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0" r:id="rId5"/>
    <p:sldId id="261" r:id="rId6"/>
    <p:sldId id="262" r:id="rId7"/>
    <p:sldId id="266" r:id="rId8"/>
    <p:sldId id="271" r:id="rId9"/>
    <p:sldId id="272" r:id="rId10"/>
    <p:sldId id="273" r:id="rId11"/>
    <p:sldId id="275" r:id="rId12"/>
    <p:sldId id="267" r:id="rId13"/>
    <p:sldId id="265" r:id="rId14"/>
    <p:sldId id="268" r:id="rId15"/>
    <p:sldId id="278" r:id="rId16"/>
    <p:sldId id="279" r:id="rId17"/>
    <p:sldId id="269" r:id="rId18"/>
    <p:sldId id="280" r:id="rId19"/>
    <p:sldId id="281" r:id="rId20"/>
    <p:sldId id="282" r:id="rId21"/>
    <p:sldId id="283" r:id="rId22"/>
    <p:sldId id="284" r:id="rId23"/>
    <p:sldId id="270" r:id="rId24"/>
    <p:sldId id="285" r:id="rId25"/>
    <p:sldId id="286" r:id="rId26"/>
    <p:sldId id="287" r:id="rId27"/>
    <p:sldId id="288" r:id="rId28"/>
    <p:sldId id="289" r:id="rId29"/>
    <p:sldId id="290"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AE8"/>
    <a:srgbClr val="EEDEED"/>
    <a:srgbClr val="FAFECA"/>
    <a:srgbClr val="FFFCE7"/>
    <a:srgbClr val="FDF4CF"/>
    <a:srgbClr val="D8FFD5"/>
    <a:srgbClr val="C5FFFF"/>
    <a:srgbClr val="F6EBFF"/>
    <a:srgbClr val="E8F4FE"/>
    <a:srgbClr val="FEE8F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4660"/>
  </p:normalViewPr>
  <p:slideViewPr>
    <p:cSldViewPr snapToGrid="0">
      <p:cViewPr varScale="1">
        <p:scale>
          <a:sx n="51" d="100"/>
          <a:sy n="51" d="100"/>
        </p:scale>
        <p:origin x="-594"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B4B14B1-8C62-48BD-ABB0-D7C31C2DAE0A}" type="datetimeFigureOut">
              <a:rPr lang="ru-RU" smtClean="0"/>
              <a:pPr/>
              <a:t>05.11.2018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39F877-F4E6-4AE4-8CB3-5710C014FD26}" type="slidenum">
              <a:rPr lang="ru-RU" smtClean="0"/>
              <a:pPr/>
              <a:t>‹#›</a:t>
            </a:fld>
            <a:endParaRPr lang="ru-RU"/>
          </a:p>
        </p:txBody>
      </p:sp>
    </p:spTree>
    <p:extLst>
      <p:ext uri="{BB962C8B-B14F-4D97-AF65-F5344CB8AC3E}">
        <p14:creationId xmlns="" xmlns:p14="http://schemas.microsoft.com/office/powerpoint/2010/main" val="76517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B4B14B1-8C62-48BD-ABB0-D7C31C2DAE0A}" type="datetimeFigureOut">
              <a:rPr lang="ru-RU" smtClean="0"/>
              <a:pPr/>
              <a:t>05.11.2018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39F877-F4E6-4AE4-8CB3-5710C014FD26}" type="slidenum">
              <a:rPr lang="ru-RU" smtClean="0"/>
              <a:pPr/>
              <a:t>‹#›</a:t>
            </a:fld>
            <a:endParaRPr lang="ru-RU"/>
          </a:p>
        </p:txBody>
      </p:sp>
    </p:spTree>
    <p:extLst>
      <p:ext uri="{BB962C8B-B14F-4D97-AF65-F5344CB8AC3E}">
        <p14:creationId xmlns="" xmlns:p14="http://schemas.microsoft.com/office/powerpoint/2010/main" val="2253784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B4B14B1-8C62-48BD-ABB0-D7C31C2DAE0A}" type="datetimeFigureOut">
              <a:rPr lang="ru-RU" smtClean="0"/>
              <a:pPr/>
              <a:t>05.11.2018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39F877-F4E6-4AE4-8CB3-5710C014FD26}" type="slidenum">
              <a:rPr lang="ru-RU" smtClean="0"/>
              <a:pPr/>
              <a:t>‹#›</a:t>
            </a:fld>
            <a:endParaRPr lang="ru-RU"/>
          </a:p>
        </p:txBody>
      </p:sp>
    </p:spTree>
    <p:extLst>
      <p:ext uri="{BB962C8B-B14F-4D97-AF65-F5344CB8AC3E}">
        <p14:creationId xmlns="" xmlns:p14="http://schemas.microsoft.com/office/powerpoint/2010/main" val="3710092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B4B14B1-8C62-48BD-ABB0-D7C31C2DAE0A}" type="datetimeFigureOut">
              <a:rPr lang="ru-RU" smtClean="0"/>
              <a:pPr/>
              <a:t>05.11.2018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39F877-F4E6-4AE4-8CB3-5710C014FD26}" type="slidenum">
              <a:rPr lang="ru-RU" smtClean="0"/>
              <a:pPr/>
              <a:t>‹#›</a:t>
            </a:fld>
            <a:endParaRPr lang="ru-RU"/>
          </a:p>
        </p:txBody>
      </p:sp>
    </p:spTree>
    <p:extLst>
      <p:ext uri="{BB962C8B-B14F-4D97-AF65-F5344CB8AC3E}">
        <p14:creationId xmlns="" xmlns:p14="http://schemas.microsoft.com/office/powerpoint/2010/main" val="697961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B4B14B1-8C62-48BD-ABB0-D7C31C2DAE0A}" type="datetimeFigureOut">
              <a:rPr lang="ru-RU" smtClean="0"/>
              <a:pPr/>
              <a:t>05.11.2018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39F877-F4E6-4AE4-8CB3-5710C014FD26}" type="slidenum">
              <a:rPr lang="ru-RU" smtClean="0"/>
              <a:pPr/>
              <a:t>‹#›</a:t>
            </a:fld>
            <a:endParaRPr lang="ru-RU"/>
          </a:p>
        </p:txBody>
      </p:sp>
    </p:spTree>
    <p:extLst>
      <p:ext uri="{BB962C8B-B14F-4D97-AF65-F5344CB8AC3E}">
        <p14:creationId xmlns="" xmlns:p14="http://schemas.microsoft.com/office/powerpoint/2010/main" val="3832247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B4B14B1-8C62-48BD-ABB0-D7C31C2DAE0A}" type="datetimeFigureOut">
              <a:rPr lang="ru-RU" smtClean="0"/>
              <a:pPr/>
              <a:t>05.11.2018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39F877-F4E6-4AE4-8CB3-5710C014FD26}" type="slidenum">
              <a:rPr lang="ru-RU" smtClean="0"/>
              <a:pPr/>
              <a:t>‹#›</a:t>
            </a:fld>
            <a:endParaRPr lang="ru-RU"/>
          </a:p>
        </p:txBody>
      </p:sp>
    </p:spTree>
    <p:extLst>
      <p:ext uri="{BB962C8B-B14F-4D97-AF65-F5344CB8AC3E}">
        <p14:creationId xmlns="" xmlns:p14="http://schemas.microsoft.com/office/powerpoint/2010/main" val="657134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B4B14B1-8C62-48BD-ABB0-D7C31C2DAE0A}" type="datetimeFigureOut">
              <a:rPr lang="ru-RU" smtClean="0"/>
              <a:pPr/>
              <a:t>05.11.2018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A39F877-F4E6-4AE4-8CB3-5710C014FD26}" type="slidenum">
              <a:rPr lang="ru-RU" smtClean="0"/>
              <a:pPr/>
              <a:t>‹#›</a:t>
            </a:fld>
            <a:endParaRPr lang="ru-RU"/>
          </a:p>
        </p:txBody>
      </p:sp>
    </p:spTree>
    <p:extLst>
      <p:ext uri="{BB962C8B-B14F-4D97-AF65-F5344CB8AC3E}">
        <p14:creationId xmlns="" xmlns:p14="http://schemas.microsoft.com/office/powerpoint/2010/main" val="377787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B4B14B1-8C62-48BD-ABB0-D7C31C2DAE0A}" type="datetimeFigureOut">
              <a:rPr lang="ru-RU" smtClean="0"/>
              <a:pPr/>
              <a:t>05.11.2018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A39F877-F4E6-4AE4-8CB3-5710C014FD26}" type="slidenum">
              <a:rPr lang="ru-RU" smtClean="0"/>
              <a:pPr/>
              <a:t>‹#›</a:t>
            </a:fld>
            <a:endParaRPr lang="ru-RU"/>
          </a:p>
        </p:txBody>
      </p:sp>
    </p:spTree>
    <p:extLst>
      <p:ext uri="{BB962C8B-B14F-4D97-AF65-F5344CB8AC3E}">
        <p14:creationId xmlns="" xmlns:p14="http://schemas.microsoft.com/office/powerpoint/2010/main" val="2250068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B4B14B1-8C62-48BD-ABB0-D7C31C2DAE0A}" type="datetimeFigureOut">
              <a:rPr lang="ru-RU" smtClean="0"/>
              <a:pPr/>
              <a:t>05.11.2018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A39F877-F4E6-4AE4-8CB3-5710C014FD26}" type="slidenum">
              <a:rPr lang="ru-RU" smtClean="0"/>
              <a:pPr/>
              <a:t>‹#›</a:t>
            </a:fld>
            <a:endParaRPr lang="ru-RU"/>
          </a:p>
        </p:txBody>
      </p:sp>
    </p:spTree>
    <p:extLst>
      <p:ext uri="{BB962C8B-B14F-4D97-AF65-F5344CB8AC3E}">
        <p14:creationId xmlns="" xmlns:p14="http://schemas.microsoft.com/office/powerpoint/2010/main" val="1066607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B4B14B1-8C62-48BD-ABB0-D7C31C2DAE0A}" type="datetimeFigureOut">
              <a:rPr lang="ru-RU" smtClean="0"/>
              <a:pPr/>
              <a:t>05.11.2018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39F877-F4E6-4AE4-8CB3-5710C014FD26}" type="slidenum">
              <a:rPr lang="ru-RU" smtClean="0"/>
              <a:pPr/>
              <a:t>‹#›</a:t>
            </a:fld>
            <a:endParaRPr lang="ru-RU"/>
          </a:p>
        </p:txBody>
      </p:sp>
    </p:spTree>
    <p:extLst>
      <p:ext uri="{BB962C8B-B14F-4D97-AF65-F5344CB8AC3E}">
        <p14:creationId xmlns="" xmlns:p14="http://schemas.microsoft.com/office/powerpoint/2010/main" val="1304897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B4B14B1-8C62-48BD-ABB0-D7C31C2DAE0A}" type="datetimeFigureOut">
              <a:rPr lang="ru-RU" smtClean="0"/>
              <a:pPr/>
              <a:t>05.11.2018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39F877-F4E6-4AE4-8CB3-5710C014FD26}" type="slidenum">
              <a:rPr lang="ru-RU" smtClean="0"/>
              <a:pPr/>
              <a:t>‹#›</a:t>
            </a:fld>
            <a:endParaRPr lang="ru-RU"/>
          </a:p>
        </p:txBody>
      </p:sp>
    </p:spTree>
    <p:extLst>
      <p:ext uri="{BB962C8B-B14F-4D97-AF65-F5344CB8AC3E}">
        <p14:creationId xmlns="" xmlns:p14="http://schemas.microsoft.com/office/powerpoint/2010/main" val="3079859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39000" b="-3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B14B1-8C62-48BD-ABB0-D7C31C2DAE0A}" type="datetimeFigureOut">
              <a:rPr lang="ru-RU" smtClean="0"/>
              <a:pPr/>
              <a:t>05.11.2018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39F877-F4E6-4AE4-8CB3-5710C014FD26}" type="slidenum">
              <a:rPr lang="ru-RU" smtClean="0"/>
              <a:pPr/>
              <a:t>‹#›</a:t>
            </a:fld>
            <a:endParaRPr lang="ru-RU"/>
          </a:p>
        </p:txBody>
      </p:sp>
    </p:spTree>
    <p:extLst>
      <p:ext uri="{BB962C8B-B14F-4D97-AF65-F5344CB8AC3E}">
        <p14:creationId xmlns="" xmlns:p14="http://schemas.microsoft.com/office/powerpoint/2010/main" val="2754466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645" y="2318993"/>
            <a:ext cx="11287593" cy="1569660"/>
          </a:xfrm>
          <a:prstGeom prst="rect">
            <a:avLst/>
          </a:prstGeom>
        </p:spPr>
        <p:txBody>
          <a:bodyPr wrap="square">
            <a:spAutoFit/>
          </a:bodyPr>
          <a:lstStyle/>
          <a:p>
            <a:pPr algn="ctr"/>
            <a:r>
              <a:rPr lang="ru-RU" sz="4800" b="1" dirty="0" smtClean="0">
                <a:ln w="22225">
                  <a:solidFill>
                    <a:srgbClr val="FF0000"/>
                  </a:solidFill>
                  <a:prstDash val="solid"/>
                </a:ln>
                <a:solidFill>
                  <a:srgbClr val="FF0000"/>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rPr>
              <a:t>МИТНА ВАРТІСТЬ ТОВАРІВ ТА МЕТОДИ ЇЇ ВИЗНАЧЕННЯ</a:t>
            </a:r>
            <a:endParaRPr lang="ru-RU" sz="4800" b="1" dirty="0">
              <a:ln w="22225">
                <a:solidFill>
                  <a:srgbClr val="FF0000"/>
                </a:solidFill>
                <a:prstDash val="solid"/>
              </a:ln>
              <a:solidFill>
                <a:srgbClr val="FF0000"/>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pic>
        <p:nvPicPr>
          <p:cNvPr id="5" name="Picture 2" descr="http://facelist.info/sites/facelist.info/files/logo_100.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0299" y="193194"/>
            <a:ext cx="1828343" cy="1801907"/>
          </a:xfrm>
          <a:prstGeom prst="rect">
            <a:avLst/>
          </a:prstGeom>
          <a:noFill/>
          <a:extLst>
            <a:ext uri="{909E8E84-426E-40DD-AFC4-6F175D3DCCD1}">
              <a14:hiddenFill xmlns="" xmlns:a14="http://schemas.microsoft.com/office/drawing/2010/main">
                <a:solidFill>
                  <a:srgbClr val="FFFFFF"/>
                </a:solidFill>
              </a14:hiddenFill>
            </a:ext>
          </a:extLst>
        </p:spPr>
      </p:pic>
      <p:sp>
        <p:nvSpPr>
          <p:cNvPr id="6" name="Прямоугольник 5"/>
          <p:cNvSpPr/>
          <p:nvPr/>
        </p:nvSpPr>
        <p:spPr>
          <a:xfrm>
            <a:off x="1638925" y="193194"/>
            <a:ext cx="10068393" cy="646331"/>
          </a:xfrm>
          <a:prstGeom prst="rect">
            <a:avLst/>
          </a:prstGeom>
        </p:spPr>
        <p:txBody>
          <a:bodyPr wrap="square">
            <a:spAutoFit/>
          </a:bodyPr>
          <a:lstStyle/>
          <a:p>
            <a:pPr algn="ctr"/>
            <a:r>
              <a:rPr lang="uk-UA" b="1" dirty="0" smtClean="0">
                <a:latin typeface="Times New Roman" panose="02020603050405020304" pitchFamily="18" charset="0"/>
                <a:cs typeface="Times New Roman" panose="02020603050405020304" pitchFamily="18" charset="0"/>
              </a:rPr>
              <a:t>ХАРКІВСЬКОГО НАЦІОНАЛЬНОГО ЕКОНОМІЧНОГО УНІВЕРСИТЕТУ </a:t>
            </a:r>
          </a:p>
          <a:p>
            <a:pPr algn="ctr"/>
            <a:r>
              <a:rPr lang="uk-UA" b="1" dirty="0" smtClean="0">
                <a:latin typeface="Times New Roman" panose="02020603050405020304" pitchFamily="18" charset="0"/>
                <a:cs typeface="Times New Roman" panose="02020603050405020304" pitchFamily="18" charset="0"/>
              </a:rPr>
              <a:t>ІМЕНІ СЕМЕНА КУЗНЕЦЯ</a:t>
            </a:r>
            <a:endParaRPr lang="ru-RU" dirty="0"/>
          </a:p>
        </p:txBody>
      </p:sp>
      <p:sp>
        <p:nvSpPr>
          <p:cNvPr id="7" name="Прямоугольник 6"/>
          <p:cNvSpPr/>
          <p:nvPr/>
        </p:nvSpPr>
        <p:spPr>
          <a:xfrm>
            <a:off x="5436281" y="6254954"/>
            <a:ext cx="1494319" cy="410882"/>
          </a:xfrm>
          <a:prstGeom prst="rect">
            <a:avLst/>
          </a:prstGeom>
        </p:spPr>
        <p:txBody>
          <a:bodyPr wrap="none">
            <a:spAutoFit/>
          </a:bodyPr>
          <a:lstStyle/>
          <a:p>
            <a:pPr algn="ctr">
              <a:lnSpc>
                <a:spcPct val="115000"/>
              </a:lnSpc>
              <a:spcAft>
                <a:spcPts val="0"/>
              </a:spcAft>
              <a:tabLst>
                <a:tab pos="4591050" algn="l"/>
              </a:tabLst>
            </a:pPr>
            <a:r>
              <a:rPr lang="uk-UA" b="1" dirty="0" smtClean="0">
                <a:latin typeface="Times New Roman" panose="02020603050405020304" pitchFamily="18" charset="0"/>
                <a:cs typeface="Times New Roman" panose="02020603050405020304" pitchFamily="18" charset="0"/>
              </a:rPr>
              <a:t>Харків</a:t>
            </a:r>
            <a:r>
              <a:rPr lang="uk-UA" b="1" dirty="0" smtClean="0">
                <a:latin typeface="Times New Roman" panose="02020603050405020304" pitchFamily="18" charset="0"/>
                <a:ea typeface="Calibri" panose="020F0502020204030204" pitchFamily="34" charset="0"/>
                <a:cs typeface="Times New Roman" panose="02020603050405020304" pitchFamily="18" charset="0"/>
              </a:rPr>
              <a:t>, </a:t>
            </a:r>
            <a:r>
              <a:rPr lang="uk-UA" b="1" dirty="0" smtClean="0">
                <a:latin typeface="Times New Roman" panose="02020603050405020304" pitchFamily="18" charset="0"/>
                <a:cs typeface="Times New Roman" panose="02020603050405020304" pitchFamily="18" charset="0"/>
              </a:rPr>
              <a:t>2018</a:t>
            </a:r>
            <a:endParaRPr lang="ru-RU" b="1"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6673121" y="1372579"/>
            <a:ext cx="5266545" cy="446276"/>
          </a:xfrm>
          <a:prstGeom prst="rect">
            <a:avLst/>
          </a:prstGeom>
        </p:spPr>
        <p:txBody>
          <a:bodyPr wrap="square">
            <a:spAutoFit/>
          </a:bodyPr>
          <a:lstStyle/>
          <a:p>
            <a:pPr algn="ctr">
              <a:lnSpc>
                <a:spcPct val="115000"/>
              </a:lnSpc>
              <a:tabLst>
                <a:tab pos="4591050" algn="l"/>
              </a:tabLst>
            </a:pPr>
            <a:r>
              <a:rPr lang="ru-RU" sz="2000" b="1" dirty="0">
                <a:latin typeface="Times New Roman" panose="02020603050405020304" pitchFamily="18" charset="0"/>
                <a:cs typeface="Times New Roman" panose="02020603050405020304" pitchFamily="18" charset="0"/>
              </a:rPr>
              <a:t>Кафедра </a:t>
            </a:r>
            <a:r>
              <a:rPr lang="ru-RU" sz="2000" b="1" dirty="0" err="1">
                <a:latin typeface="Times New Roman" panose="02020603050405020304" pitchFamily="18" charset="0"/>
                <a:cs typeface="Times New Roman" panose="02020603050405020304" pitchFamily="18" charset="0"/>
              </a:rPr>
              <a:t>митної</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справи</a:t>
            </a:r>
            <a:r>
              <a:rPr lang="ru-RU" sz="2000" b="1" dirty="0">
                <a:latin typeface="Times New Roman" panose="02020603050405020304" pitchFamily="18" charset="0"/>
                <a:cs typeface="Times New Roman" panose="02020603050405020304" pitchFamily="18" charset="0"/>
              </a:rPr>
              <a:t> та </a:t>
            </a:r>
            <a:r>
              <a:rPr lang="ru-RU" sz="2000" b="1" dirty="0" err="1">
                <a:latin typeface="Times New Roman" panose="02020603050405020304" pitchFamily="18" charset="0"/>
                <a:cs typeface="Times New Roman" panose="02020603050405020304" pitchFamily="18" charset="0"/>
              </a:rPr>
              <a:t>оподаткування</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258359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лако 5"/>
          <p:cNvSpPr/>
          <p:nvPr/>
        </p:nvSpPr>
        <p:spPr>
          <a:xfrm>
            <a:off x="1707197" y="1190655"/>
            <a:ext cx="7618764" cy="4084338"/>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tx1"/>
                </a:solidFill>
                <a:latin typeface="Times New Roman" panose="02020603050405020304" pitchFamily="18" charset="0"/>
                <a:cs typeface="Times New Roman" panose="02020603050405020304" pitchFamily="18" charset="0"/>
              </a:rPr>
              <a:t>Контроль </a:t>
            </a:r>
            <a:r>
              <a:rPr lang="ru-RU" sz="2400" dirty="0" err="1">
                <a:solidFill>
                  <a:schemeClr val="tx1"/>
                </a:solidFill>
                <a:latin typeface="Times New Roman" panose="02020603050405020304" pitchFamily="18" charset="0"/>
                <a:cs typeface="Times New Roman" panose="02020603050405020304" pitchFamily="18" charset="0"/>
              </a:rPr>
              <a:t>правильності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визначення</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митної</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вартості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товарів</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здійснюється</a:t>
            </a:r>
            <a:r>
              <a:rPr lang="ru-RU" sz="2400" dirty="0">
                <a:solidFill>
                  <a:schemeClr val="tx1"/>
                </a:solidFill>
                <a:latin typeface="Times New Roman" panose="02020603050405020304" pitchFamily="18" charset="0"/>
                <a:cs typeface="Times New Roman" panose="02020603050405020304" pitchFamily="18" charset="0"/>
              </a:rPr>
              <a:t> органом </a:t>
            </a:r>
            <a:r>
              <a:rPr lang="ru-RU" sz="2400" dirty="0" err="1">
                <a:solidFill>
                  <a:schemeClr val="tx1"/>
                </a:solidFill>
                <a:latin typeface="Times New Roman" panose="02020603050405020304" pitchFamily="18" charset="0"/>
                <a:cs typeface="Times New Roman" panose="02020603050405020304" pitchFamily="18" charset="0"/>
              </a:rPr>
              <a:t>доходів</a:t>
            </a:r>
            <a:r>
              <a:rPr lang="ru-RU" sz="2400" dirty="0">
                <a:solidFill>
                  <a:schemeClr val="tx1"/>
                </a:solidFill>
                <a:latin typeface="Times New Roman" panose="02020603050405020304" pitchFamily="18" charset="0"/>
                <a:cs typeface="Times New Roman" panose="02020603050405020304" pitchFamily="18" charset="0"/>
              </a:rPr>
              <a:t> і </a:t>
            </a:r>
            <a:r>
              <a:rPr lang="ru-RU" sz="2400" dirty="0" err="1">
                <a:solidFill>
                  <a:schemeClr val="tx1"/>
                </a:solidFill>
                <a:latin typeface="Times New Roman" panose="02020603050405020304" pitchFamily="18" charset="0"/>
                <a:cs typeface="Times New Roman" panose="02020603050405020304" pitchFamily="18" charset="0"/>
              </a:rPr>
              <a:t>зборів</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під</a:t>
            </a:r>
            <a:r>
              <a:rPr lang="ru-RU" sz="2400" dirty="0">
                <a:solidFill>
                  <a:schemeClr val="tx1"/>
                </a:solidFill>
                <a:latin typeface="Times New Roman" panose="02020603050405020304" pitchFamily="18" charset="0"/>
                <a:cs typeface="Times New Roman" panose="02020603050405020304" pitchFamily="18" charset="0"/>
              </a:rPr>
              <a:t> час </a:t>
            </a:r>
            <a:r>
              <a:rPr lang="ru-RU" sz="2400" dirty="0" err="1">
                <a:solidFill>
                  <a:schemeClr val="tx1"/>
                </a:solidFill>
                <a:latin typeface="Times New Roman" panose="02020603050405020304" pitchFamily="18" charset="0"/>
                <a:cs typeface="Times New Roman" panose="02020603050405020304" pitchFamily="18" charset="0"/>
              </a:rPr>
              <a:t>проведення</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митного</a:t>
            </a:r>
            <a:r>
              <a:rPr lang="ru-RU" sz="2400" dirty="0">
                <a:solidFill>
                  <a:schemeClr val="tx1"/>
                </a:solidFill>
                <a:latin typeface="Times New Roman" panose="02020603050405020304" pitchFamily="18" charset="0"/>
                <a:cs typeface="Times New Roman" panose="02020603050405020304" pitchFamily="18" charset="0"/>
              </a:rPr>
              <a:t> контролю і </a:t>
            </a:r>
            <a:r>
              <a:rPr lang="ru-RU" sz="2400" dirty="0" err="1">
                <a:solidFill>
                  <a:schemeClr val="tx1"/>
                </a:solidFill>
                <a:latin typeface="Times New Roman" panose="02020603050405020304" pitchFamily="18" charset="0"/>
                <a:cs typeface="Times New Roman" panose="02020603050405020304" pitchFamily="18" charset="0"/>
              </a:rPr>
              <a:t>митного</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оформлення</a:t>
            </a:r>
            <a:r>
              <a:rPr lang="ru-RU" sz="2400" dirty="0">
                <a:solidFill>
                  <a:schemeClr val="tx1"/>
                </a:solidFill>
                <a:latin typeface="Times New Roman" panose="02020603050405020304" pitchFamily="18" charset="0"/>
                <a:cs typeface="Times New Roman" panose="02020603050405020304" pitchFamily="18" charset="0"/>
              </a:rPr>
              <a:t> шляхом </a:t>
            </a:r>
            <a:r>
              <a:rPr lang="ru-RU" sz="2400" dirty="0" err="1">
                <a:solidFill>
                  <a:schemeClr val="tx1"/>
                </a:solidFill>
                <a:latin typeface="Times New Roman" panose="02020603050405020304" pitchFamily="18" charset="0"/>
                <a:cs typeface="Times New Roman" panose="02020603050405020304" pitchFamily="18" charset="0"/>
              </a:rPr>
              <a:t>перевірки</a:t>
            </a:r>
            <a:r>
              <a:rPr lang="ru-RU" sz="2400" dirty="0">
                <a:solidFill>
                  <a:schemeClr val="tx1"/>
                </a:solidFill>
                <a:latin typeface="Times New Roman" panose="02020603050405020304" pitchFamily="18" charset="0"/>
                <a:cs typeface="Times New Roman" panose="02020603050405020304" pitchFamily="18" charset="0"/>
              </a:rPr>
              <a:t> числового </a:t>
            </a:r>
            <a:r>
              <a:rPr lang="ru-RU" sz="2400" dirty="0" err="1">
                <a:solidFill>
                  <a:schemeClr val="tx1"/>
                </a:solidFill>
                <a:latin typeface="Times New Roman" panose="02020603050405020304" pitchFamily="18" charset="0"/>
                <a:cs typeface="Times New Roman" panose="02020603050405020304" pitchFamily="18" charset="0"/>
              </a:rPr>
              <a:t>значення</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заявленої</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митної</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вартості</a:t>
            </a:r>
            <a:r>
              <a:rPr lang="ru-RU" sz="2400" dirty="0">
                <a:solidFill>
                  <a:schemeClr val="tx1"/>
                </a:solidFill>
                <a:latin typeface="Times New Roman" panose="02020603050405020304" pitchFamily="18" charset="0"/>
                <a:cs typeface="Times New Roman" panose="02020603050405020304" pitchFamily="18" charset="0"/>
              </a:rPr>
              <a:t>.</a:t>
            </a:r>
          </a:p>
        </p:txBody>
      </p:sp>
      <p:pic>
        <p:nvPicPr>
          <p:cNvPr id="10" name="Picture 2" descr="http://censovet.ru/wp-content/uploads/2017/05/Predostavlenie-biznes-uslu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720381" y="4206861"/>
            <a:ext cx="4032610" cy="241956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12" name="Picture 6" descr="http://smart-service.si/wp-content/uploads/2017/12/Fighting-fraud-in-workplac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1593" y="4400122"/>
            <a:ext cx="3239945" cy="222630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13" name="Прямоугольник 12"/>
          <p:cNvSpPr/>
          <p:nvPr/>
        </p:nvSpPr>
        <p:spPr>
          <a:xfrm>
            <a:off x="1386624" y="154762"/>
            <a:ext cx="9405871" cy="1077218"/>
          </a:xfrm>
          <a:prstGeom prst="rect">
            <a:avLst/>
          </a:prstGeom>
        </p:spPr>
        <p:txBody>
          <a:bodyPr wrap="square">
            <a:spAutoFit/>
          </a:bodyPr>
          <a:lstStyle/>
          <a:p>
            <a:pPr algn="ctr"/>
            <a:r>
              <a:rPr lang="ru-RU" sz="3200" b="1" i="1" dirty="0" smtClean="0">
                <a:solidFill>
                  <a:srgbClr val="FF0000"/>
                </a:solidFill>
                <a:effectLst/>
                <a:latin typeface="Times New Roman" panose="02020603050405020304" pitchFamily="18" charset="0"/>
                <a:cs typeface="Times New Roman" panose="02020603050405020304" pitchFamily="18" charset="0"/>
              </a:rPr>
              <a:t>Контроль </a:t>
            </a:r>
            <a:r>
              <a:rPr lang="ru-RU" sz="3200" b="1" i="1" dirty="0" err="1" smtClean="0">
                <a:solidFill>
                  <a:srgbClr val="FF0000"/>
                </a:solidFill>
                <a:effectLst/>
                <a:latin typeface="Times New Roman" panose="02020603050405020304" pitchFamily="18" charset="0"/>
                <a:cs typeface="Times New Roman" panose="02020603050405020304" pitchFamily="18" charset="0"/>
              </a:rPr>
              <a:t>правильності</a:t>
            </a:r>
            <a:r>
              <a:rPr lang="ru-RU" sz="3200" b="1" i="1" dirty="0" smtClean="0">
                <a:solidFill>
                  <a:srgbClr val="FF0000"/>
                </a:solidFill>
                <a:effectLst/>
                <a:latin typeface="Times New Roman" panose="02020603050405020304" pitchFamily="18" charset="0"/>
                <a:cs typeface="Times New Roman" panose="02020603050405020304" pitchFamily="18" charset="0"/>
              </a:rPr>
              <a:t> </a:t>
            </a:r>
            <a:r>
              <a:rPr lang="ru-RU" sz="3200" b="1" i="1" dirty="0" err="1" smtClean="0">
                <a:solidFill>
                  <a:srgbClr val="FF0000"/>
                </a:solidFill>
                <a:effectLst/>
                <a:latin typeface="Times New Roman" panose="02020603050405020304" pitchFamily="18" charset="0"/>
                <a:cs typeface="Times New Roman" panose="02020603050405020304" pitchFamily="18" charset="0"/>
              </a:rPr>
              <a:t>визначення</a:t>
            </a:r>
            <a:r>
              <a:rPr lang="ru-RU" sz="3200" b="1" i="1" dirty="0" smtClean="0">
                <a:solidFill>
                  <a:srgbClr val="FF0000"/>
                </a:solidFill>
                <a:effectLst/>
                <a:latin typeface="Times New Roman" panose="02020603050405020304" pitchFamily="18" charset="0"/>
                <a:cs typeface="Times New Roman" panose="02020603050405020304" pitchFamily="18" charset="0"/>
              </a:rPr>
              <a:t> </a:t>
            </a:r>
            <a:r>
              <a:rPr lang="ru-RU" sz="3200" b="1" i="1" dirty="0" err="1" smtClean="0">
                <a:solidFill>
                  <a:srgbClr val="FF0000"/>
                </a:solidFill>
                <a:effectLst/>
                <a:latin typeface="Times New Roman" panose="02020603050405020304" pitchFamily="18" charset="0"/>
                <a:cs typeface="Times New Roman" panose="02020603050405020304" pitchFamily="18" charset="0"/>
              </a:rPr>
              <a:t>митної</a:t>
            </a:r>
            <a:r>
              <a:rPr lang="ru-RU" sz="3200" b="1" i="1" dirty="0" smtClean="0">
                <a:solidFill>
                  <a:srgbClr val="FF0000"/>
                </a:solidFill>
                <a:effectLst/>
                <a:latin typeface="Times New Roman" panose="02020603050405020304" pitchFamily="18" charset="0"/>
                <a:cs typeface="Times New Roman" panose="02020603050405020304" pitchFamily="18" charset="0"/>
              </a:rPr>
              <a:t> </a:t>
            </a:r>
            <a:r>
              <a:rPr lang="ru-RU" sz="3200" b="1" i="1" dirty="0" err="1" smtClean="0">
                <a:solidFill>
                  <a:srgbClr val="FF0000"/>
                </a:solidFill>
                <a:effectLst/>
                <a:latin typeface="Times New Roman" panose="02020603050405020304" pitchFamily="18" charset="0"/>
                <a:cs typeface="Times New Roman" panose="02020603050405020304" pitchFamily="18" charset="0"/>
              </a:rPr>
              <a:t>вартості</a:t>
            </a:r>
            <a:r>
              <a:rPr lang="ru-RU" sz="3200" b="1" i="1" dirty="0" smtClean="0">
                <a:solidFill>
                  <a:srgbClr val="FF0000"/>
                </a:solidFill>
                <a:effectLst/>
                <a:latin typeface="Times New Roman" panose="02020603050405020304" pitchFamily="18" charset="0"/>
                <a:cs typeface="Times New Roman" panose="02020603050405020304" pitchFamily="18" charset="0"/>
              </a:rPr>
              <a:t> </a:t>
            </a:r>
            <a:r>
              <a:rPr lang="ru-RU" sz="3200" b="1" i="1" dirty="0" err="1" smtClean="0">
                <a:solidFill>
                  <a:srgbClr val="FF0000"/>
                </a:solidFill>
                <a:effectLst/>
                <a:latin typeface="Times New Roman" panose="02020603050405020304" pitchFamily="18" charset="0"/>
                <a:cs typeface="Times New Roman" panose="02020603050405020304" pitchFamily="18" charset="0"/>
              </a:rPr>
              <a:t>товарів</a:t>
            </a:r>
            <a:endParaRPr lang="ru-RU" sz="3200" b="1" i="1" dirty="0">
              <a:solidFill>
                <a:srgbClr val="FF0000"/>
              </a:solidFill>
              <a:effectLst/>
              <a:latin typeface="Times New Roman" panose="02020603050405020304" pitchFamily="18" charset="0"/>
              <a:cs typeface="Times New Roman" panose="02020603050405020304" pitchFamily="18" charset="0"/>
            </a:endParaRPr>
          </a:p>
        </p:txBody>
      </p:sp>
      <p:pic>
        <p:nvPicPr>
          <p:cNvPr id="4104" name="Picture 8" descr="http://www.detkin-club.ru/images/about/_5668d3e0bb4f0.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243952" y="988147"/>
            <a:ext cx="2591049" cy="2559451"/>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26663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mg3.stockfresh.com/files/k/kikkerdirk/m/61/3662149_stock-photo-confidential-informatio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654605" y="3456439"/>
            <a:ext cx="3104836" cy="310483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6" name="Горизонтальный свиток 5"/>
          <p:cNvSpPr/>
          <p:nvPr/>
        </p:nvSpPr>
        <p:spPr>
          <a:xfrm>
            <a:off x="231820" y="1854558"/>
            <a:ext cx="8165206" cy="4706717"/>
          </a:xfrm>
          <a:prstGeom prst="horizontalScroll">
            <a:avLst/>
          </a:prstGeom>
          <a:solidFill>
            <a:srgbClr val="EEDE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0" i="0" dirty="0" err="1" smtClean="0">
                <a:solidFill>
                  <a:srgbClr val="000000"/>
                </a:solidFill>
                <a:effectLst/>
                <a:latin typeface="Times New Roman" panose="02020603050405020304" pitchFamily="18" charset="0"/>
                <a:cs typeface="Times New Roman" panose="02020603050405020304" pitchFamily="18" charset="0"/>
              </a:rPr>
              <a:t>Інформація</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що</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стосується</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митної</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вартості</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товарів</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які</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переміщуються</a:t>
            </a:r>
            <a:r>
              <a:rPr lang="ru-RU" sz="2400" b="0" i="0" dirty="0" smtClean="0">
                <a:solidFill>
                  <a:srgbClr val="000000"/>
                </a:solidFill>
                <a:effectLst/>
                <a:latin typeface="Times New Roman" panose="02020603050405020304" pitchFamily="18" charset="0"/>
                <a:cs typeface="Times New Roman" panose="02020603050405020304" pitchFamily="18" charset="0"/>
              </a:rPr>
              <a:t> через </a:t>
            </a:r>
            <a:r>
              <a:rPr lang="ru-RU" sz="2400" b="0" i="0" dirty="0" err="1" smtClean="0">
                <a:solidFill>
                  <a:srgbClr val="000000"/>
                </a:solidFill>
                <a:effectLst/>
                <a:latin typeface="Times New Roman" panose="02020603050405020304" pitchFamily="18" charset="0"/>
                <a:cs typeface="Times New Roman" panose="02020603050405020304" pitchFamily="18" charset="0"/>
              </a:rPr>
              <a:t>митний</a:t>
            </a:r>
            <a:r>
              <a:rPr lang="ru-RU" sz="2400" b="0" i="0" dirty="0" smtClean="0">
                <a:solidFill>
                  <a:srgbClr val="000000"/>
                </a:solidFill>
                <a:effectLst/>
                <a:latin typeface="Times New Roman" panose="02020603050405020304" pitchFamily="18" charset="0"/>
                <a:cs typeface="Times New Roman" panose="02020603050405020304" pitchFamily="18" charset="0"/>
              </a:rPr>
              <a:t> кордон </a:t>
            </a:r>
            <a:r>
              <a:rPr lang="ru-RU" sz="2400" b="0" i="0" dirty="0" err="1" smtClean="0">
                <a:solidFill>
                  <a:srgbClr val="000000"/>
                </a:solidFill>
                <a:effectLst/>
                <a:latin typeface="Times New Roman" panose="02020603050405020304" pitchFamily="18" charset="0"/>
                <a:cs typeface="Times New Roman" panose="02020603050405020304" pitchFamily="18" charset="0"/>
              </a:rPr>
              <a:t>України</a:t>
            </a:r>
            <a:r>
              <a:rPr lang="ru-RU" sz="2400" b="0" i="0" dirty="0" smtClean="0">
                <a:solidFill>
                  <a:srgbClr val="000000"/>
                </a:solidFill>
                <a:effectLst/>
                <a:latin typeface="Times New Roman" panose="02020603050405020304" pitchFamily="18" charset="0"/>
                <a:cs typeface="Times New Roman" panose="02020603050405020304" pitchFamily="18" charset="0"/>
              </a:rPr>
              <a:t>, не </a:t>
            </a:r>
            <a:r>
              <a:rPr lang="ru-RU" sz="2400" b="0" i="0" dirty="0" err="1" smtClean="0">
                <a:solidFill>
                  <a:srgbClr val="000000"/>
                </a:solidFill>
                <a:effectLst/>
                <a:latin typeface="Times New Roman" panose="02020603050405020304" pitchFamily="18" charset="0"/>
                <a:cs typeface="Times New Roman" panose="02020603050405020304" pitchFamily="18" charset="0"/>
              </a:rPr>
              <a:t>може</a:t>
            </a:r>
            <a:r>
              <a:rPr lang="ru-RU" sz="2400" b="0" i="0" dirty="0" smtClean="0">
                <a:solidFill>
                  <a:srgbClr val="000000"/>
                </a:solidFill>
                <a:effectLst/>
                <a:latin typeface="Times New Roman" panose="02020603050405020304" pitchFamily="18" charset="0"/>
                <a:cs typeface="Times New Roman" panose="02020603050405020304" pitchFamily="18" charset="0"/>
              </a:rPr>
              <a:t> без </a:t>
            </a:r>
            <a:r>
              <a:rPr lang="ru-RU" sz="2400" b="0" i="0" dirty="0" err="1" smtClean="0">
                <a:solidFill>
                  <a:srgbClr val="000000"/>
                </a:solidFill>
                <a:effectLst/>
                <a:latin typeface="Times New Roman" panose="02020603050405020304" pitchFamily="18" charset="0"/>
                <a:cs typeface="Times New Roman" panose="02020603050405020304" pitchFamily="18" charset="0"/>
              </a:rPr>
              <a:t>спеціального</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дозволу</a:t>
            </a:r>
            <a:r>
              <a:rPr lang="ru-RU" sz="2400" b="0" i="0" dirty="0" smtClean="0">
                <a:solidFill>
                  <a:srgbClr val="000000"/>
                </a:solidFill>
                <a:effectLst/>
                <a:latin typeface="Times New Roman" panose="02020603050405020304" pitchFamily="18" charset="0"/>
                <a:cs typeface="Times New Roman" panose="02020603050405020304" pitchFamily="18" charset="0"/>
              </a:rPr>
              <a:t> особи </a:t>
            </a:r>
            <a:r>
              <a:rPr lang="ru-RU" sz="2400" b="0" i="0" dirty="0" err="1" smtClean="0">
                <a:solidFill>
                  <a:srgbClr val="000000"/>
                </a:solidFill>
                <a:effectLst/>
                <a:latin typeface="Times New Roman" panose="02020603050405020304" pitchFamily="18" charset="0"/>
                <a:cs typeface="Times New Roman" panose="02020603050405020304" pitchFamily="18" charset="0"/>
              </a:rPr>
              <a:t>чи</a:t>
            </a:r>
            <a:r>
              <a:rPr lang="ru-RU" sz="2400" b="0" i="0" dirty="0" smtClean="0">
                <a:solidFill>
                  <a:srgbClr val="000000"/>
                </a:solidFill>
                <a:effectLst/>
                <a:latin typeface="Times New Roman" panose="02020603050405020304" pitchFamily="18" charset="0"/>
                <a:cs typeface="Times New Roman" panose="02020603050405020304" pitchFamily="18" charset="0"/>
              </a:rPr>
              <a:t> органу, </a:t>
            </a:r>
            <a:r>
              <a:rPr lang="ru-RU" sz="2400" b="0" i="0" dirty="0" err="1" smtClean="0">
                <a:solidFill>
                  <a:srgbClr val="000000"/>
                </a:solidFill>
                <a:effectLst/>
                <a:latin typeface="Times New Roman" panose="02020603050405020304" pitchFamily="18" charset="0"/>
                <a:cs typeface="Times New Roman" panose="02020603050405020304" pitchFamily="18" charset="0"/>
              </a:rPr>
              <a:t>які</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подають</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таку</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інформацію</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розголошуватися</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або</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передаватися</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третім</a:t>
            </a:r>
            <a:r>
              <a:rPr lang="ru-RU" sz="2400" b="0" i="0" dirty="0" smtClean="0">
                <a:solidFill>
                  <a:srgbClr val="000000"/>
                </a:solidFill>
                <a:effectLst/>
                <a:latin typeface="Times New Roman" panose="02020603050405020304" pitchFamily="18" charset="0"/>
                <a:cs typeface="Times New Roman" panose="02020603050405020304" pitchFamily="18" charset="0"/>
              </a:rPr>
              <a:t> особам, </a:t>
            </a:r>
            <a:r>
              <a:rPr lang="ru-RU" sz="2400" b="0" i="0" dirty="0" err="1" smtClean="0">
                <a:solidFill>
                  <a:srgbClr val="000000"/>
                </a:solidFill>
                <a:effectLst/>
                <a:latin typeface="Times New Roman" panose="02020603050405020304" pitchFamily="18" charset="0"/>
                <a:cs typeface="Times New Roman" panose="02020603050405020304" pitchFamily="18" charset="0"/>
              </a:rPr>
              <a:t>включаючи</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інші</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органи</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державної</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влади</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крім</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подання</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її</a:t>
            </a:r>
            <a:r>
              <a:rPr lang="ru-RU" sz="2400" b="0" i="0" dirty="0" smtClean="0">
                <a:solidFill>
                  <a:srgbClr val="000000"/>
                </a:solidFill>
                <a:effectLst/>
                <a:latin typeface="Times New Roman" panose="02020603050405020304" pitchFamily="18" charset="0"/>
                <a:cs typeface="Times New Roman" panose="02020603050405020304" pitchFamily="18" charset="0"/>
              </a:rPr>
              <a:t> в порядку, </a:t>
            </a:r>
            <a:r>
              <a:rPr lang="ru-RU" sz="2400" b="0" i="0" dirty="0" err="1" smtClean="0">
                <a:solidFill>
                  <a:srgbClr val="000000"/>
                </a:solidFill>
                <a:effectLst/>
                <a:latin typeface="Times New Roman" panose="02020603050405020304" pitchFamily="18" charset="0"/>
                <a:cs typeface="Times New Roman" panose="02020603050405020304" pitchFamily="18" charset="0"/>
              </a:rPr>
              <a:t>визначеному</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цим</a:t>
            </a:r>
            <a:r>
              <a:rPr lang="ru-RU" sz="2400" b="0" i="0" dirty="0" smtClean="0">
                <a:solidFill>
                  <a:srgbClr val="000000"/>
                </a:solidFill>
                <a:effectLst/>
                <a:latin typeface="Times New Roman" panose="02020603050405020304" pitchFamily="18" charset="0"/>
                <a:cs typeface="Times New Roman" panose="02020603050405020304" pitchFamily="18" charset="0"/>
              </a:rPr>
              <a:t> Кодексом та </a:t>
            </a:r>
            <a:r>
              <a:rPr lang="ru-RU" sz="2400" b="0" i="0" dirty="0" err="1" smtClean="0">
                <a:solidFill>
                  <a:srgbClr val="000000"/>
                </a:solidFill>
                <a:effectLst/>
                <a:latin typeface="Times New Roman" panose="02020603050405020304" pitchFamily="18" charset="0"/>
                <a:cs typeface="Times New Roman" panose="02020603050405020304" pitchFamily="18" charset="0"/>
              </a:rPr>
              <a:t>іншими</a:t>
            </a:r>
            <a:r>
              <a:rPr lang="ru-RU" sz="2400" b="0" i="0" dirty="0" smtClean="0">
                <a:solidFill>
                  <a:srgbClr val="000000"/>
                </a:solidFill>
                <a:effectLst/>
                <a:latin typeface="Times New Roman" panose="02020603050405020304" pitchFamily="18" charset="0"/>
                <a:cs typeface="Times New Roman" panose="02020603050405020304" pitchFamily="18" charset="0"/>
              </a:rPr>
              <a:t> законами </a:t>
            </a:r>
            <a:r>
              <a:rPr lang="ru-RU" sz="2400" b="0" i="0" dirty="0" err="1" smtClean="0">
                <a:solidFill>
                  <a:srgbClr val="000000"/>
                </a:solidFill>
                <a:effectLst/>
                <a:latin typeface="Times New Roman" panose="02020603050405020304" pitchFamily="18" charset="0"/>
                <a:cs typeface="Times New Roman" panose="02020603050405020304" pitchFamily="18" charset="0"/>
              </a:rPr>
              <a:t>України</a:t>
            </a:r>
            <a:r>
              <a:rPr lang="ru-RU" sz="2400" b="0" i="0" dirty="0" smtClean="0">
                <a:solidFill>
                  <a:srgbClr val="000000"/>
                </a:solidFill>
                <a:effectLst/>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266423" y="375514"/>
            <a:ext cx="10337442" cy="1077218"/>
          </a:xfrm>
          <a:prstGeom prst="rect">
            <a:avLst/>
          </a:prstGeom>
          <a:solidFill>
            <a:schemeClr val="accent2">
              <a:lumMod val="20000"/>
              <a:lumOff val="80000"/>
            </a:schemeClr>
          </a:solidFill>
          <a:ln>
            <a:solidFill>
              <a:srgbClr val="FF0000"/>
            </a:solidFill>
          </a:ln>
        </p:spPr>
        <p:txBody>
          <a:bodyPr wrap="square">
            <a:spAutoFit/>
          </a:bodyPr>
          <a:lstStyle/>
          <a:p>
            <a:pPr algn="ctr"/>
            <a:r>
              <a:rPr lang="ru-RU" sz="3200" b="1" i="1" dirty="0" err="1" smtClean="0">
                <a:solidFill>
                  <a:srgbClr val="FF0000"/>
                </a:solidFill>
                <a:effectLst/>
                <a:latin typeface="Times New Roman" panose="02020603050405020304" pitchFamily="18" charset="0"/>
                <a:cs typeface="Times New Roman" panose="02020603050405020304" pitchFamily="18" charset="0"/>
              </a:rPr>
              <a:t>Додержання</a:t>
            </a:r>
            <a:r>
              <a:rPr lang="ru-RU" sz="3200" b="1" i="1" dirty="0" smtClean="0">
                <a:solidFill>
                  <a:srgbClr val="FF0000"/>
                </a:solidFill>
                <a:effectLst/>
                <a:latin typeface="Times New Roman" panose="02020603050405020304" pitchFamily="18" charset="0"/>
                <a:cs typeface="Times New Roman" panose="02020603050405020304" pitchFamily="18" charset="0"/>
              </a:rPr>
              <a:t> </a:t>
            </a:r>
            <a:r>
              <a:rPr lang="ru-RU" sz="3200" b="1" i="1" dirty="0" err="1" smtClean="0">
                <a:solidFill>
                  <a:srgbClr val="FF0000"/>
                </a:solidFill>
                <a:effectLst/>
                <a:latin typeface="Times New Roman" panose="02020603050405020304" pitchFamily="18" charset="0"/>
                <a:cs typeface="Times New Roman" panose="02020603050405020304" pitchFamily="18" charset="0"/>
              </a:rPr>
              <a:t>вимог</a:t>
            </a:r>
            <a:r>
              <a:rPr lang="ru-RU" sz="3200" b="1" i="1" dirty="0" smtClean="0">
                <a:solidFill>
                  <a:srgbClr val="FF0000"/>
                </a:solidFill>
                <a:effectLst/>
                <a:latin typeface="Times New Roman" panose="02020603050405020304" pitchFamily="18" charset="0"/>
                <a:cs typeface="Times New Roman" panose="02020603050405020304" pitchFamily="18" charset="0"/>
              </a:rPr>
              <a:t> </a:t>
            </a:r>
            <a:r>
              <a:rPr lang="ru-RU" sz="3200" b="1" i="1" dirty="0" err="1" smtClean="0">
                <a:solidFill>
                  <a:srgbClr val="FF0000"/>
                </a:solidFill>
                <a:effectLst/>
                <a:latin typeface="Times New Roman" panose="02020603050405020304" pitchFamily="18" charset="0"/>
                <a:cs typeface="Times New Roman" panose="02020603050405020304" pitchFamily="18" charset="0"/>
              </a:rPr>
              <a:t>щодо</a:t>
            </a:r>
            <a:r>
              <a:rPr lang="ru-RU" sz="3200" b="1" i="1" dirty="0" smtClean="0">
                <a:solidFill>
                  <a:srgbClr val="FF0000"/>
                </a:solidFill>
                <a:effectLst/>
                <a:latin typeface="Times New Roman" panose="02020603050405020304" pitchFamily="18" charset="0"/>
                <a:cs typeface="Times New Roman" panose="02020603050405020304" pitchFamily="18" charset="0"/>
              </a:rPr>
              <a:t> </a:t>
            </a:r>
            <a:r>
              <a:rPr lang="ru-RU" sz="3200" b="1" i="1" dirty="0" err="1" smtClean="0">
                <a:solidFill>
                  <a:srgbClr val="FF0000"/>
                </a:solidFill>
                <a:effectLst/>
                <a:latin typeface="Times New Roman" panose="02020603050405020304" pitchFamily="18" charset="0"/>
                <a:cs typeface="Times New Roman" panose="02020603050405020304" pitchFamily="18" charset="0"/>
              </a:rPr>
              <a:t>конфіденційності</a:t>
            </a:r>
            <a:r>
              <a:rPr lang="ru-RU" sz="3200" b="1" i="1" dirty="0" smtClean="0">
                <a:solidFill>
                  <a:srgbClr val="FF0000"/>
                </a:solidFill>
                <a:effectLst/>
                <a:latin typeface="Times New Roman" panose="02020603050405020304" pitchFamily="18" charset="0"/>
                <a:cs typeface="Times New Roman" panose="02020603050405020304" pitchFamily="18" charset="0"/>
              </a:rPr>
              <a:t> </a:t>
            </a:r>
            <a:r>
              <a:rPr lang="ru-RU" sz="3200" b="1" i="1" dirty="0" err="1" smtClean="0">
                <a:solidFill>
                  <a:srgbClr val="FF0000"/>
                </a:solidFill>
                <a:effectLst/>
                <a:latin typeface="Times New Roman" panose="02020603050405020304" pitchFamily="18" charset="0"/>
                <a:cs typeface="Times New Roman" panose="02020603050405020304" pitchFamily="18" charset="0"/>
              </a:rPr>
              <a:t>інформації</a:t>
            </a:r>
            <a:r>
              <a:rPr lang="ru-RU" sz="3200" b="1" i="1" dirty="0" smtClean="0">
                <a:solidFill>
                  <a:srgbClr val="FF0000"/>
                </a:solidFill>
                <a:effectLst/>
                <a:latin typeface="Times New Roman" panose="02020603050405020304" pitchFamily="18" charset="0"/>
                <a:cs typeface="Times New Roman" panose="02020603050405020304" pitchFamily="18" charset="0"/>
              </a:rPr>
              <a:t>, </a:t>
            </a:r>
            <a:r>
              <a:rPr lang="ru-RU" sz="3200" b="1" i="1" dirty="0" err="1" smtClean="0">
                <a:solidFill>
                  <a:srgbClr val="FF0000"/>
                </a:solidFill>
                <a:effectLst/>
                <a:latin typeface="Times New Roman" panose="02020603050405020304" pitchFamily="18" charset="0"/>
                <a:cs typeface="Times New Roman" panose="02020603050405020304" pitchFamily="18" charset="0"/>
              </a:rPr>
              <a:t>що</a:t>
            </a:r>
            <a:r>
              <a:rPr lang="ru-RU" sz="3200" b="1" i="1" dirty="0" smtClean="0">
                <a:solidFill>
                  <a:srgbClr val="FF0000"/>
                </a:solidFill>
                <a:effectLst/>
                <a:latin typeface="Times New Roman" panose="02020603050405020304" pitchFamily="18" charset="0"/>
                <a:cs typeface="Times New Roman" panose="02020603050405020304" pitchFamily="18" charset="0"/>
              </a:rPr>
              <a:t> </a:t>
            </a:r>
            <a:r>
              <a:rPr lang="ru-RU" sz="3200" b="1" i="1" dirty="0" err="1" smtClean="0">
                <a:solidFill>
                  <a:srgbClr val="FF0000"/>
                </a:solidFill>
                <a:effectLst/>
                <a:latin typeface="Times New Roman" panose="02020603050405020304" pitchFamily="18" charset="0"/>
                <a:cs typeface="Times New Roman" panose="02020603050405020304" pitchFamily="18" charset="0"/>
              </a:rPr>
              <a:t>стосується</a:t>
            </a:r>
            <a:r>
              <a:rPr lang="ru-RU" sz="3200" b="1" i="1" dirty="0" smtClean="0">
                <a:solidFill>
                  <a:srgbClr val="FF0000"/>
                </a:solidFill>
                <a:effectLst/>
                <a:latin typeface="Times New Roman" panose="02020603050405020304" pitchFamily="18" charset="0"/>
                <a:cs typeface="Times New Roman" panose="02020603050405020304" pitchFamily="18" charset="0"/>
              </a:rPr>
              <a:t> </a:t>
            </a:r>
            <a:r>
              <a:rPr lang="ru-RU" sz="3200" b="1" i="1" dirty="0" err="1" smtClean="0">
                <a:solidFill>
                  <a:srgbClr val="FF0000"/>
                </a:solidFill>
                <a:effectLst/>
                <a:latin typeface="Times New Roman" panose="02020603050405020304" pitchFamily="18" charset="0"/>
                <a:cs typeface="Times New Roman" panose="02020603050405020304" pitchFamily="18" charset="0"/>
              </a:rPr>
              <a:t>митної</a:t>
            </a:r>
            <a:r>
              <a:rPr lang="ru-RU" sz="3200" b="1" i="1" dirty="0" smtClean="0">
                <a:solidFill>
                  <a:srgbClr val="FF0000"/>
                </a:solidFill>
                <a:effectLst/>
                <a:latin typeface="Times New Roman" panose="02020603050405020304" pitchFamily="18" charset="0"/>
                <a:cs typeface="Times New Roman" panose="02020603050405020304" pitchFamily="18" charset="0"/>
              </a:rPr>
              <a:t> </a:t>
            </a:r>
            <a:r>
              <a:rPr lang="ru-RU" sz="3200" b="1" i="1" dirty="0" err="1" smtClean="0">
                <a:solidFill>
                  <a:srgbClr val="FF0000"/>
                </a:solidFill>
                <a:effectLst/>
                <a:latin typeface="Times New Roman" panose="02020603050405020304" pitchFamily="18" charset="0"/>
                <a:cs typeface="Times New Roman" panose="02020603050405020304" pitchFamily="18" charset="0"/>
              </a:rPr>
              <a:t>вартості</a:t>
            </a:r>
            <a:r>
              <a:rPr lang="ru-RU" sz="3200" b="1" i="1" dirty="0" smtClean="0">
                <a:solidFill>
                  <a:srgbClr val="FF0000"/>
                </a:solidFill>
                <a:effectLst/>
                <a:latin typeface="Times New Roman" panose="02020603050405020304" pitchFamily="18" charset="0"/>
                <a:cs typeface="Times New Roman" panose="02020603050405020304" pitchFamily="18" charset="0"/>
              </a:rPr>
              <a:t> </a:t>
            </a:r>
            <a:r>
              <a:rPr lang="ru-RU" sz="3200" b="1" i="1" dirty="0" err="1" smtClean="0">
                <a:solidFill>
                  <a:srgbClr val="FF0000"/>
                </a:solidFill>
                <a:effectLst/>
                <a:latin typeface="Times New Roman" panose="02020603050405020304" pitchFamily="18" charset="0"/>
                <a:cs typeface="Times New Roman" panose="02020603050405020304" pitchFamily="18" charset="0"/>
              </a:rPr>
              <a:t>товарів</a:t>
            </a:r>
            <a:endParaRPr lang="ru-RU" sz="3200" b="1" i="1" dirty="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949252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9149" y="506171"/>
            <a:ext cx="10234412" cy="461665"/>
          </a:xfrm>
          <a:prstGeom prst="rect">
            <a:avLst/>
          </a:prstGeom>
          <a:solidFill>
            <a:srgbClr val="FFFF00"/>
          </a:solidFill>
          <a:ln>
            <a:solidFill>
              <a:schemeClr val="tx1"/>
            </a:solidFill>
          </a:ln>
        </p:spPr>
        <p:txBody>
          <a:bodyPr wrap="square" rtlCol="0">
            <a:spAutoFit/>
          </a:bodyPr>
          <a:lstStyle/>
          <a:p>
            <a:pPr algn="ctr"/>
            <a:r>
              <a:rPr lang="uk-UA" sz="2400" dirty="0" smtClean="0">
                <a:latin typeface="Times New Roman" panose="02020603050405020304" pitchFamily="18" charset="0"/>
                <a:cs typeface="Times New Roman" panose="02020603050405020304" pitchFamily="18" charset="0"/>
              </a:rPr>
              <a:t>Методи </a:t>
            </a:r>
            <a:r>
              <a:rPr lang="ru-RU" sz="2400" dirty="0" err="1" smtClean="0">
                <a:latin typeface="Times New Roman" panose="02020603050405020304" pitchFamily="18" charset="0"/>
                <a:cs typeface="Times New Roman" panose="02020603050405020304" pitchFamily="18" charset="0"/>
              </a:rPr>
              <a:t>визначення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митної</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вартості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товарів</a:t>
            </a:r>
            <a:endParaRPr lang="ru-RU"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383406" y="1437345"/>
            <a:ext cx="2869842"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ru-RU" sz="2400" dirty="0" err="1" smtClean="0">
                <a:latin typeface="Times New Roman" panose="02020603050405020304" pitchFamily="18" charset="0"/>
                <a:cs typeface="Times New Roman" panose="02020603050405020304" pitchFamily="18" charset="0"/>
              </a:rPr>
              <a:t>основний</a:t>
            </a:r>
            <a:endParaRPr lang="ru-RU" sz="2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725509" y="2212840"/>
            <a:ext cx="3885127" cy="1015663"/>
          </a:xfrm>
          <a:prstGeom prst="rect">
            <a:avLst/>
          </a:prstGeom>
          <a:ln>
            <a:solidFill>
              <a:schemeClr val="tx1"/>
            </a:solidFill>
          </a:ln>
        </p:spPr>
        <p:txBody>
          <a:bodyPr wrap="square">
            <a:spAutoFit/>
          </a:bodyPr>
          <a:lstStyle/>
          <a:p>
            <a:r>
              <a:rPr lang="ru-RU" sz="2000" dirty="0">
                <a:latin typeface="Times New Roman" panose="02020603050405020304" pitchFamily="18" charset="0"/>
                <a:cs typeface="Times New Roman" panose="02020603050405020304" pitchFamily="18" charset="0"/>
              </a:rPr>
              <a:t>- за </a:t>
            </a:r>
            <a:r>
              <a:rPr lang="ru-RU" sz="2000" dirty="0" err="1">
                <a:latin typeface="Times New Roman" panose="02020603050405020304" pitchFamily="18" charset="0"/>
                <a:cs typeface="Times New Roman" panose="02020603050405020304" pitchFamily="18" charset="0"/>
              </a:rPr>
              <a:t>ціною</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договору </a:t>
            </a:r>
            <a:r>
              <a:rPr lang="ru-RU" sz="2000" dirty="0">
                <a:latin typeface="Times New Roman" panose="02020603050405020304" pitchFamily="18" charset="0"/>
                <a:cs typeface="Times New Roman" panose="02020603050405020304" pitchFamily="18" charset="0"/>
              </a:rPr>
              <a:t>(контракту) </a:t>
            </a:r>
            <a:r>
              <a:rPr lang="ru-RU" sz="2000" dirty="0" err="1">
                <a:latin typeface="Times New Roman" panose="02020603050405020304" pitchFamily="18" charset="0"/>
                <a:cs typeface="Times New Roman" panose="02020603050405020304" pitchFamily="18" charset="0"/>
              </a:rPr>
              <a:t>щодо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товарів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які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імпортуються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вартість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операції</a:t>
            </a:r>
            <a:r>
              <a:rPr lang="ru-RU" sz="2000" dirty="0">
                <a:latin typeface="Times New Roman" panose="02020603050405020304" pitchFamily="18" charset="0"/>
                <a:cs typeface="Times New Roman" panose="02020603050405020304" pitchFamily="18" charset="0"/>
              </a:rPr>
              <a:t>); </a:t>
            </a:r>
            <a:endParaRPr lang="ru-RU" sz="2000" b="0" i="0" dirty="0" smtClean="0">
              <a:solidFill>
                <a:srgbClr val="2A2928"/>
              </a:solidFill>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6760334" y="1447156"/>
            <a:ext cx="2869842" cy="461665"/>
          </a:xfrm>
          <a:prstGeom prst="rect">
            <a:avLst/>
          </a:prstGeom>
          <a:solidFill>
            <a:schemeClr val="accent4">
              <a:lumMod val="20000"/>
              <a:lumOff val="80000"/>
            </a:schemeClr>
          </a:solidFill>
          <a:ln>
            <a:solidFill>
              <a:schemeClr val="tx1"/>
            </a:solidFill>
          </a:ln>
        </p:spPr>
        <p:txBody>
          <a:bodyPr wrap="square" rtlCol="0">
            <a:spAutoFit/>
          </a:bodyPr>
          <a:lstStyle/>
          <a:p>
            <a:pPr algn="ctr"/>
            <a:r>
              <a:rPr lang="ru-RU" sz="2400" b="0" i="0" dirty="0" err="1" smtClean="0">
                <a:solidFill>
                  <a:srgbClr val="2A2928"/>
                </a:solidFill>
                <a:effectLst/>
                <a:latin typeface="Times New Roman" panose="02020603050405020304" pitchFamily="18" charset="0"/>
                <a:cs typeface="Times New Roman" panose="02020603050405020304" pitchFamily="18" charset="0"/>
              </a:rPr>
              <a:t>другорядні</a:t>
            </a:r>
            <a:r>
              <a:rPr lang="ru-RU" sz="2400" b="0" i="0" dirty="0" smtClean="0">
                <a:solidFill>
                  <a:srgbClr val="2A2928"/>
                </a:solidFill>
                <a:effectLst/>
                <a:latin typeface="Times New Roman" panose="02020603050405020304" pitchFamily="18" charset="0"/>
                <a:cs typeface="Times New Roman" panose="02020603050405020304" pitchFamily="18" charset="0"/>
              </a:rPr>
              <a:t>:</a:t>
            </a:r>
          </a:p>
        </p:txBody>
      </p:sp>
      <p:sp>
        <p:nvSpPr>
          <p:cNvPr id="8" name="Прямоугольник 7"/>
          <p:cNvSpPr/>
          <p:nvPr/>
        </p:nvSpPr>
        <p:spPr>
          <a:xfrm>
            <a:off x="6438363" y="2212840"/>
            <a:ext cx="5364052" cy="2246769"/>
          </a:xfrm>
          <a:prstGeom prst="rect">
            <a:avLst/>
          </a:prstGeom>
          <a:ln>
            <a:solidFill>
              <a:schemeClr val="tx1"/>
            </a:solidFill>
          </a:ln>
        </p:spPr>
        <p:txBody>
          <a:bodyPr wrap="square">
            <a:spAutoFit/>
          </a:bodyPr>
          <a:lstStyle/>
          <a:p>
            <a:r>
              <a:rPr lang="ru-RU" sz="2000" dirty="0">
                <a:latin typeface="Times New Roman" panose="02020603050405020304" pitchFamily="18" charset="0"/>
                <a:cs typeface="Times New Roman" panose="02020603050405020304" pitchFamily="18" charset="0"/>
              </a:rPr>
              <a:t>а) за </a:t>
            </a:r>
            <a:r>
              <a:rPr lang="ru-RU" sz="2000" dirty="0" err="1">
                <a:latin typeface="Times New Roman" panose="02020603050405020304" pitchFamily="18" charset="0"/>
                <a:cs typeface="Times New Roman" panose="02020603050405020304" pitchFamily="18" charset="0"/>
              </a:rPr>
              <a:t>ціною</a:t>
            </a:r>
            <a:r>
              <a:rPr lang="ru-RU" sz="2000" dirty="0">
                <a:latin typeface="Times New Roman" panose="02020603050405020304" pitchFamily="18" charset="0"/>
                <a:cs typeface="Times New Roman" panose="02020603050405020304" pitchFamily="18" charset="0"/>
              </a:rPr>
              <a:t> договору </a:t>
            </a:r>
            <a:r>
              <a:rPr lang="ru-RU" sz="2000" dirty="0" err="1">
                <a:latin typeface="Times New Roman" panose="02020603050405020304" pitchFamily="18" charset="0"/>
                <a:cs typeface="Times New Roman" panose="02020603050405020304" pitchFamily="18" charset="0"/>
              </a:rPr>
              <a:t>щодо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ідентичних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товарів</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б) за </a:t>
            </a:r>
            <a:r>
              <a:rPr lang="ru-RU" sz="2000" dirty="0" err="1">
                <a:latin typeface="Times New Roman" panose="02020603050405020304" pitchFamily="18" charset="0"/>
                <a:cs typeface="Times New Roman" panose="02020603050405020304" pitchFamily="18" charset="0"/>
              </a:rPr>
              <a:t>ціною</a:t>
            </a:r>
            <a:r>
              <a:rPr lang="ru-RU" sz="2000" dirty="0">
                <a:latin typeface="Times New Roman" panose="02020603050405020304" pitchFamily="18" charset="0"/>
                <a:cs typeface="Times New Roman" panose="02020603050405020304" pitchFamily="18" charset="0"/>
              </a:rPr>
              <a:t> договору </a:t>
            </a:r>
            <a:r>
              <a:rPr lang="ru-RU" sz="2000" dirty="0" err="1">
                <a:latin typeface="Times New Roman" panose="02020603050405020304" pitchFamily="18" charset="0"/>
                <a:cs typeface="Times New Roman" panose="02020603050405020304" pitchFamily="18" charset="0"/>
              </a:rPr>
              <a:t>щодо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подібних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аналогічних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товарів</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 на </a:t>
            </a:r>
            <a:r>
              <a:rPr lang="ru-RU" sz="2000" dirty="0" err="1">
                <a:latin typeface="Times New Roman" panose="02020603050405020304" pitchFamily="18" charset="0"/>
                <a:cs typeface="Times New Roman" panose="02020603050405020304" pitchFamily="18" charset="0"/>
              </a:rPr>
              <a:t>основі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віднімання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вартості</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г) на </a:t>
            </a:r>
            <a:r>
              <a:rPr lang="ru-RU" sz="2000" dirty="0" err="1">
                <a:latin typeface="Times New Roman" panose="02020603050405020304" pitchFamily="18" charset="0"/>
                <a:cs typeface="Times New Roman" panose="02020603050405020304" pitchFamily="18" charset="0"/>
              </a:rPr>
              <a:t>основі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додавання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вартості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обчислена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вартість</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ґ) </a:t>
            </a:r>
            <a:r>
              <a:rPr lang="ru-RU" sz="2000" dirty="0" err="1">
                <a:latin typeface="Times New Roman" panose="02020603050405020304" pitchFamily="18" charset="0"/>
                <a:cs typeface="Times New Roman" panose="02020603050405020304" pitchFamily="18" charset="0"/>
              </a:rPr>
              <a:t>резервний</a:t>
            </a:r>
            <a:r>
              <a:rPr lang="ru-RU" sz="2000" dirty="0">
                <a:latin typeface="Times New Roman" panose="02020603050405020304" pitchFamily="18" charset="0"/>
                <a:cs typeface="Times New Roman" panose="02020603050405020304" pitchFamily="18" charset="0"/>
              </a:rPr>
              <a:t>. </a:t>
            </a:r>
            <a:endParaRPr lang="ru-RU" sz="2000" b="0" i="0" dirty="0">
              <a:solidFill>
                <a:srgbClr val="2A2928"/>
              </a:solidFill>
              <a:effectLst/>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5939308" y="4988784"/>
            <a:ext cx="6096000" cy="1754326"/>
          </a:xfrm>
          <a:prstGeom prst="rect">
            <a:avLst/>
          </a:prstGeom>
          <a:ln>
            <a:solidFill>
              <a:schemeClr val="tx1"/>
            </a:solidFill>
          </a:ln>
        </p:spPr>
        <p:txBody>
          <a:bodyPr>
            <a:spAutoFit/>
          </a:bodyPr>
          <a:lstStyle/>
          <a:p>
            <a:r>
              <a:rPr lang="ru-RU" dirty="0" err="1" smtClean="0">
                <a:latin typeface="Times New Roman" panose="02020603050405020304" pitchFamily="18" charset="0"/>
                <a:cs typeface="Times New Roman" panose="02020603050405020304" pitchFamily="18" charset="0"/>
              </a:rPr>
              <a:t>Застосуванню</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другорядних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методів</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передує</a:t>
            </a:r>
            <a:r>
              <a:rPr lang="ru-RU" dirty="0" smtClean="0">
                <a:latin typeface="Times New Roman" panose="02020603050405020304" pitchFamily="18" charset="0"/>
                <a:cs typeface="Times New Roman" panose="02020603050405020304" pitchFamily="18" charset="0"/>
              </a:rPr>
              <a:t> процедура </a:t>
            </a:r>
            <a:r>
              <a:rPr lang="ru-RU" dirty="0" err="1" smtClean="0">
                <a:latin typeface="Times New Roman" panose="02020603050405020304" pitchFamily="18" charset="0"/>
                <a:cs typeface="Times New Roman" panose="02020603050405020304" pitchFamily="18" charset="0"/>
              </a:rPr>
              <a:t>консультацій</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між</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митним</a:t>
            </a:r>
            <a:r>
              <a:rPr lang="ru-RU" dirty="0" smtClean="0">
                <a:latin typeface="Times New Roman" panose="02020603050405020304" pitchFamily="18" charset="0"/>
                <a:cs typeface="Times New Roman" panose="02020603050405020304" pitchFamily="18" charset="0"/>
              </a:rPr>
              <a:t> органом та декларантом з метою </a:t>
            </a:r>
            <a:r>
              <a:rPr lang="ru-RU" dirty="0" err="1" smtClean="0">
                <a:latin typeface="Times New Roman" panose="02020603050405020304" pitchFamily="18" charset="0"/>
                <a:cs typeface="Times New Roman" panose="02020603050405020304" pitchFamily="18" charset="0"/>
              </a:rPr>
              <a:t>визначення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основи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вартості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Під</a:t>
            </a:r>
            <a:r>
              <a:rPr lang="ru-RU" dirty="0" smtClean="0">
                <a:latin typeface="Times New Roman" panose="02020603050405020304" pitchFamily="18" charset="0"/>
                <a:cs typeface="Times New Roman" panose="02020603050405020304" pitchFamily="18" charset="0"/>
              </a:rPr>
              <a:t> час таких </a:t>
            </a:r>
            <a:r>
              <a:rPr lang="ru-RU" dirty="0" err="1" smtClean="0">
                <a:latin typeface="Times New Roman" panose="02020603050405020304" pitchFamily="18" charset="0"/>
                <a:cs typeface="Times New Roman" panose="02020603050405020304" pitchFamily="18" charset="0"/>
              </a:rPr>
              <a:t>консультацій</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митний</a:t>
            </a:r>
            <a:r>
              <a:rPr lang="ru-RU" dirty="0" smtClean="0">
                <a:latin typeface="Times New Roman" panose="02020603050405020304" pitchFamily="18" charset="0"/>
                <a:cs typeface="Times New Roman" panose="02020603050405020304" pitchFamily="18" charset="0"/>
              </a:rPr>
              <a:t> орган та декларант </a:t>
            </a:r>
            <a:r>
              <a:rPr lang="ru-RU" dirty="0" err="1" smtClean="0">
                <a:latin typeface="Times New Roman" panose="02020603050405020304" pitchFamily="18" charset="0"/>
                <a:cs typeface="Times New Roman" panose="02020603050405020304" pitchFamily="18" charset="0"/>
              </a:rPr>
              <a:t>можуть</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здійснити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обмін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наявною</a:t>
            </a:r>
            <a:r>
              <a:rPr lang="ru-RU" dirty="0" smtClean="0">
                <a:latin typeface="Times New Roman" panose="02020603050405020304" pitchFamily="18" charset="0"/>
                <a:cs typeface="Times New Roman" panose="02020603050405020304" pitchFamily="18" charset="0"/>
              </a:rPr>
              <a:t> у кожного з них </a:t>
            </a:r>
            <a:r>
              <a:rPr lang="ru-RU" dirty="0" err="1" smtClean="0">
                <a:latin typeface="Times New Roman" panose="02020603050405020304" pitchFamily="18" charset="0"/>
                <a:cs typeface="Times New Roman" panose="02020603050405020304" pitchFamily="18" charset="0"/>
              </a:rPr>
              <a:t>інформацією</a:t>
            </a:r>
            <a:r>
              <a:rPr lang="ru-RU" dirty="0" smtClean="0">
                <a:latin typeface="Times New Roman" panose="02020603050405020304" pitchFamily="18" charset="0"/>
                <a:cs typeface="Times New Roman" panose="02020603050405020304" pitchFamily="18" charset="0"/>
              </a:rPr>
              <a:t> за </a:t>
            </a:r>
            <a:r>
              <a:rPr lang="ru-RU" dirty="0" err="1" smtClean="0">
                <a:latin typeface="Times New Roman" panose="02020603050405020304" pitchFamily="18" charset="0"/>
                <a:cs typeface="Times New Roman" panose="02020603050405020304" pitchFamily="18" charset="0"/>
              </a:rPr>
              <a:t>умови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додержання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вимог</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щодо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її</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конфіденційності</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603160" y="4744085"/>
            <a:ext cx="4975538" cy="1631216"/>
          </a:xfrm>
          <a:prstGeom prst="rect">
            <a:avLst/>
          </a:prstGeom>
          <a:ln>
            <a:solidFill>
              <a:schemeClr val="tx1"/>
            </a:solidFill>
          </a:ln>
        </p:spPr>
        <p:txBody>
          <a:bodyPr wrap="square" anchor="ctr">
            <a:spAutoFit/>
          </a:bodyPr>
          <a:lstStyle/>
          <a:p>
            <a:endParaRPr lang="ru-RU" sz="2000" dirty="0" smtClean="0">
              <a:latin typeface="Times New Roman" panose="02020603050405020304" pitchFamily="18" charset="0"/>
              <a:cs typeface="Times New Roman" panose="02020603050405020304" pitchFamily="18" charset="0"/>
            </a:endParaRPr>
          </a:p>
          <a:p>
            <a:r>
              <a:rPr lang="ru-RU" sz="2000" dirty="0" err="1" smtClean="0">
                <a:latin typeface="Times New Roman" panose="02020603050405020304" pitchFamily="18" charset="0"/>
                <a:cs typeface="Times New Roman" panose="02020603050405020304" pitchFamily="18" charset="0"/>
              </a:rPr>
              <a:t>Основним</a:t>
            </a:r>
            <a:r>
              <a:rPr lang="ru-RU" sz="2000" dirty="0" smtClean="0">
                <a:latin typeface="Times New Roman" panose="02020603050405020304" pitchFamily="18" charset="0"/>
                <a:cs typeface="Times New Roman" panose="02020603050405020304" pitchFamily="18" charset="0"/>
              </a:rPr>
              <a:t> методом </a:t>
            </a:r>
            <a:r>
              <a:rPr lang="ru-RU" sz="2000" dirty="0" err="1" smtClean="0">
                <a:latin typeface="Times New Roman" panose="02020603050405020304" pitchFamily="18" charset="0"/>
                <a:cs typeface="Times New Roman" panose="02020603050405020304" pitchFamily="18" charset="0"/>
              </a:rPr>
              <a:t>визначення</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митної</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вартості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товарів</a:t>
            </a:r>
            <a:r>
              <a:rPr lang="ru-RU" sz="2000" dirty="0" smtClean="0">
                <a:latin typeface="Times New Roman" panose="02020603050405020304" pitchFamily="18" charset="0"/>
                <a:cs typeface="Times New Roman" panose="02020603050405020304" pitchFamily="18" charset="0"/>
              </a:rPr>
              <a:t> є перший метод – за </a:t>
            </a:r>
            <a:r>
              <a:rPr lang="ru-RU" sz="2000" dirty="0" err="1" smtClean="0">
                <a:latin typeface="Times New Roman" panose="02020603050405020304" pitchFamily="18" charset="0"/>
                <a:cs typeface="Times New Roman" panose="02020603050405020304" pitchFamily="18" charset="0"/>
              </a:rPr>
              <a:t>ціною</a:t>
            </a:r>
            <a:r>
              <a:rPr lang="ru-RU" sz="2000" dirty="0" smtClean="0">
                <a:latin typeface="Times New Roman" panose="02020603050405020304" pitchFamily="18" charset="0"/>
                <a:cs typeface="Times New Roman" panose="02020603050405020304" pitchFamily="18" charset="0"/>
              </a:rPr>
              <a:t> договору (</a:t>
            </a:r>
            <a:r>
              <a:rPr lang="ru-RU" sz="2000" dirty="0" err="1" smtClean="0">
                <a:latin typeface="Times New Roman" panose="02020603050405020304" pitchFamily="18" charset="0"/>
                <a:cs typeface="Times New Roman" panose="02020603050405020304" pitchFamily="18" charset="0"/>
              </a:rPr>
              <a:t>вартість</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операції</a:t>
            </a:r>
            <a:r>
              <a:rPr lang="ru-RU" sz="2000" dirty="0" smtClean="0">
                <a:latin typeface="Times New Roman" panose="02020603050405020304" pitchFamily="18" charset="0"/>
                <a:cs typeface="Times New Roman" panose="02020603050405020304" pitchFamily="18" charset="0"/>
              </a:rPr>
              <a:t>).</a:t>
            </a:r>
          </a:p>
          <a:p>
            <a:endParaRPr lang="uk-UA" sz="2000" dirty="0" smtClean="0">
              <a:latin typeface="Times New Roman" panose="02020603050405020304" pitchFamily="18" charset="0"/>
              <a:cs typeface="Times New Roman" panose="02020603050405020304" pitchFamily="18" charset="0"/>
            </a:endParaRPr>
          </a:p>
        </p:txBody>
      </p:sp>
      <p:sp>
        <p:nvSpPr>
          <p:cNvPr id="11" name="Стрелка вниз 10"/>
          <p:cNvSpPr/>
          <p:nvPr/>
        </p:nvSpPr>
        <p:spPr>
          <a:xfrm>
            <a:off x="2677732" y="994996"/>
            <a:ext cx="281189" cy="419967"/>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8054660" y="995443"/>
            <a:ext cx="281189" cy="419967"/>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8" name="Прямая со стрелкой 17"/>
          <p:cNvCxnSpPr>
            <a:stCxn id="5" idx="2"/>
          </p:cNvCxnSpPr>
          <p:nvPr/>
        </p:nvCxnSpPr>
        <p:spPr>
          <a:xfrm flipH="1">
            <a:off x="2818326" y="1899010"/>
            <a:ext cx="1" cy="3138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Прямая со стрелкой 21"/>
          <p:cNvCxnSpPr>
            <a:stCxn id="7" idx="2"/>
          </p:cNvCxnSpPr>
          <p:nvPr/>
        </p:nvCxnSpPr>
        <p:spPr>
          <a:xfrm flipH="1">
            <a:off x="8195254" y="1908821"/>
            <a:ext cx="1" cy="3040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Стрелка вниз 22"/>
          <p:cNvSpPr/>
          <p:nvPr/>
        </p:nvSpPr>
        <p:spPr>
          <a:xfrm>
            <a:off x="2309610" y="3378657"/>
            <a:ext cx="1017431" cy="1215274"/>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трелка вниз 23"/>
          <p:cNvSpPr/>
          <p:nvPr/>
        </p:nvSpPr>
        <p:spPr>
          <a:xfrm>
            <a:off x="8852615" y="4459609"/>
            <a:ext cx="535548" cy="529175"/>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952882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stretch>
            <a:fillRect/>
          </a:stretch>
        </p:blipFill>
        <p:spPr>
          <a:xfrm>
            <a:off x="5782614" y="290273"/>
            <a:ext cx="5911402" cy="6278000"/>
          </a:xfrm>
          <a:prstGeom prst="rect">
            <a:avLst/>
          </a:prstGeom>
        </p:spPr>
      </p:pic>
      <p:sp>
        <p:nvSpPr>
          <p:cNvPr id="3" name="TextBox 2"/>
          <p:cNvSpPr txBox="1"/>
          <p:nvPr/>
        </p:nvSpPr>
        <p:spPr>
          <a:xfrm>
            <a:off x="566670" y="2552110"/>
            <a:ext cx="4365937" cy="1754326"/>
          </a:xfrm>
          <a:prstGeom prst="rect">
            <a:avLst/>
          </a:prstGeom>
          <a:solidFill>
            <a:srgbClr val="FFFF00"/>
          </a:solidFill>
          <a:ln>
            <a:solidFill>
              <a:schemeClr val="tx1"/>
            </a:solidFill>
          </a:ln>
        </p:spPr>
        <p:txBody>
          <a:bodyPr wrap="square" rtlCol="0">
            <a:spAutoFit/>
          </a:bodyPr>
          <a:lstStyle/>
          <a:p>
            <a:pPr algn="ctr"/>
            <a:r>
              <a:rPr lang="uk-UA" sz="3600" i="1" dirty="0" smtClean="0">
                <a:latin typeface="Times New Roman" panose="02020603050405020304" pitchFamily="18" charset="0"/>
                <a:cs typeface="Times New Roman" panose="02020603050405020304" pitchFamily="18" charset="0"/>
              </a:rPr>
              <a:t>Методи </a:t>
            </a:r>
            <a:r>
              <a:rPr lang="ru-RU" sz="3600" i="1" dirty="0" err="1" smtClean="0">
                <a:latin typeface="Times New Roman" panose="02020603050405020304" pitchFamily="18" charset="0"/>
                <a:cs typeface="Times New Roman" panose="02020603050405020304" pitchFamily="18" charset="0"/>
              </a:rPr>
              <a:t>визначення</a:t>
            </a:r>
            <a:r>
              <a:rPr lang="ru-RU" sz="3600" i="1" dirty="0" smtClean="0">
                <a:latin typeface="Times New Roman" panose="02020603050405020304" pitchFamily="18" charset="0"/>
                <a:cs typeface="Times New Roman" panose="02020603050405020304" pitchFamily="18" charset="0"/>
              </a:rPr>
              <a:t> </a:t>
            </a:r>
            <a:r>
              <a:rPr lang="ru-RU" sz="3600" i="1" dirty="0" err="1" smtClean="0">
                <a:latin typeface="Times New Roman" panose="02020603050405020304" pitchFamily="18" charset="0"/>
                <a:cs typeface="Times New Roman" panose="02020603050405020304" pitchFamily="18" charset="0"/>
              </a:rPr>
              <a:t>митної</a:t>
            </a:r>
            <a:r>
              <a:rPr lang="ru-RU" sz="3600" i="1" dirty="0" smtClean="0">
                <a:latin typeface="Times New Roman" panose="02020603050405020304" pitchFamily="18" charset="0"/>
                <a:cs typeface="Times New Roman" panose="02020603050405020304" pitchFamily="18" charset="0"/>
              </a:rPr>
              <a:t> </a:t>
            </a:r>
            <a:r>
              <a:rPr lang="ru-RU" sz="3600" i="1" dirty="0" err="1" smtClean="0">
                <a:latin typeface="Times New Roman" panose="02020603050405020304" pitchFamily="18" charset="0"/>
                <a:cs typeface="Times New Roman" panose="02020603050405020304" pitchFamily="18" charset="0"/>
              </a:rPr>
              <a:t>вартості</a:t>
            </a:r>
            <a:r>
              <a:rPr lang="ru-RU" sz="3600" i="1" dirty="0" smtClean="0">
                <a:latin typeface="Times New Roman" panose="02020603050405020304" pitchFamily="18" charset="0"/>
                <a:cs typeface="Times New Roman" panose="02020603050405020304" pitchFamily="18" charset="0"/>
              </a:rPr>
              <a:t> </a:t>
            </a:r>
            <a:r>
              <a:rPr lang="ru-RU" sz="3600" i="1" dirty="0" err="1" smtClean="0">
                <a:latin typeface="Times New Roman" panose="02020603050405020304" pitchFamily="18" charset="0"/>
                <a:cs typeface="Times New Roman" panose="02020603050405020304" pitchFamily="18" charset="0"/>
              </a:rPr>
              <a:t>товарів</a:t>
            </a:r>
            <a:endParaRPr lang="ru-RU"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541951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лако 7"/>
          <p:cNvSpPr/>
          <p:nvPr/>
        </p:nvSpPr>
        <p:spPr>
          <a:xfrm>
            <a:off x="485103" y="128789"/>
            <a:ext cx="10805375" cy="1790164"/>
          </a:xfrm>
          <a:prstGeom prst="cloud">
            <a:avLst/>
          </a:prstGeom>
          <a:solidFill>
            <a:srgbClr val="FDF4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i="1" dirty="0" smtClean="0">
                <a:solidFill>
                  <a:srgbClr val="000000"/>
                </a:solidFill>
                <a:effectLst/>
                <a:latin typeface="Times New Roman" panose="02020603050405020304" pitchFamily="18" charset="0"/>
                <a:cs typeface="Times New Roman" panose="02020603050405020304" pitchFamily="18" charset="0"/>
              </a:rPr>
              <a:t>Метод </a:t>
            </a:r>
            <a:r>
              <a:rPr lang="ru-RU" sz="2200" b="1" i="1" dirty="0" err="1" smtClean="0">
                <a:solidFill>
                  <a:srgbClr val="000000"/>
                </a:solidFill>
                <a:effectLst/>
                <a:latin typeface="Times New Roman" panose="02020603050405020304" pitchFamily="18" charset="0"/>
                <a:cs typeface="Times New Roman" panose="02020603050405020304" pitchFamily="18" charset="0"/>
              </a:rPr>
              <a:t>визначення</a:t>
            </a:r>
            <a:r>
              <a:rPr lang="ru-RU" sz="2200" b="1" i="1" dirty="0" smtClean="0">
                <a:solidFill>
                  <a:srgbClr val="000000"/>
                </a:solidFill>
                <a:effectLst/>
                <a:latin typeface="Times New Roman" panose="02020603050405020304" pitchFamily="18" charset="0"/>
                <a:cs typeface="Times New Roman" panose="02020603050405020304" pitchFamily="18" charset="0"/>
              </a:rPr>
              <a:t> </a:t>
            </a:r>
            <a:r>
              <a:rPr lang="ru-RU" sz="2200" b="1" i="1" dirty="0" err="1" smtClean="0">
                <a:solidFill>
                  <a:srgbClr val="000000"/>
                </a:solidFill>
                <a:effectLst/>
                <a:latin typeface="Times New Roman" panose="02020603050405020304" pitchFamily="18" charset="0"/>
                <a:cs typeface="Times New Roman" panose="02020603050405020304" pitchFamily="18" charset="0"/>
              </a:rPr>
              <a:t>митної</a:t>
            </a:r>
            <a:r>
              <a:rPr lang="ru-RU" sz="2200" b="1" i="1" dirty="0" smtClean="0">
                <a:solidFill>
                  <a:srgbClr val="000000"/>
                </a:solidFill>
                <a:effectLst/>
                <a:latin typeface="Times New Roman" panose="02020603050405020304" pitchFamily="18" charset="0"/>
                <a:cs typeface="Times New Roman" panose="02020603050405020304" pitchFamily="18" charset="0"/>
              </a:rPr>
              <a:t> </a:t>
            </a:r>
            <a:r>
              <a:rPr lang="ru-RU" sz="2200" b="1" i="1" dirty="0" err="1" smtClean="0">
                <a:solidFill>
                  <a:srgbClr val="000000"/>
                </a:solidFill>
                <a:effectLst/>
                <a:latin typeface="Times New Roman" panose="02020603050405020304" pitchFamily="18" charset="0"/>
                <a:cs typeface="Times New Roman" panose="02020603050405020304" pitchFamily="18" charset="0"/>
              </a:rPr>
              <a:t>вартості</a:t>
            </a:r>
            <a:r>
              <a:rPr lang="ru-RU" sz="2200" b="1" i="1" dirty="0" smtClean="0">
                <a:solidFill>
                  <a:srgbClr val="000000"/>
                </a:solidFill>
                <a:effectLst/>
                <a:latin typeface="Times New Roman" panose="02020603050405020304" pitchFamily="18" charset="0"/>
                <a:cs typeface="Times New Roman" panose="02020603050405020304" pitchFamily="18" charset="0"/>
              </a:rPr>
              <a:t> за </a:t>
            </a:r>
            <a:r>
              <a:rPr lang="ru-RU" sz="2200" b="1" i="1" dirty="0" err="1" smtClean="0">
                <a:solidFill>
                  <a:srgbClr val="000000"/>
                </a:solidFill>
                <a:effectLst/>
                <a:latin typeface="Times New Roman" panose="02020603050405020304" pitchFamily="18" charset="0"/>
                <a:cs typeface="Times New Roman" panose="02020603050405020304" pitchFamily="18" charset="0"/>
              </a:rPr>
              <a:t>ціною</a:t>
            </a:r>
            <a:r>
              <a:rPr lang="ru-RU" sz="2200" b="1" i="1" dirty="0" smtClean="0">
                <a:solidFill>
                  <a:srgbClr val="000000"/>
                </a:solidFill>
                <a:effectLst/>
                <a:latin typeface="Times New Roman" panose="02020603050405020304" pitchFamily="18" charset="0"/>
                <a:cs typeface="Times New Roman" panose="02020603050405020304" pitchFamily="18" charset="0"/>
              </a:rPr>
              <a:t> договору (контракту) </a:t>
            </a:r>
            <a:r>
              <a:rPr lang="ru-RU" sz="2200" b="1" i="1" dirty="0" err="1" smtClean="0">
                <a:solidFill>
                  <a:srgbClr val="000000"/>
                </a:solidFill>
                <a:effectLst/>
                <a:latin typeface="Times New Roman" panose="02020603050405020304" pitchFamily="18" charset="0"/>
                <a:cs typeface="Times New Roman" panose="02020603050405020304" pitchFamily="18" charset="0"/>
              </a:rPr>
              <a:t>щодо</a:t>
            </a:r>
            <a:r>
              <a:rPr lang="ru-RU" sz="2200" b="1" i="1" dirty="0" smtClean="0">
                <a:solidFill>
                  <a:srgbClr val="000000"/>
                </a:solidFill>
                <a:effectLst/>
                <a:latin typeface="Times New Roman" panose="02020603050405020304" pitchFamily="18" charset="0"/>
                <a:cs typeface="Times New Roman" panose="02020603050405020304" pitchFamily="18" charset="0"/>
              </a:rPr>
              <a:t> </a:t>
            </a:r>
            <a:r>
              <a:rPr lang="ru-RU" sz="2200" b="1" i="1" dirty="0" err="1" smtClean="0">
                <a:solidFill>
                  <a:srgbClr val="000000"/>
                </a:solidFill>
                <a:latin typeface="Times New Roman" panose="02020603050405020304" pitchFamily="18" charset="0"/>
                <a:cs typeface="Times New Roman" panose="02020603050405020304" pitchFamily="18" charset="0"/>
              </a:rPr>
              <a:t>товарів</a:t>
            </a:r>
            <a:r>
              <a:rPr lang="ru-RU" sz="2200" b="1" i="1" dirty="0" smtClean="0">
                <a:solidFill>
                  <a:srgbClr val="000000"/>
                </a:solidFill>
                <a:latin typeface="Times New Roman" panose="02020603050405020304" pitchFamily="18" charset="0"/>
                <a:cs typeface="Times New Roman" panose="02020603050405020304" pitchFamily="18" charset="0"/>
              </a:rPr>
              <a:t>, </a:t>
            </a:r>
            <a:r>
              <a:rPr lang="ru-RU" sz="2200" b="1" i="1" dirty="0" err="1" smtClean="0">
                <a:solidFill>
                  <a:srgbClr val="000000"/>
                </a:solidFill>
                <a:latin typeface="Times New Roman" panose="02020603050405020304" pitchFamily="18" charset="0"/>
                <a:cs typeface="Times New Roman" panose="02020603050405020304" pitchFamily="18" charset="0"/>
              </a:rPr>
              <a:t>які</a:t>
            </a:r>
            <a:r>
              <a:rPr lang="ru-RU" sz="2200" b="1" i="1" dirty="0" smtClean="0">
                <a:solidFill>
                  <a:srgbClr val="000000"/>
                </a:solidFill>
                <a:latin typeface="Times New Roman" panose="02020603050405020304" pitchFamily="18" charset="0"/>
                <a:cs typeface="Times New Roman" panose="02020603050405020304" pitchFamily="18" charset="0"/>
              </a:rPr>
              <a:t> </a:t>
            </a:r>
            <a:r>
              <a:rPr lang="ru-RU" sz="2200" b="1" i="1" dirty="0" err="1" smtClean="0">
                <a:solidFill>
                  <a:srgbClr val="000000"/>
                </a:solidFill>
                <a:latin typeface="Times New Roman" panose="02020603050405020304" pitchFamily="18" charset="0"/>
                <a:cs typeface="Times New Roman" panose="02020603050405020304" pitchFamily="18" charset="0"/>
              </a:rPr>
              <a:t>імпортуються</a:t>
            </a:r>
            <a:r>
              <a:rPr lang="ru-RU" sz="2200" b="1" i="1" dirty="0" smtClean="0">
                <a:solidFill>
                  <a:srgbClr val="000000"/>
                </a:solidFill>
                <a:latin typeface="Times New Roman" panose="02020603050405020304" pitchFamily="18" charset="0"/>
                <a:cs typeface="Times New Roman" panose="02020603050405020304" pitchFamily="18" charset="0"/>
              </a:rPr>
              <a:t> (</a:t>
            </a:r>
            <a:r>
              <a:rPr lang="ru-RU" sz="2200" b="1" i="1" dirty="0" err="1" smtClean="0">
                <a:solidFill>
                  <a:srgbClr val="000000"/>
                </a:solidFill>
                <a:latin typeface="Times New Roman" panose="02020603050405020304" pitchFamily="18" charset="0"/>
                <a:cs typeface="Times New Roman" panose="02020603050405020304" pitchFamily="18" charset="0"/>
              </a:rPr>
              <a:t>вартість</a:t>
            </a:r>
            <a:r>
              <a:rPr lang="ru-RU" sz="2200" b="1" i="1" dirty="0" smtClean="0">
                <a:solidFill>
                  <a:srgbClr val="000000"/>
                </a:solidFill>
                <a:latin typeface="Times New Roman" panose="02020603050405020304" pitchFamily="18" charset="0"/>
                <a:cs typeface="Times New Roman" panose="02020603050405020304" pitchFamily="18" charset="0"/>
              </a:rPr>
              <a:t> </a:t>
            </a:r>
            <a:r>
              <a:rPr lang="ru-RU" sz="2200" b="1" i="1" dirty="0" err="1" smtClean="0">
                <a:solidFill>
                  <a:srgbClr val="000000"/>
                </a:solidFill>
                <a:latin typeface="Times New Roman" panose="02020603050405020304" pitchFamily="18" charset="0"/>
                <a:cs typeface="Times New Roman" panose="02020603050405020304" pitchFamily="18" charset="0"/>
              </a:rPr>
              <a:t>операції</a:t>
            </a:r>
            <a:r>
              <a:rPr lang="ru-RU" sz="2200" b="1" i="1" dirty="0" smtClean="0">
                <a:solidFill>
                  <a:srgbClr val="000000"/>
                </a:solidFill>
                <a:latin typeface="Times New Roman" panose="02020603050405020304" pitchFamily="18" charset="0"/>
                <a:cs typeface="Times New Roman" panose="02020603050405020304" pitchFamily="18" charset="0"/>
              </a:rPr>
              <a:t>) </a:t>
            </a:r>
            <a:r>
              <a:rPr lang="ru-RU" sz="2200" b="1" i="1" dirty="0" err="1" smtClean="0">
                <a:solidFill>
                  <a:srgbClr val="000000"/>
                </a:solidFill>
                <a:latin typeface="Times New Roman" panose="02020603050405020304" pitchFamily="18" charset="0"/>
                <a:cs typeface="Times New Roman" panose="02020603050405020304" pitchFamily="18" charset="0"/>
              </a:rPr>
              <a:t>застосовується</a:t>
            </a:r>
            <a:r>
              <a:rPr lang="ru-RU" sz="2200" b="1" i="1" dirty="0" smtClean="0">
                <a:solidFill>
                  <a:srgbClr val="000000"/>
                </a:solidFill>
                <a:latin typeface="Times New Roman" panose="02020603050405020304" pitchFamily="18" charset="0"/>
                <a:cs typeface="Times New Roman" panose="02020603050405020304" pitchFamily="18" charset="0"/>
              </a:rPr>
              <a:t> у </a:t>
            </a:r>
            <a:r>
              <a:rPr lang="ru-RU" sz="2200" b="1" i="1" dirty="0" err="1" smtClean="0">
                <a:solidFill>
                  <a:srgbClr val="000000"/>
                </a:solidFill>
                <a:latin typeface="Times New Roman" panose="02020603050405020304" pitchFamily="18" charset="0"/>
                <a:cs typeface="Times New Roman" panose="02020603050405020304" pitchFamily="18" charset="0"/>
              </a:rPr>
              <a:t>разі</a:t>
            </a:r>
            <a:r>
              <a:rPr lang="ru-RU" sz="2200" b="1" i="1" dirty="0" smtClean="0">
                <a:solidFill>
                  <a:srgbClr val="000000"/>
                </a:solidFill>
                <a:latin typeface="Times New Roman" panose="02020603050405020304" pitchFamily="18" charset="0"/>
                <a:cs typeface="Times New Roman" panose="02020603050405020304" pitchFamily="18" charset="0"/>
              </a:rPr>
              <a:t>, </a:t>
            </a:r>
            <a:r>
              <a:rPr lang="ru-RU" sz="2200" b="1" i="1" dirty="0" err="1" smtClean="0">
                <a:solidFill>
                  <a:srgbClr val="000000"/>
                </a:solidFill>
                <a:latin typeface="Times New Roman" panose="02020603050405020304" pitchFamily="18" charset="0"/>
                <a:cs typeface="Times New Roman" panose="02020603050405020304" pitchFamily="18" charset="0"/>
              </a:rPr>
              <a:t>якщо</a:t>
            </a:r>
            <a:r>
              <a:rPr lang="ru-RU" sz="2200" b="1" i="1" dirty="0" smtClean="0">
                <a:solidFill>
                  <a:srgbClr val="000000"/>
                </a:solidFill>
                <a:latin typeface="Times New Roman" panose="02020603050405020304" pitchFamily="18" charset="0"/>
                <a:cs typeface="Times New Roman" panose="02020603050405020304" pitchFamily="18" charset="0"/>
              </a:rPr>
              <a:t>:</a:t>
            </a:r>
            <a:endParaRPr lang="ru-RU" sz="2200" b="1" i="1" dirty="0">
              <a:solidFill>
                <a:srgbClr val="000000"/>
              </a:solidFill>
              <a:latin typeface="Times New Roman" panose="02020603050405020304" pitchFamily="18" charset="0"/>
              <a:cs typeface="Times New Roman" panose="02020603050405020304" pitchFamily="18" charset="0"/>
            </a:endParaRPr>
          </a:p>
        </p:txBody>
      </p:sp>
      <p:grpSp>
        <p:nvGrpSpPr>
          <p:cNvPr id="18" name="Группа 17"/>
          <p:cNvGrpSpPr/>
          <p:nvPr/>
        </p:nvGrpSpPr>
        <p:grpSpPr>
          <a:xfrm>
            <a:off x="665408" y="2388705"/>
            <a:ext cx="10625070" cy="4231115"/>
            <a:chOff x="665408" y="2388705"/>
            <a:chExt cx="10625070" cy="4231115"/>
          </a:xfrm>
          <a:solidFill>
            <a:schemeClr val="accent3">
              <a:lumMod val="20000"/>
              <a:lumOff val="80000"/>
            </a:schemeClr>
          </a:solidFill>
        </p:grpSpPr>
        <p:sp>
          <p:nvSpPr>
            <p:cNvPr id="7" name="Прямоугольник 6"/>
            <p:cNvSpPr/>
            <p:nvPr/>
          </p:nvSpPr>
          <p:spPr>
            <a:xfrm>
              <a:off x="665408" y="5911934"/>
              <a:ext cx="10625070" cy="707886"/>
            </a:xfrm>
            <a:prstGeom prst="rect">
              <a:avLst/>
            </a:prstGeom>
            <a:grpFill/>
            <a:ln>
              <a:solidFill>
                <a:schemeClr val="tx1"/>
              </a:solidFill>
            </a:ln>
          </p:spPr>
          <p:txBody>
            <a:bodyPr wrap="square">
              <a:spAutoFit/>
            </a:bodyPr>
            <a:lstStyle/>
            <a:p>
              <a:r>
                <a:rPr lang="ru-RU" sz="2000" b="0" i="0" dirty="0" smtClean="0">
                  <a:solidFill>
                    <a:srgbClr val="000000"/>
                  </a:solidFill>
                  <a:effectLst/>
                  <a:latin typeface="Times New Roman" panose="02020603050405020304" pitchFamily="18" charset="0"/>
                  <a:cs typeface="Times New Roman" panose="02020603050405020304" pitchFamily="18" charset="0"/>
                </a:rPr>
                <a:t>4) </a:t>
              </a:r>
              <a:r>
                <a:rPr lang="ru-RU" sz="2000" b="0" i="0" dirty="0" err="1" smtClean="0">
                  <a:solidFill>
                    <a:srgbClr val="000000"/>
                  </a:solidFill>
                  <a:effectLst/>
                  <a:latin typeface="Times New Roman" panose="02020603050405020304" pitchFamily="18" charset="0"/>
                  <a:cs typeface="Times New Roman" panose="02020603050405020304" pitchFamily="18" charset="0"/>
                </a:rPr>
                <a:t>покупець</a:t>
              </a:r>
              <a:r>
                <a:rPr lang="ru-RU" sz="2000" b="0" i="0" dirty="0" smtClean="0">
                  <a:solidFill>
                    <a:srgbClr val="000000"/>
                  </a:solidFill>
                  <a:effectLst/>
                  <a:latin typeface="Times New Roman" panose="02020603050405020304" pitchFamily="18" charset="0"/>
                  <a:cs typeface="Times New Roman" panose="02020603050405020304" pitchFamily="18" charset="0"/>
                </a:rPr>
                <a:t> і </a:t>
              </a:r>
              <a:r>
                <a:rPr lang="ru-RU" sz="2000" b="0" i="0" dirty="0" err="1" smtClean="0">
                  <a:solidFill>
                    <a:srgbClr val="000000"/>
                  </a:solidFill>
                  <a:effectLst/>
                  <a:latin typeface="Times New Roman" panose="02020603050405020304" pitchFamily="18" charset="0"/>
                  <a:cs typeface="Times New Roman" panose="02020603050405020304" pitchFamily="18" charset="0"/>
                </a:rPr>
                <a:t>продавець</a:t>
              </a:r>
              <a:r>
                <a:rPr lang="ru-RU" sz="2000" b="0" i="0" dirty="0" smtClean="0">
                  <a:solidFill>
                    <a:srgbClr val="000000"/>
                  </a:solidFill>
                  <a:effectLst/>
                  <a:latin typeface="Times New Roman" panose="02020603050405020304" pitchFamily="18" charset="0"/>
                  <a:cs typeface="Times New Roman" panose="02020603050405020304" pitchFamily="18" charset="0"/>
                </a:rPr>
                <a:t> не </a:t>
              </a:r>
              <a:r>
                <a:rPr lang="ru-RU" sz="2000" b="0" i="0" dirty="0" err="1" smtClean="0">
                  <a:solidFill>
                    <a:srgbClr val="000000"/>
                  </a:solidFill>
                  <a:effectLst/>
                  <a:latin typeface="Times New Roman" panose="02020603050405020304" pitchFamily="18" charset="0"/>
                  <a:cs typeface="Times New Roman" panose="02020603050405020304" pitchFamily="18" charset="0"/>
                </a:rPr>
                <a:t>пов'язані</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між</a:t>
              </a:r>
              <a:r>
                <a:rPr lang="ru-RU" sz="2000" b="0" i="0" dirty="0" smtClean="0">
                  <a:solidFill>
                    <a:srgbClr val="000000"/>
                  </a:solidFill>
                  <a:effectLst/>
                  <a:latin typeface="Times New Roman" panose="02020603050405020304" pitchFamily="18" charset="0"/>
                  <a:cs typeface="Times New Roman" panose="02020603050405020304" pitchFamily="18" charset="0"/>
                </a:rPr>
                <a:t> собою особи </a:t>
              </a:r>
              <a:r>
                <a:rPr lang="ru-RU" sz="2000" b="0" i="0" dirty="0" err="1" smtClean="0">
                  <a:solidFill>
                    <a:srgbClr val="000000"/>
                  </a:solidFill>
                  <a:effectLst/>
                  <a:latin typeface="Times New Roman" panose="02020603050405020304" pitchFamily="18" charset="0"/>
                  <a:cs typeface="Times New Roman" panose="02020603050405020304" pitchFamily="18" charset="0"/>
                </a:rPr>
                <a:t>або</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хоч</a:t>
              </a:r>
              <a:r>
                <a:rPr lang="ru-RU" sz="2000" b="0" i="0" dirty="0" smtClean="0">
                  <a:solidFill>
                    <a:srgbClr val="000000"/>
                  </a:solidFill>
                  <a:effectLst/>
                  <a:latin typeface="Times New Roman" panose="02020603050405020304" pitchFamily="18" charset="0"/>
                  <a:cs typeface="Times New Roman" panose="02020603050405020304" pitchFamily="18" charset="0"/>
                </a:rPr>
                <a:t> і </a:t>
              </a:r>
              <a:r>
                <a:rPr lang="ru-RU" sz="2000" b="0" i="0" dirty="0" err="1" smtClean="0">
                  <a:solidFill>
                    <a:srgbClr val="000000"/>
                  </a:solidFill>
                  <a:effectLst/>
                  <a:latin typeface="Times New Roman" panose="02020603050405020304" pitchFamily="18" charset="0"/>
                  <a:cs typeface="Times New Roman" panose="02020603050405020304" pitchFamily="18" charset="0"/>
                </a:rPr>
                <a:t>пов'язані</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між</a:t>
              </a:r>
              <a:r>
                <a:rPr lang="ru-RU" sz="2000" b="0" i="0" dirty="0" smtClean="0">
                  <a:solidFill>
                    <a:srgbClr val="000000"/>
                  </a:solidFill>
                  <a:effectLst/>
                  <a:latin typeface="Times New Roman" panose="02020603050405020304" pitchFamily="18" charset="0"/>
                  <a:cs typeface="Times New Roman" panose="02020603050405020304" pitchFamily="18" charset="0"/>
                </a:rPr>
                <a:t> собою особи, </a:t>
              </a:r>
              <a:r>
                <a:rPr lang="ru-RU" sz="2000" b="0" i="0" dirty="0" err="1" smtClean="0">
                  <a:solidFill>
                    <a:srgbClr val="000000"/>
                  </a:solidFill>
                  <a:effectLst/>
                  <a:latin typeface="Times New Roman" panose="02020603050405020304" pitchFamily="18" charset="0"/>
                  <a:cs typeface="Times New Roman" panose="02020603050405020304" pitchFamily="18" charset="0"/>
                </a:rPr>
                <a:t>однак</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ці</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відносини</a:t>
              </a:r>
              <a:r>
                <a:rPr lang="ru-RU" sz="2000" b="0" i="0" dirty="0" smtClean="0">
                  <a:solidFill>
                    <a:srgbClr val="000000"/>
                  </a:solidFill>
                  <a:effectLst/>
                  <a:latin typeface="Times New Roman" panose="02020603050405020304" pitchFamily="18" charset="0"/>
                  <a:cs typeface="Times New Roman" panose="02020603050405020304" pitchFamily="18" charset="0"/>
                </a:rPr>
                <a:t> не </a:t>
              </a:r>
              <a:r>
                <a:rPr lang="ru-RU" sz="2000" b="0" i="0" dirty="0" err="1" smtClean="0">
                  <a:solidFill>
                    <a:srgbClr val="000000"/>
                  </a:solidFill>
                  <a:effectLst/>
                  <a:latin typeface="Times New Roman" panose="02020603050405020304" pitchFamily="18" charset="0"/>
                  <a:cs typeface="Times New Roman" panose="02020603050405020304" pitchFamily="18" charset="0"/>
                </a:rPr>
                <a:t>вплинули</a:t>
              </a:r>
              <a:r>
                <a:rPr lang="ru-RU" sz="2000" b="0" i="0" dirty="0" smtClean="0">
                  <a:solidFill>
                    <a:srgbClr val="000000"/>
                  </a:solidFill>
                  <a:effectLst/>
                  <a:latin typeface="Times New Roman" panose="02020603050405020304" pitchFamily="18" charset="0"/>
                  <a:cs typeface="Times New Roman" panose="02020603050405020304" pitchFamily="18" charset="0"/>
                </a:rPr>
                <a:t> на </a:t>
              </a:r>
              <a:r>
                <a:rPr lang="ru-RU" sz="2000" b="0" i="0" dirty="0" err="1" smtClean="0">
                  <a:solidFill>
                    <a:srgbClr val="000000"/>
                  </a:solidFill>
                  <a:effectLst/>
                  <a:latin typeface="Times New Roman" panose="02020603050405020304" pitchFamily="18" charset="0"/>
                  <a:cs typeface="Times New Roman" panose="02020603050405020304" pitchFamily="18" charset="0"/>
                </a:rPr>
                <a:t>ціну</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товарів</a:t>
              </a:r>
              <a:r>
                <a:rPr lang="ru-RU" sz="2000" b="0" i="0" dirty="0" smtClean="0">
                  <a:solidFill>
                    <a:srgbClr val="000000"/>
                  </a:solidFill>
                  <a:effectLst/>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665408" y="2388705"/>
              <a:ext cx="10625070" cy="707886"/>
            </a:xfrm>
            <a:prstGeom prst="rect">
              <a:avLst/>
            </a:prstGeom>
            <a:grpFill/>
            <a:ln>
              <a:solidFill>
                <a:schemeClr val="tx1"/>
              </a:solidFill>
            </a:ln>
          </p:spPr>
          <p:txBody>
            <a:bodyPr wrap="square">
              <a:spAutoFit/>
            </a:bodyPr>
            <a:lstStyle/>
            <a:p>
              <a:r>
                <a:rPr lang="ru-RU" sz="2000" b="0" i="0" dirty="0" smtClean="0">
                  <a:solidFill>
                    <a:srgbClr val="000000"/>
                  </a:solidFill>
                  <a:effectLst/>
                  <a:latin typeface="Times New Roman" panose="02020603050405020304" pitchFamily="18" charset="0"/>
                  <a:cs typeface="Times New Roman" panose="02020603050405020304" pitchFamily="18" charset="0"/>
                </a:rPr>
                <a:t>1) </a:t>
              </a:r>
              <a:r>
                <a:rPr lang="ru-RU" sz="2000" b="0" i="0" dirty="0" err="1" smtClean="0">
                  <a:solidFill>
                    <a:srgbClr val="000000"/>
                  </a:solidFill>
                  <a:effectLst/>
                  <a:latin typeface="Times New Roman" panose="02020603050405020304" pitchFamily="18" charset="0"/>
                  <a:cs typeface="Times New Roman" panose="02020603050405020304" pitchFamily="18" charset="0"/>
                </a:rPr>
                <a:t>немає</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жодних</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обмежень</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щодо</a:t>
              </a:r>
              <a:r>
                <a:rPr lang="ru-RU" sz="2000" b="0" i="0" dirty="0" smtClean="0">
                  <a:solidFill>
                    <a:srgbClr val="000000"/>
                  </a:solidFill>
                  <a:effectLst/>
                  <a:latin typeface="Times New Roman" panose="02020603050405020304" pitchFamily="18" charset="0"/>
                  <a:cs typeface="Times New Roman" panose="02020603050405020304" pitchFamily="18" charset="0"/>
                </a:rPr>
                <a:t> прав </a:t>
              </a:r>
              <a:r>
                <a:rPr lang="ru-RU" sz="2000" b="0" i="0" dirty="0" err="1" smtClean="0">
                  <a:solidFill>
                    <a:srgbClr val="000000"/>
                  </a:solidFill>
                  <a:effectLst/>
                  <a:latin typeface="Times New Roman" panose="02020603050405020304" pitchFamily="18" charset="0"/>
                  <a:cs typeface="Times New Roman" panose="02020603050405020304" pitchFamily="18" charset="0"/>
                </a:rPr>
                <a:t>покупця</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імпортера</a:t>
              </a:r>
              <a:r>
                <a:rPr lang="ru-RU" sz="2000" b="0" i="0" dirty="0" smtClean="0">
                  <a:solidFill>
                    <a:srgbClr val="000000"/>
                  </a:solidFill>
                  <a:effectLst/>
                  <a:latin typeface="Times New Roman" panose="02020603050405020304" pitchFamily="18" charset="0"/>
                  <a:cs typeface="Times New Roman" panose="02020603050405020304" pitchFamily="18" charset="0"/>
                </a:rPr>
                <a:t>) на </a:t>
              </a:r>
              <a:r>
                <a:rPr lang="ru-RU" sz="2000" b="0" i="0" dirty="0" err="1" smtClean="0">
                  <a:solidFill>
                    <a:srgbClr val="000000"/>
                  </a:solidFill>
                  <a:effectLst/>
                  <a:latin typeface="Times New Roman" panose="02020603050405020304" pitchFamily="18" charset="0"/>
                  <a:cs typeface="Times New Roman" panose="02020603050405020304" pitchFamily="18" charset="0"/>
                </a:rPr>
                <a:t>використання</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оцінюваних</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товарів</a:t>
              </a:r>
              <a:r>
                <a:rPr lang="ru-RU" sz="2000" b="0" i="0" dirty="0" smtClean="0">
                  <a:solidFill>
                    <a:srgbClr val="000000"/>
                  </a:solidFill>
                  <a:effectLst/>
                  <a:latin typeface="Times New Roman" panose="02020603050405020304" pitchFamily="18" charset="0"/>
                  <a:cs typeface="Times New Roman" panose="02020603050405020304" pitchFamily="18" charset="0"/>
                </a:rPr>
                <a:t>, а) </a:t>
              </a:r>
              <a:r>
                <a:rPr lang="ru-RU" sz="2000" b="0" i="0" dirty="0" err="1" smtClean="0">
                  <a:solidFill>
                    <a:srgbClr val="000000"/>
                  </a:solidFill>
                  <a:effectLst/>
                  <a:latin typeface="Times New Roman" panose="02020603050405020304" pitchFamily="18" charset="0"/>
                  <a:cs typeface="Times New Roman" panose="02020603050405020304" pitchFamily="18" charset="0"/>
                </a:rPr>
                <a:t>встановлюються</a:t>
              </a:r>
              <a:r>
                <a:rPr lang="ru-RU" sz="2000" b="0" i="0" dirty="0" smtClean="0">
                  <a:solidFill>
                    <a:srgbClr val="000000"/>
                  </a:solidFill>
                  <a:effectLst/>
                  <a:latin typeface="Times New Roman" panose="02020603050405020304" pitchFamily="18" charset="0"/>
                  <a:cs typeface="Times New Roman" panose="02020603050405020304" pitchFamily="18" charset="0"/>
                </a:rPr>
                <a:t> законом </a:t>
              </a:r>
              <a:r>
                <a:rPr lang="ru-RU" sz="2000" b="0" i="0" dirty="0" err="1" smtClean="0">
                  <a:solidFill>
                    <a:srgbClr val="000000"/>
                  </a:solidFill>
                  <a:effectLst/>
                  <a:latin typeface="Times New Roman" panose="02020603050405020304" pitchFamily="18" charset="0"/>
                  <a:cs typeface="Times New Roman" panose="02020603050405020304" pitchFamily="18" charset="0"/>
                </a:rPr>
                <a:t>чи</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запроваджуються</a:t>
              </a:r>
              <a:r>
                <a:rPr lang="ru-RU" sz="2000" b="0" i="0" dirty="0" smtClean="0">
                  <a:solidFill>
                    <a:srgbClr val="000000"/>
                  </a:solidFill>
                  <a:effectLst/>
                  <a:latin typeface="Times New Roman" panose="02020603050405020304" pitchFamily="18" charset="0"/>
                  <a:cs typeface="Times New Roman" panose="02020603050405020304" pitchFamily="18" charset="0"/>
                </a:rPr>
                <a:t> органами </a:t>
              </a:r>
              <a:r>
                <a:rPr lang="ru-RU" sz="2000" b="0" i="0" dirty="0" err="1" smtClean="0">
                  <a:solidFill>
                    <a:srgbClr val="000000"/>
                  </a:solidFill>
                  <a:effectLst/>
                  <a:latin typeface="Times New Roman" panose="02020603050405020304" pitchFamily="18" charset="0"/>
                  <a:cs typeface="Times New Roman" panose="02020603050405020304" pitchFamily="18" charset="0"/>
                </a:rPr>
                <a:t>державної</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влади</a:t>
              </a:r>
              <a:r>
                <a:rPr lang="ru-RU" sz="2000" b="0" i="0" dirty="0" smtClean="0">
                  <a:solidFill>
                    <a:srgbClr val="000000"/>
                  </a:solidFill>
                  <a:effectLst/>
                  <a:latin typeface="Times New Roman" panose="02020603050405020304" pitchFamily="18" charset="0"/>
                  <a:cs typeface="Times New Roman" panose="02020603050405020304" pitchFamily="18" charset="0"/>
                </a:rPr>
                <a:t> в </a:t>
              </a:r>
              <a:r>
                <a:rPr lang="ru-RU" sz="2000" b="0" i="0" dirty="0" err="1" smtClean="0">
                  <a:solidFill>
                    <a:srgbClr val="000000"/>
                  </a:solidFill>
                  <a:effectLst/>
                  <a:latin typeface="Times New Roman" panose="02020603050405020304" pitchFamily="18" charset="0"/>
                  <a:cs typeface="Times New Roman" panose="02020603050405020304" pitchFamily="18" charset="0"/>
                </a:rPr>
                <a:t>Україні</a:t>
              </a:r>
              <a:r>
                <a:rPr lang="ru-RU" sz="2000" b="0" i="0" dirty="0" smtClean="0">
                  <a:solidFill>
                    <a:srgbClr val="000000"/>
                  </a:solidFill>
                  <a:effectLst/>
                  <a:latin typeface="Times New Roman" panose="02020603050405020304" pitchFamily="18" charset="0"/>
                  <a:cs typeface="Times New Roman" panose="02020603050405020304" pitchFamily="18" charset="0"/>
                </a:rPr>
                <a:t>; </a:t>
              </a:r>
              <a:endParaRPr lang="ru-RU" sz="2000" dirty="0"/>
            </a:p>
          </p:txBody>
        </p:sp>
        <p:sp>
          <p:nvSpPr>
            <p:cNvPr id="12" name="Прямоугольник 11"/>
            <p:cNvSpPr/>
            <p:nvPr/>
          </p:nvSpPr>
          <p:spPr>
            <a:xfrm>
              <a:off x="665408" y="3449071"/>
              <a:ext cx="10625070" cy="707886"/>
            </a:xfrm>
            <a:prstGeom prst="rect">
              <a:avLst/>
            </a:prstGeom>
            <a:grpFill/>
            <a:ln>
              <a:solidFill>
                <a:schemeClr val="tx1"/>
              </a:solidFill>
            </a:ln>
          </p:spPr>
          <p:txBody>
            <a:bodyPr wrap="square">
              <a:spAutoFit/>
            </a:bodyPr>
            <a:lstStyle/>
            <a:p>
              <a:r>
                <a:rPr lang="ru-RU" sz="2000" b="0" i="0" dirty="0" smtClean="0">
                  <a:solidFill>
                    <a:srgbClr val="000000"/>
                  </a:solidFill>
                  <a:effectLst/>
                  <a:latin typeface="Times New Roman" panose="02020603050405020304" pitchFamily="18" charset="0"/>
                  <a:cs typeface="Times New Roman" panose="02020603050405020304" pitchFamily="18" charset="0"/>
                </a:rPr>
                <a:t>2) </a:t>
              </a:r>
              <a:r>
                <a:rPr lang="ru-RU" sz="2000" b="0" i="0" dirty="0" err="1" smtClean="0">
                  <a:solidFill>
                    <a:srgbClr val="000000"/>
                  </a:solidFill>
                  <a:effectLst/>
                  <a:latin typeface="Times New Roman" panose="02020603050405020304" pitchFamily="18" charset="0"/>
                  <a:cs typeface="Times New Roman" panose="02020603050405020304" pitchFamily="18" charset="0"/>
                </a:rPr>
                <a:t>щодо</a:t>
              </a:r>
              <a:r>
                <a:rPr lang="ru-RU" sz="2000" b="0" i="0" dirty="0" smtClean="0">
                  <a:solidFill>
                    <a:srgbClr val="000000"/>
                  </a:solidFill>
                  <a:effectLst/>
                  <a:latin typeface="Times New Roman" panose="02020603050405020304" pitchFamily="18" charset="0"/>
                  <a:cs typeface="Times New Roman" panose="02020603050405020304" pitchFamily="18" charset="0"/>
                </a:rPr>
                <a:t> продажу </a:t>
              </a:r>
              <a:r>
                <a:rPr lang="ru-RU" sz="2000" b="0" i="0" dirty="0" err="1" smtClean="0">
                  <a:solidFill>
                    <a:srgbClr val="000000"/>
                  </a:solidFill>
                  <a:effectLst/>
                  <a:latin typeface="Times New Roman" panose="02020603050405020304" pitchFamily="18" charset="0"/>
                  <a:cs typeface="Times New Roman" panose="02020603050405020304" pitchFamily="18" charset="0"/>
                </a:rPr>
                <a:t>оцінюваних</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товарів</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або</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їх</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ціни</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відсутні</a:t>
              </a:r>
              <a:r>
                <a:rPr lang="ru-RU" sz="2000" b="0" i="0" dirty="0" smtClean="0">
                  <a:solidFill>
                    <a:srgbClr val="000000"/>
                  </a:solidFill>
                  <a:effectLst/>
                  <a:latin typeface="Times New Roman" panose="02020603050405020304" pitchFamily="18" charset="0"/>
                  <a:cs typeface="Times New Roman" panose="02020603050405020304" pitchFamily="18" charset="0"/>
                </a:rPr>
                <a:t> будь-</a:t>
              </a:r>
              <a:r>
                <a:rPr lang="ru-RU" sz="2000" b="0" i="0" dirty="0" err="1" smtClean="0">
                  <a:solidFill>
                    <a:srgbClr val="000000"/>
                  </a:solidFill>
                  <a:effectLst/>
                  <a:latin typeface="Times New Roman" panose="02020603050405020304" pitchFamily="18" charset="0"/>
                  <a:cs typeface="Times New Roman" panose="02020603050405020304" pitchFamily="18" charset="0"/>
                </a:rPr>
                <a:t>які</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умови</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або</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застереження</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які</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унеможливлюють</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визначення</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вартості</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цих</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товарів</a:t>
              </a:r>
              <a:r>
                <a:rPr lang="ru-RU" sz="2000" b="0" i="0" dirty="0" smtClean="0">
                  <a:solidFill>
                    <a:srgbClr val="000000"/>
                  </a:solidFill>
                  <a:effectLst/>
                  <a:latin typeface="Times New Roman" panose="02020603050405020304" pitchFamily="18" charset="0"/>
                  <a:cs typeface="Times New Roman" panose="02020603050405020304" pitchFamily="18" charset="0"/>
                </a:rPr>
                <a:t>; </a:t>
              </a:r>
              <a:endParaRPr lang="ru-RU" sz="2000" dirty="0"/>
            </a:p>
          </p:txBody>
        </p:sp>
        <p:sp>
          <p:nvSpPr>
            <p:cNvPr id="13" name="Прямоугольник 12"/>
            <p:cNvSpPr/>
            <p:nvPr/>
          </p:nvSpPr>
          <p:spPr>
            <a:xfrm>
              <a:off x="665408" y="4526614"/>
              <a:ext cx="10625070" cy="1015663"/>
            </a:xfrm>
            <a:prstGeom prst="rect">
              <a:avLst/>
            </a:prstGeom>
            <a:grpFill/>
            <a:ln>
              <a:solidFill>
                <a:schemeClr val="tx1"/>
              </a:solidFill>
            </a:ln>
          </p:spPr>
          <p:txBody>
            <a:bodyPr wrap="square">
              <a:spAutoFit/>
            </a:bodyPr>
            <a:lstStyle/>
            <a:p>
              <a:r>
                <a:rPr lang="ru-RU" sz="2000" b="0" i="0" dirty="0" smtClean="0">
                  <a:solidFill>
                    <a:srgbClr val="000000"/>
                  </a:solidFill>
                  <a:effectLst/>
                  <a:latin typeface="Times New Roman" panose="02020603050405020304" pitchFamily="18" charset="0"/>
                  <a:cs typeface="Times New Roman" panose="02020603050405020304" pitchFamily="18" charset="0"/>
                </a:rPr>
                <a:t>3) </a:t>
              </a:r>
              <a:r>
                <a:rPr lang="ru-RU" sz="2000" b="0" i="0" dirty="0" err="1" smtClean="0">
                  <a:solidFill>
                    <a:srgbClr val="000000"/>
                  </a:solidFill>
                  <a:effectLst/>
                  <a:latin typeface="Times New Roman" panose="02020603050405020304" pitchFamily="18" charset="0"/>
                  <a:cs typeface="Times New Roman" panose="02020603050405020304" pitchFamily="18" charset="0"/>
                </a:rPr>
                <a:t>жодна</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частина</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виручки</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від</a:t>
              </a:r>
              <a:r>
                <a:rPr lang="ru-RU" sz="2000" b="0" i="0" dirty="0" smtClean="0">
                  <a:solidFill>
                    <a:srgbClr val="000000"/>
                  </a:solidFill>
                  <a:effectLst/>
                  <a:latin typeface="Times New Roman" panose="02020603050405020304" pitchFamily="18" charset="0"/>
                  <a:cs typeface="Times New Roman" panose="02020603050405020304" pitchFamily="18" charset="0"/>
                </a:rPr>
                <a:t> будь-</a:t>
              </a:r>
              <a:r>
                <a:rPr lang="ru-RU" sz="2000" b="0" i="0" dirty="0" err="1" smtClean="0">
                  <a:solidFill>
                    <a:srgbClr val="000000"/>
                  </a:solidFill>
                  <a:effectLst/>
                  <a:latin typeface="Times New Roman" panose="02020603050405020304" pitchFamily="18" charset="0"/>
                  <a:cs typeface="Times New Roman" panose="02020603050405020304" pitchFamily="18" charset="0"/>
                </a:rPr>
                <a:t>якого</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подальшого</a:t>
              </a:r>
              <a:r>
                <a:rPr lang="ru-RU" sz="2000" b="0" i="0" dirty="0" smtClean="0">
                  <a:solidFill>
                    <a:srgbClr val="000000"/>
                  </a:solidFill>
                  <a:effectLst/>
                  <a:latin typeface="Times New Roman" panose="02020603050405020304" pitchFamily="18" charset="0"/>
                  <a:cs typeface="Times New Roman" panose="02020603050405020304" pitchFamily="18" charset="0"/>
                </a:rPr>
                <a:t> перепродажу, </a:t>
              </a:r>
              <a:r>
                <a:rPr lang="ru-RU" sz="2000" b="0" i="0" dirty="0" err="1" smtClean="0">
                  <a:solidFill>
                    <a:srgbClr val="000000"/>
                  </a:solidFill>
                  <a:effectLst/>
                  <a:latin typeface="Times New Roman" panose="02020603050405020304" pitchFamily="18" charset="0"/>
                  <a:cs typeface="Times New Roman" panose="02020603050405020304" pitchFamily="18" charset="0"/>
                </a:rPr>
                <a:t>розпорядження</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або</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використання</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товарів</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покупцем</a:t>
              </a:r>
              <a:r>
                <a:rPr lang="ru-RU" sz="2000" b="0" i="0" dirty="0" smtClean="0">
                  <a:solidFill>
                    <a:srgbClr val="000000"/>
                  </a:solidFill>
                  <a:effectLst/>
                  <a:latin typeface="Times New Roman" panose="02020603050405020304" pitchFamily="18" charset="0"/>
                  <a:cs typeface="Times New Roman" panose="02020603050405020304" pitchFamily="18" charset="0"/>
                </a:rPr>
                <a:t> не </a:t>
              </a:r>
              <a:r>
                <a:rPr lang="ru-RU" sz="2000" b="0" i="0" dirty="0" err="1" smtClean="0">
                  <a:solidFill>
                    <a:srgbClr val="000000"/>
                  </a:solidFill>
                  <a:effectLst/>
                  <a:latin typeface="Times New Roman" panose="02020603050405020304" pitchFamily="18" charset="0"/>
                  <a:cs typeface="Times New Roman" panose="02020603050405020304" pitchFamily="18" charset="0"/>
                </a:rPr>
                <a:t>надійде</a:t>
              </a:r>
              <a:r>
                <a:rPr lang="ru-RU" sz="2000" b="0" i="0" dirty="0" smtClean="0">
                  <a:solidFill>
                    <a:srgbClr val="000000"/>
                  </a:solidFill>
                  <a:effectLst/>
                  <a:latin typeface="Times New Roman" panose="02020603050405020304" pitchFamily="18" charset="0"/>
                  <a:cs typeface="Times New Roman" panose="02020603050405020304" pitchFamily="18" charset="0"/>
                </a:rPr>
                <a:t> прямо </a:t>
              </a:r>
              <a:r>
                <a:rPr lang="ru-RU" sz="2000" b="0" i="0" dirty="0" err="1" smtClean="0">
                  <a:solidFill>
                    <a:srgbClr val="000000"/>
                  </a:solidFill>
                  <a:effectLst/>
                  <a:latin typeface="Times New Roman" panose="02020603050405020304" pitchFamily="18" charset="0"/>
                  <a:cs typeface="Times New Roman" panose="02020603050405020304" pitchFamily="18" charset="0"/>
                </a:rPr>
                <a:t>чи</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опосередковано</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продавцеві</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якщо</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тільки</a:t>
              </a:r>
              <a:r>
                <a:rPr lang="ru-RU" sz="2000" b="0" i="0" dirty="0" smtClean="0">
                  <a:solidFill>
                    <a:srgbClr val="000000"/>
                  </a:solidFill>
                  <a:effectLst/>
                  <a:latin typeface="Times New Roman" panose="02020603050405020304" pitchFamily="18" charset="0"/>
                  <a:cs typeface="Times New Roman" panose="02020603050405020304" pitchFamily="18" charset="0"/>
                </a:rPr>
                <a:t> не буде </a:t>
              </a:r>
              <a:r>
                <a:rPr lang="ru-RU" sz="2000" b="0" i="0" dirty="0" err="1" smtClean="0">
                  <a:solidFill>
                    <a:srgbClr val="000000"/>
                  </a:solidFill>
                  <a:effectLst/>
                  <a:latin typeface="Times New Roman" panose="02020603050405020304" pitchFamily="18" charset="0"/>
                  <a:cs typeface="Times New Roman" panose="02020603050405020304" pitchFamily="18" charset="0"/>
                </a:rPr>
                <a:t>зроблено</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відповідне</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коригування</a:t>
              </a:r>
              <a:r>
                <a:rPr lang="ru-RU" sz="2000" b="0" i="0" dirty="0" smtClean="0">
                  <a:solidFill>
                    <a:srgbClr val="000000"/>
                  </a:solidFill>
                  <a:effectLst/>
                  <a:latin typeface="Times New Roman" panose="02020603050405020304" pitchFamily="18" charset="0"/>
                  <a:cs typeface="Times New Roman" panose="02020603050405020304" pitchFamily="18" charset="0"/>
                </a:rPr>
                <a:t> з </a:t>
              </a:r>
              <a:r>
                <a:rPr lang="ru-RU" sz="2000" b="0" i="0" dirty="0" err="1" smtClean="0">
                  <a:solidFill>
                    <a:srgbClr val="000000"/>
                  </a:solidFill>
                  <a:effectLst/>
                  <a:latin typeface="Times New Roman" panose="02020603050405020304" pitchFamily="18" charset="0"/>
                  <a:cs typeface="Times New Roman" panose="02020603050405020304" pitchFamily="18" charset="0"/>
                </a:rPr>
                <a:t>урахуванням</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положень</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частини</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десятої</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цієї</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статті</a:t>
              </a:r>
              <a:r>
                <a:rPr lang="ru-RU" sz="2000" b="0" i="0" dirty="0" smtClean="0">
                  <a:solidFill>
                    <a:srgbClr val="000000"/>
                  </a:solidFill>
                  <a:effectLst/>
                  <a:latin typeface="Times New Roman" panose="02020603050405020304" pitchFamily="18" charset="0"/>
                  <a:cs typeface="Times New Roman" panose="02020603050405020304" pitchFamily="18" charset="0"/>
                </a:rPr>
                <a:t>; </a:t>
              </a:r>
              <a:endParaRPr lang="ru-RU" sz="2000" dirty="0"/>
            </a:p>
          </p:txBody>
        </p:sp>
      </p:grpSp>
      <p:sp>
        <p:nvSpPr>
          <p:cNvPr id="14" name="Стрелка вниз 13"/>
          <p:cNvSpPr/>
          <p:nvPr/>
        </p:nvSpPr>
        <p:spPr>
          <a:xfrm>
            <a:off x="5460642" y="1918953"/>
            <a:ext cx="321972" cy="450208"/>
          </a:xfrm>
          <a:prstGeom prst="downArrow">
            <a:avLst/>
          </a:prstGeom>
          <a:solidFill>
            <a:schemeClr val="accent3">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a:off x="5460642" y="3116135"/>
            <a:ext cx="321972" cy="351891"/>
          </a:xfrm>
          <a:prstGeom prst="downArrow">
            <a:avLst/>
          </a:prstGeom>
          <a:solidFill>
            <a:schemeClr val="accent3">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низ 15"/>
          <p:cNvSpPr/>
          <p:nvPr/>
        </p:nvSpPr>
        <p:spPr>
          <a:xfrm>
            <a:off x="5460642" y="4165840"/>
            <a:ext cx="321972" cy="351891"/>
          </a:xfrm>
          <a:prstGeom prst="downArrow">
            <a:avLst/>
          </a:prstGeom>
          <a:solidFill>
            <a:schemeClr val="accent3">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a:off x="5460642" y="5551160"/>
            <a:ext cx="321972" cy="343008"/>
          </a:xfrm>
          <a:prstGeom prst="downArrow">
            <a:avLst/>
          </a:prstGeom>
          <a:solidFill>
            <a:schemeClr val="accent3">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2910832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109183"/>
            <a:ext cx="4997003" cy="523220"/>
          </a:xfrm>
          <a:prstGeom prst="rect">
            <a:avLst/>
          </a:prstGeom>
        </p:spPr>
        <p:txBody>
          <a:bodyPr wrap="square">
            <a:spAutoFit/>
          </a:bodyPr>
          <a:lstStyle/>
          <a:p>
            <a:pPr algn="ctr"/>
            <a:endParaRPr lang="ru-RU"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endParaRPr>
          </a:p>
        </p:txBody>
      </p:sp>
      <p:sp>
        <p:nvSpPr>
          <p:cNvPr id="5" name="Вертикальный свиток 4"/>
          <p:cNvSpPr/>
          <p:nvPr/>
        </p:nvSpPr>
        <p:spPr>
          <a:xfrm>
            <a:off x="4072669" y="109183"/>
            <a:ext cx="7964656" cy="6578220"/>
          </a:xfrm>
          <a:prstGeom prst="verticalScroll">
            <a:avLst/>
          </a:prstGeom>
          <a:solidFill>
            <a:srgbClr val="E5EB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300" dirty="0" smtClean="0">
              <a:solidFill>
                <a:schemeClr val="tx1"/>
              </a:solidFill>
              <a:latin typeface="Times New Roman" panose="02020603050405020304" pitchFamily="18" charset="0"/>
              <a:cs typeface="Times New Roman" panose="02020603050405020304" pitchFamily="18" charset="0"/>
            </a:endParaRPr>
          </a:p>
          <a:p>
            <a:endParaRPr lang="ru-RU" sz="1300" dirty="0">
              <a:solidFill>
                <a:schemeClr val="tx1"/>
              </a:solidFill>
              <a:latin typeface="Times New Roman" panose="02020603050405020304" pitchFamily="18" charset="0"/>
              <a:cs typeface="Times New Roman" panose="02020603050405020304" pitchFamily="18" charset="0"/>
            </a:endParaRPr>
          </a:p>
          <a:p>
            <a:r>
              <a:rPr lang="ru-RU" sz="1300" dirty="0" smtClean="0">
                <a:solidFill>
                  <a:schemeClr val="tx1"/>
                </a:solidFill>
                <a:latin typeface="Times New Roman" panose="02020603050405020304" pitchFamily="18" charset="0"/>
                <a:cs typeface="Times New Roman" panose="02020603050405020304" pitchFamily="18" charset="0"/>
              </a:rPr>
              <a:t>1</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витрати</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понесені</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покупцем</a:t>
            </a:r>
            <a:r>
              <a:rPr lang="ru-RU" sz="1300" dirty="0">
                <a:solidFill>
                  <a:schemeClr val="tx1"/>
                </a:solidFill>
                <a:latin typeface="Times New Roman" panose="02020603050405020304" pitchFamily="18" charset="0"/>
                <a:cs typeface="Times New Roman" panose="02020603050405020304" pitchFamily="18" charset="0"/>
              </a:rPr>
              <a:t>: </a:t>
            </a:r>
            <a:br>
              <a:rPr lang="ru-RU" sz="1300" dirty="0">
                <a:solidFill>
                  <a:schemeClr val="tx1"/>
                </a:solidFill>
                <a:latin typeface="Times New Roman" panose="02020603050405020304" pitchFamily="18" charset="0"/>
                <a:cs typeface="Times New Roman" panose="02020603050405020304" pitchFamily="18" charset="0"/>
              </a:rPr>
            </a:br>
            <a:r>
              <a:rPr lang="ru-RU" sz="1300" dirty="0">
                <a:solidFill>
                  <a:schemeClr val="tx1"/>
                </a:solidFill>
                <a:latin typeface="Times New Roman" panose="02020603050405020304" pitchFamily="18" charset="0"/>
                <a:cs typeface="Times New Roman" panose="02020603050405020304" pitchFamily="18" charset="0"/>
              </a:rPr>
              <a:t>а) </a:t>
            </a:r>
            <a:r>
              <a:rPr lang="ru-RU" sz="1300" dirty="0" err="1">
                <a:solidFill>
                  <a:schemeClr val="tx1"/>
                </a:solidFill>
                <a:latin typeface="Times New Roman" panose="02020603050405020304" pitchFamily="18" charset="0"/>
                <a:cs typeface="Times New Roman" panose="02020603050405020304" pitchFamily="18" charset="0"/>
              </a:rPr>
              <a:t>комісійні</a:t>
            </a:r>
            <a:r>
              <a:rPr lang="ru-RU" sz="1300" dirty="0">
                <a:solidFill>
                  <a:schemeClr val="tx1"/>
                </a:solidFill>
                <a:latin typeface="Times New Roman" panose="02020603050405020304" pitchFamily="18" charset="0"/>
                <a:cs typeface="Times New Roman" panose="02020603050405020304" pitchFamily="18" charset="0"/>
              </a:rPr>
              <a:t> та </a:t>
            </a:r>
            <a:r>
              <a:rPr lang="ru-RU" sz="1300" dirty="0" err="1">
                <a:solidFill>
                  <a:schemeClr val="tx1"/>
                </a:solidFill>
                <a:latin typeface="Times New Roman" panose="02020603050405020304" pitchFamily="18" charset="0"/>
                <a:cs typeface="Times New Roman" panose="02020603050405020304" pitchFamily="18" charset="0"/>
              </a:rPr>
              <a:t>брокерська</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винагорода</a:t>
            </a:r>
            <a:r>
              <a:rPr lang="ru-RU" sz="1300" dirty="0">
                <a:solidFill>
                  <a:schemeClr val="tx1"/>
                </a:solidFill>
                <a:latin typeface="Times New Roman" panose="02020603050405020304" pitchFamily="18" charset="0"/>
                <a:cs typeface="Times New Roman" panose="02020603050405020304" pitchFamily="18" charset="0"/>
              </a:rPr>
              <a:t>; </a:t>
            </a:r>
            <a:br>
              <a:rPr lang="ru-RU" sz="1300" dirty="0">
                <a:solidFill>
                  <a:schemeClr val="tx1"/>
                </a:solidFill>
                <a:latin typeface="Times New Roman" panose="02020603050405020304" pitchFamily="18" charset="0"/>
                <a:cs typeface="Times New Roman" panose="02020603050405020304" pitchFamily="18" charset="0"/>
              </a:rPr>
            </a:br>
            <a:r>
              <a:rPr lang="ru-RU" sz="1300" dirty="0">
                <a:solidFill>
                  <a:schemeClr val="tx1"/>
                </a:solidFill>
                <a:latin typeface="Times New Roman" panose="02020603050405020304" pitchFamily="18" charset="0"/>
                <a:cs typeface="Times New Roman" panose="02020603050405020304" pitchFamily="18" charset="0"/>
              </a:rPr>
              <a:t>б) </a:t>
            </a:r>
            <a:r>
              <a:rPr lang="ru-RU" sz="1300" dirty="0" err="1">
                <a:solidFill>
                  <a:schemeClr val="tx1"/>
                </a:solidFill>
                <a:latin typeface="Times New Roman" panose="02020603050405020304" pitchFamily="18" charset="0"/>
                <a:cs typeface="Times New Roman" panose="02020603050405020304" pitchFamily="18" charset="0"/>
              </a:rPr>
              <a:t>вартість</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ящиків</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тари</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контейнерів</a:t>
            </a:r>
            <a:r>
              <a:rPr lang="ru-RU" sz="1300" dirty="0">
                <a:solidFill>
                  <a:schemeClr val="tx1"/>
                </a:solidFill>
                <a:latin typeface="Times New Roman" panose="02020603050405020304" pitchFamily="18" charset="0"/>
                <a:cs typeface="Times New Roman" panose="02020603050405020304" pitchFamily="18" charset="0"/>
              </a:rPr>
              <a:t>); </a:t>
            </a:r>
            <a:br>
              <a:rPr lang="ru-RU" sz="1300" dirty="0">
                <a:solidFill>
                  <a:schemeClr val="tx1"/>
                </a:solidFill>
                <a:latin typeface="Times New Roman" panose="02020603050405020304" pitchFamily="18" charset="0"/>
                <a:cs typeface="Times New Roman" panose="02020603050405020304" pitchFamily="18" charset="0"/>
              </a:rPr>
            </a:br>
            <a:r>
              <a:rPr lang="ru-RU" sz="1300" dirty="0">
                <a:solidFill>
                  <a:schemeClr val="tx1"/>
                </a:solidFill>
                <a:latin typeface="Times New Roman" panose="02020603050405020304" pitchFamily="18" charset="0"/>
                <a:cs typeface="Times New Roman" panose="02020603050405020304" pitchFamily="18" charset="0"/>
              </a:rPr>
              <a:t>в) </a:t>
            </a:r>
            <a:r>
              <a:rPr lang="ru-RU" sz="1300" dirty="0" err="1">
                <a:solidFill>
                  <a:schemeClr val="tx1"/>
                </a:solidFill>
                <a:latin typeface="Times New Roman" panose="02020603050405020304" pitchFamily="18" charset="0"/>
                <a:cs typeface="Times New Roman" panose="02020603050405020304" pitchFamily="18" charset="0"/>
              </a:rPr>
              <a:t>вартість</a:t>
            </a:r>
            <a:r>
              <a:rPr lang="ru-RU" sz="1300" dirty="0">
                <a:solidFill>
                  <a:schemeClr val="tx1"/>
                </a:solidFill>
                <a:latin typeface="Times New Roman" panose="02020603050405020304" pitchFamily="18" charset="0"/>
                <a:cs typeface="Times New Roman" panose="02020603050405020304" pitchFamily="18" charset="0"/>
              </a:rPr>
              <a:t> упаковки </a:t>
            </a:r>
            <a:r>
              <a:rPr lang="ru-RU" sz="1300" dirty="0" err="1">
                <a:solidFill>
                  <a:schemeClr val="tx1"/>
                </a:solidFill>
                <a:latin typeface="Times New Roman" panose="02020603050405020304" pitchFamily="18" charset="0"/>
                <a:cs typeface="Times New Roman" panose="02020603050405020304" pitchFamily="18" charset="0"/>
              </a:rPr>
              <a:t>або</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вартість</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пакувальних</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матеріалів</a:t>
            </a:r>
            <a:r>
              <a:rPr lang="ru-RU" sz="1300" dirty="0">
                <a:solidFill>
                  <a:schemeClr val="tx1"/>
                </a:solidFill>
                <a:latin typeface="Times New Roman" panose="02020603050405020304" pitchFamily="18" charset="0"/>
                <a:cs typeface="Times New Roman" panose="02020603050405020304" pitchFamily="18" charset="0"/>
              </a:rPr>
              <a:t> та </a:t>
            </a:r>
            <a:r>
              <a:rPr lang="ru-RU" sz="1300" dirty="0" err="1">
                <a:solidFill>
                  <a:schemeClr val="tx1"/>
                </a:solidFill>
                <a:latin typeface="Times New Roman" panose="02020603050405020304" pitchFamily="18" charset="0"/>
                <a:cs typeface="Times New Roman" panose="02020603050405020304" pitchFamily="18" charset="0"/>
              </a:rPr>
              <a:t>робіт</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пов'язаних</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із</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пакуванням</a:t>
            </a:r>
            <a:r>
              <a:rPr lang="ru-RU" sz="1300" dirty="0">
                <a:solidFill>
                  <a:schemeClr val="tx1"/>
                </a:solidFill>
                <a:latin typeface="Times New Roman" panose="02020603050405020304" pitchFamily="18" charset="0"/>
                <a:cs typeface="Times New Roman" panose="02020603050405020304" pitchFamily="18" charset="0"/>
              </a:rPr>
              <a:t>; </a:t>
            </a:r>
            <a:br>
              <a:rPr lang="ru-RU" sz="1300" dirty="0">
                <a:solidFill>
                  <a:schemeClr val="tx1"/>
                </a:solidFill>
                <a:latin typeface="Times New Roman" panose="02020603050405020304" pitchFamily="18" charset="0"/>
                <a:cs typeface="Times New Roman" panose="02020603050405020304" pitchFamily="18" charset="0"/>
              </a:rPr>
            </a:br>
            <a:r>
              <a:rPr lang="ru-RU" sz="1300" dirty="0">
                <a:solidFill>
                  <a:schemeClr val="tx1"/>
                </a:solidFill>
                <a:latin typeface="Times New Roman" panose="02020603050405020304" pitchFamily="18" charset="0"/>
                <a:cs typeface="Times New Roman" panose="02020603050405020304" pitchFamily="18" charset="0"/>
              </a:rPr>
              <a:t>2) </a:t>
            </a:r>
            <a:r>
              <a:rPr lang="ru-RU" sz="1300" dirty="0" err="1">
                <a:solidFill>
                  <a:schemeClr val="tx1"/>
                </a:solidFill>
                <a:latin typeface="Times New Roman" panose="02020603050405020304" pitchFamily="18" charset="0"/>
                <a:cs typeface="Times New Roman" panose="02020603050405020304" pitchFamily="18" charset="0"/>
              </a:rPr>
              <a:t>належним</a:t>
            </a:r>
            <a:r>
              <a:rPr lang="ru-RU" sz="1300" dirty="0">
                <a:solidFill>
                  <a:schemeClr val="tx1"/>
                </a:solidFill>
                <a:latin typeface="Times New Roman" panose="02020603050405020304" pitchFamily="18" charset="0"/>
                <a:cs typeface="Times New Roman" panose="02020603050405020304" pitchFamily="18" charset="0"/>
              </a:rPr>
              <a:t> чином </a:t>
            </a:r>
            <a:r>
              <a:rPr lang="ru-RU" sz="1300" dirty="0" err="1">
                <a:solidFill>
                  <a:schemeClr val="tx1"/>
                </a:solidFill>
                <a:latin typeface="Times New Roman" panose="02020603050405020304" pitchFamily="18" charset="0"/>
                <a:cs typeface="Times New Roman" panose="02020603050405020304" pitchFamily="18" charset="0"/>
              </a:rPr>
              <a:t>розподілена</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вартість</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нижчезазначених</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товарів</a:t>
            </a:r>
            <a:r>
              <a:rPr lang="ru-RU" sz="1300" dirty="0">
                <a:solidFill>
                  <a:schemeClr val="tx1"/>
                </a:solidFill>
                <a:latin typeface="Times New Roman" panose="02020603050405020304" pitchFamily="18" charset="0"/>
                <a:cs typeface="Times New Roman" panose="02020603050405020304" pitchFamily="18" charset="0"/>
              </a:rPr>
              <a:t> та </a:t>
            </a:r>
            <a:r>
              <a:rPr lang="ru-RU" sz="1300" dirty="0" err="1">
                <a:solidFill>
                  <a:schemeClr val="tx1"/>
                </a:solidFill>
                <a:latin typeface="Times New Roman" panose="02020603050405020304" pitchFamily="18" charset="0"/>
                <a:cs typeface="Times New Roman" panose="02020603050405020304" pitchFamily="18" charset="0"/>
              </a:rPr>
              <a:t>послуг</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якщо</a:t>
            </a:r>
            <a:r>
              <a:rPr lang="ru-RU" sz="1300" dirty="0">
                <a:solidFill>
                  <a:schemeClr val="tx1"/>
                </a:solidFill>
                <a:latin typeface="Times New Roman" panose="02020603050405020304" pitchFamily="18" charset="0"/>
                <a:cs typeface="Times New Roman" panose="02020603050405020304" pitchFamily="18" charset="0"/>
              </a:rPr>
              <a:t> вони </a:t>
            </a:r>
            <a:r>
              <a:rPr lang="ru-RU" sz="1300" dirty="0" err="1">
                <a:solidFill>
                  <a:schemeClr val="tx1"/>
                </a:solidFill>
                <a:latin typeface="Times New Roman" panose="02020603050405020304" pitchFamily="18" charset="0"/>
                <a:cs typeface="Times New Roman" panose="02020603050405020304" pitchFamily="18" charset="0"/>
              </a:rPr>
              <a:t>поставляються</a:t>
            </a:r>
            <a:r>
              <a:rPr lang="ru-RU" sz="1300" dirty="0">
                <a:solidFill>
                  <a:schemeClr val="tx1"/>
                </a:solidFill>
                <a:latin typeface="Times New Roman" panose="02020603050405020304" pitchFamily="18" charset="0"/>
                <a:cs typeface="Times New Roman" panose="02020603050405020304" pitchFamily="18" charset="0"/>
              </a:rPr>
              <a:t> прямо </a:t>
            </a:r>
            <a:r>
              <a:rPr lang="ru-RU" sz="1300" dirty="0" err="1">
                <a:solidFill>
                  <a:schemeClr val="tx1"/>
                </a:solidFill>
                <a:latin typeface="Times New Roman" panose="02020603050405020304" pitchFamily="18" charset="0"/>
                <a:cs typeface="Times New Roman" panose="02020603050405020304" pitchFamily="18" charset="0"/>
              </a:rPr>
              <a:t>чи</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опосередковано</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покупцем</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безоплатно</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або</a:t>
            </a:r>
            <a:r>
              <a:rPr lang="ru-RU" sz="1300" dirty="0">
                <a:solidFill>
                  <a:schemeClr val="tx1"/>
                </a:solidFill>
                <a:latin typeface="Times New Roman" panose="02020603050405020304" pitchFamily="18" charset="0"/>
                <a:cs typeface="Times New Roman" panose="02020603050405020304" pitchFamily="18" charset="0"/>
              </a:rPr>
              <a:t> за </a:t>
            </a:r>
            <a:r>
              <a:rPr lang="ru-RU" sz="1300" dirty="0" err="1">
                <a:solidFill>
                  <a:schemeClr val="tx1"/>
                </a:solidFill>
                <a:latin typeface="Times New Roman" panose="02020603050405020304" pitchFamily="18" charset="0"/>
                <a:cs typeface="Times New Roman" panose="02020603050405020304" pitchFamily="18" charset="0"/>
              </a:rPr>
              <a:t>зниженими</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цінами</a:t>
            </a:r>
            <a:r>
              <a:rPr lang="ru-RU" sz="1300" dirty="0">
                <a:solidFill>
                  <a:schemeClr val="tx1"/>
                </a:solidFill>
                <a:latin typeface="Times New Roman" panose="02020603050405020304" pitchFamily="18" charset="0"/>
                <a:cs typeface="Times New Roman" panose="02020603050405020304" pitchFamily="18" charset="0"/>
              </a:rPr>
              <a:t> для </a:t>
            </a:r>
            <a:r>
              <a:rPr lang="ru-RU" sz="1300" dirty="0" err="1">
                <a:solidFill>
                  <a:schemeClr val="tx1"/>
                </a:solidFill>
                <a:latin typeface="Times New Roman" panose="02020603050405020304" pitchFamily="18" charset="0"/>
                <a:cs typeface="Times New Roman" panose="02020603050405020304" pitchFamily="18" charset="0"/>
              </a:rPr>
              <a:t>використання</a:t>
            </a:r>
            <a:r>
              <a:rPr lang="ru-RU" sz="1300" dirty="0">
                <a:solidFill>
                  <a:schemeClr val="tx1"/>
                </a:solidFill>
                <a:latin typeface="Times New Roman" panose="02020603050405020304" pitchFamily="18" charset="0"/>
                <a:cs typeface="Times New Roman" panose="02020603050405020304" pitchFamily="18" charset="0"/>
              </a:rPr>
              <a:t> у </a:t>
            </a:r>
            <a:r>
              <a:rPr lang="ru-RU" sz="1300" dirty="0" err="1">
                <a:solidFill>
                  <a:schemeClr val="tx1"/>
                </a:solidFill>
                <a:latin typeface="Times New Roman" panose="02020603050405020304" pitchFamily="18" charset="0"/>
                <a:cs typeface="Times New Roman" panose="02020603050405020304" pitchFamily="18" charset="0"/>
              </a:rPr>
              <a:t>зв'язку</a:t>
            </a:r>
            <a:r>
              <a:rPr lang="ru-RU" sz="1300" dirty="0">
                <a:solidFill>
                  <a:schemeClr val="tx1"/>
                </a:solidFill>
                <a:latin typeface="Times New Roman" panose="02020603050405020304" pitchFamily="18" charset="0"/>
                <a:cs typeface="Times New Roman" panose="02020603050405020304" pitchFamily="18" charset="0"/>
              </a:rPr>
              <a:t> з </a:t>
            </a:r>
            <a:r>
              <a:rPr lang="ru-RU" sz="1300" dirty="0" err="1">
                <a:solidFill>
                  <a:schemeClr val="tx1"/>
                </a:solidFill>
                <a:latin typeface="Times New Roman" panose="02020603050405020304" pitchFamily="18" charset="0"/>
                <a:cs typeface="Times New Roman" panose="02020603050405020304" pitchFamily="18" charset="0"/>
              </a:rPr>
              <a:t>виробництвом</a:t>
            </a:r>
            <a:r>
              <a:rPr lang="ru-RU" sz="1300" dirty="0">
                <a:solidFill>
                  <a:schemeClr val="tx1"/>
                </a:solidFill>
                <a:latin typeface="Times New Roman" panose="02020603050405020304" pitchFamily="18" charset="0"/>
                <a:cs typeface="Times New Roman" panose="02020603050405020304" pitchFamily="18" charset="0"/>
              </a:rPr>
              <a:t> та </a:t>
            </a:r>
            <a:r>
              <a:rPr lang="ru-RU" sz="1300" dirty="0" err="1">
                <a:solidFill>
                  <a:schemeClr val="tx1"/>
                </a:solidFill>
                <a:latin typeface="Times New Roman" panose="02020603050405020304" pitchFamily="18" charset="0"/>
                <a:cs typeface="Times New Roman" panose="02020603050405020304" pitchFamily="18" charset="0"/>
              </a:rPr>
              <a:t>продажем</a:t>
            </a:r>
            <a:r>
              <a:rPr lang="ru-RU" sz="1300" dirty="0">
                <a:solidFill>
                  <a:schemeClr val="tx1"/>
                </a:solidFill>
                <a:latin typeface="Times New Roman" panose="02020603050405020304" pitchFamily="18" charset="0"/>
                <a:cs typeface="Times New Roman" panose="02020603050405020304" pitchFamily="18" charset="0"/>
              </a:rPr>
              <a:t> на </a:t>
            </a:r>
            <a:r>
              <a:rPr lang="ru-RU" sz="1300" dirty="0" err="1">
                <a:solidFill>
                  <a:schemeClr val="tx1"/>
                </a:solidFill>
                <a:latin typeface="Times New Roman" panose="02020603050405020304" pitchFamily="18" charset="0"/>
                <a:cs typeface="Times New Roman" panose="02020603050405020304" pitchFamily="18" charset="0"/>
              </a:rPr>
              <a:t>експорт</a:t>
            </a:r>
            <a:r>
              <a:rPr lang="ru-RU" sz="1300" dirty="0">
                <a:solidFill>
                  <a:schemeClr val="tx1"/>
                </a:solidFill>
                <a:latin typeface="Times New Roman" panose="02020603050405020304" pitchFamily="18" charset="0"/>
                <a:cs typeface="Times New Roman" panose="02020603050405020304" pitchFamily="18" charset="0"/>
              </a:rPr>
              <a:t> в </a:t>
            </a:r>
            <a:r>
              <a:rPr lang="ru-RU" sz="1300" dirty="0" err="1">
                <a:solidFill>
                  <a:schemeClr val="tx1"/>
                </a:solidFill>
                <a:latin typeface="Times New Roman" panose="02020603050405020304" pitchFamily="18" charset="0"/>
                <a:cs typeface="Times New Roman" panose="02020603050405020304" pitchFamily="18" charset="0"/>
              </a:rPr>
              <a:t>Україну</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оцінюваних</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товарів</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якщо</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така</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вартість</a:t>
            </a:r>
            <a:r>
              <a:rPr lang="ru-RU" sz="1300" dirty="0">
                <a:solidFill>
                  <a:schemeClr val="tx1"/>
                </a:solidFill>
                <a:latin typeface="Times New Roman" panose="02020603050405020304" pitchFamily="18" charset="0"/>
                <a:cs typeface="Times New Roman" panose="02020603050405020304" pitchFamily="18" charset="0"/>
              </a:rPr>
              <a:t> не включена до </a:t>
            </a:r>
            <a:r>
              <a:rPr lang="ru-RU" sz="1300" dirty="0" err="1">
                <a:solidFill>
                  <a:schemeClr val="tx1"/>
                </a:solidFill>
                <a:latin typeface="Times New Roman" panose="02020603050405020304" pitchFamily="18" charset="0"/>
                <a:cs typeface="Times New Roman" panose="02020603050405020304" pitchFamily="18" charset="0"/>
              </a:rPr>
              <a:t>ціни</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що</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була</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фактично</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сплачена</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або</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підлягає</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сплаті</a:t>
            </a:r>
            <a:r>
              <a:rPr lang="ru-RU" sz="1300" dirty="0">
                <a:solidFill>
                  <a:schemeClr val="tx1"/>
                </a:solidFill>
                <a:latin typeface="Times New Roman" panose="02020603050405020304" pitchFamily="18" charset="0"/>
                <a:cs typeface="Times New Roman" panose="02020603050405020304" pitchFamily="18" charset="0"/>
              </a:rPr>
              <a:t>: </a:t>
            </a:r>
            <a:br>
              <a:rPr lang="ru-RU" sz="1300" dirty="0">
                <a:solidFill>
                  <a:schemeClr val="tx1"/>
                </a:solidFill>
                <a:latin typeface="Times New Roman" panose="02020603050405020304" pitchFamily="18" charset="0"/>
                <a:cs typeface="Times New Roman" panose="02020603050405020304" pitchFamily="18" charset="0"/>
              </a:rPr>
            </a:br>
            <a:r>
              <a:rPr lang="ru-RU" sz="1300" dirty="0">
                <a:solidFill>
                  <a:schemeClr val="tx1"/>
                </a:solidFill>
                <a:latin typeface="Times New Roman" panose="02020603050405020304" pitchFamily="18" charset="0"/>
                <a:cs typeface="Times New Roman" panose="02020603050405020304" pitchFamily="18" charset="0"/>
              </a:rPr>
              <a:t>а) </a:t>
            </a:r>
            <a:r>
              <a:rPr lang="ru-RU" sz="1300" dirty="0" err="1">
                <a:solidFill>
                  <a:schemeClr val="tx1"/>
                </a:solidFill>
                <a:latin typeface="Times New Roman" panose="02020603050405020304" pitchFamily="18" charset="0"/>
                <a:cs typeface="Times New Roman" panose="02020603050405020304" pitchFamily="18" charset="0"/>
              </a:rPr>
              <a:t>сировини</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матеріалів</a:t>
            </a:r>
            <a:r>
              <a:rPr lang="ru-RU" sz="1300" dirty="0">
                <a:solidFill>
                  <a:schemeClr val="tx1"/>
                </a:solidFill>
                <a:latin typeface="Times New Roman" panose="02020603050405020304" pitchFamily="18" charset="0"/>
                <a:cs typeface="Times New Roman" panose="02020603050405020304" pitchFamily="18" charset="0"/>
              </a:rPr>
              <a:t>, деталей, </a:t>
            </a:r>
            <a:r>
              <a:rPr lang="ru-RU" sz="1300" dirty="0" err="1">
                <a:solidFill>
                  <a:schemeClr val="tx1"/>
                </a:solidFill>
                <a:latin typeface="Times New Roman" panose="02020603050405020304" pitchFamily="18" charset="0"/>
                <a:cs typeface="Times New Roman" panose="02020603050405020304" pitchFamily="18" charset="0"/>
              </a:rPr>
              <a:t>напівфабрикатів</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комплектувальних</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виробів</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тощо</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які</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увійшли</a:t>
            </a:r>
            <a:r>
              <a:rPr lang="ru-RU" sz="1300" dirty="0">
                <a:solidFill>
                  <a:schemeClr val="tx1"/>
                </a:solidFill>
                <a:latin typeface="Times New Roman" panose="02020603050405020304" pitchFamily="18" charset="0"/>
                <a:cs typeface="Times New Roman" panose="02020603050405020304" pitchFamily="18" charset="0"/>
              </a:rPr>
              <a:t> до складу </a:t>
            </a:r>
            <a:r>
              <a:rPr lang="ru-RU" sz="1300" dirty="0" err="1">
                <a:solidFill>
                  <a:schemeClr val="tx1"/>
                </a:solidFill>
                <a:latin typeface="Times New Roman" panose="02020603050405020304" pitchFamily="18" charset="0"/>
                <a:cs typeface="Times New Roman" panose="02020603050405020304" pitchFamily="18" charset="0"/>
              </a:rPr>
              <a:t>оцінюваних</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товарів</a:t>
            </a:r>
            <a:r>
              <a:rPr lang="ru-RU" sz="1300" dirty="0">
                <a:solidFill>
                  <a:schemeClr val="tx1"/>
                </a:solidFill>
                <a:latin typeface="Times New Roman" panose="02020603050405020304" pitchFamily="18" charset="0"/>
                <a:cs typeface="Times New Roman" panose="02020603050405020304" pitchFamily="18" charset="0"/>
              </a:rPr>
              <a:t>; </a:t>
            </a:r>
            <a:br>
              <a:rPr lang="ru-RU" sz="1300" dirty="0">
                <a:solidFill>
                  <a:schemeClr val="tx1"/>
                </a:solidFill>
                <a:latin typeface="Times New Roman" panose="02020603050405020304" pitchFamily="18" charset="0"/>
                <a:cs typeface="Times New Roman" panose="02020603050405020304" pitchFamily="18" charset="0"/>
              </a:rPr>
            </a:br>
            <a:r>
              <a:rPr lang="ru-RU" sz="1300" dirty="0">
                <a:solidFill>
                  <a:schemeClr val="tx1"/>
                </a:solidFill>
                <a:latin typeface="Times New Roman" panose="02020603050405020304" pitchFamily="18" charset="0"/>
                <a:cs typeface="Times New Roman" panose="02020603050405020304" pitchFamily="18" charset="0"/>
              </a:rPr>
              <a:t>б) </a:t>
            </a:r>
            <a:r>
              <a:rPr lang="ru-RU" sz="1300" dirty="0" err="1">
                <a:solidFill>
                  <a:schemeClr val="tx1"/>
                </a:solidFill>
                <a:latin typeface="Times New Roman" panose="02020603050405020304" pitchFamily="18" charset="0"/>
                <a:cs typeface="Times New Roman" panose="02020603050405020304" pitchFamily="18" charset="0"/>
              </a:rPr>
              <a:t>інструментів</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штампів</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шаблонів</a:t>
            </a:r>
            <a:r>
              <a:rPr lang="ru-RU" sz="1300" dirty="0">
                <a:solidFill>
                  <a:schemeClr val="tx1"/>
                </a:solidFill>
                <a:latin typeface="Times New Roman" panose="02020603050405020304" pitchFamily="18" charset="0"/>
                <a:cs typeface="Times New Roman" panose="02020603050405020304" pitchFamily="18" charset="0"/>
              </a:rPr>
              <a:t> та </a:t>
            </a:r>
            <a:r>
              <a:rPr lang="ru-RU" sz="1300" dirty="0" err="1">
                <a:solidFill>
                  <a:schemeClr val="tx1"/>
                </a:solidFill>
                <a:latin typeface="Times New Roman" panose="02020603050405020304" pitchFamily="18" charset="0"/>
                <a:cs typeface="Times New Roman" panose="02020603050405020304" pitchFamily="18" charset="0"/>
              </a:rPr>
              <a:t>аналогічних</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предметів</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використаних</a:t>
            </a:r>
            <a:r>
              <a:rPr lang="ru-RU" sz="1300" dirty="0">
                <a:solidFill>
                  <a:schemeClr val="tx1"/>
                </a:solidFill>
                <a:latin typeface="Times New Roman" panose="02020603050405020304" pitchFamily="18" charset="0"/>
                <a:cs typeface="Times New Roman" panose="02020603050405020304" pitchFamily="18" charset="0"/>
              </a:rPr>
              <a:t> у </a:t>
            </a:r>
            <a:r>
              <a:rPr lang="ru-RU" sz="1300" dirty="0" err="1">
                <a:solidFill>
                  <a:schemeClr val="tx1"/>
                </a:solidFill>
                <a:latin typeface="Times New Roman" panose="02020603050405020304" pitchFamily="18" charset="0"/>
                <a:cs typeface="Times New Roman" panose="02020603050405020304" pitchFamily="18" charset="0"/>
              </a:rPr>
              <a:t>процесі</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виробництва</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оцінюваних</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товарів</a:t>
            </a:r>
            <a:r>
              <a:rPr lang="ru-RU" sz="1300" dirty="0">
                <a:solidFill>
                  <a:schemeClr val="tx1"/>
                </a:solidFill>
                <a:latin typeface="Times New Roman" panose="02020603050405020304" pitchFamily="18" charset="0"/>
                <a:cs typeface="Times New Roman" panose="02020603050405020304" pitchFamily="18" charset="0"/>
              </a:rPr>
              <a:t>; </a:t>
            </a:r>
            <a:br>
              <a:rPr lang="ru-RU" sz="1300" dirty="0">
                <a:solidFill>
                  <a:schemeClr val="tx1"/>
                </a:solidFill>
                <a:latin typeface="Times New Roman" panose="02020603050405020304" pitchFamily="18" charset="0"/>
                <a:cs typeface="Times New Roman" panose="02020603050405020304" pitchFamily="18" charset="0"/>
              </a:rPr>
            </a:br>
            <a:r>
              <a:rPr lang="ru-RU" sz="1300" dirty="0">
                <a:solidFill>
                  <a:schemeClr val="tx1"/>
                </a:solidFill>
                <a:latin typeface="Times New Roman" panose="02020603050405020304" pitchFamily="18" charset="0"/>
                <a:cs typeface="Times New Roman" panose="02020603050405020304" pitchFamily="18" charset="0"/>
              </a:rPr>
              <a:t>в) </a:t>
            </a:r>
            <a:r>
              <a:rPr lang="ru-RU" sz="1300" dirty="0" err="1">
                <a:solidFill>
                  <a:schemeClr val="tx1"/>
                </a:solidFill>
                <a:latin typeface="Times New Roman" panose="02020603050405020304" pitchFamily="18" charset="0"/>
                <a:cs typeface="Times New Roman" panose="02020603050405020304" pitchFamily="18" charset="0"/>
              </a:rPr>
              <a:t>матеріалів</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витрачених</a:t>
            </a:r>
            <a:r>
              <a:rPr lang="ru-RU" sz="1300" dirty="0">
                <a:solidFill>
                  <a:schemeClr val="tx1"/>
                </a:solidFill>
                <a:latin typeface="Times New Roman" panose="02020603050405020304" pitchFamily="18" charset="0"/>
                <a:cs typeface="Times New Roman" panose="02020603050405020304" pitchFamily="18" charset="0"/>
              </a:rPr>
              <a:t> у </a:t>
            </a:r>
            <a:r>
              <a:rPr lang="ru-RU" sz="1300" dirty="0" err="1">
                <a:solidFill>
                  <a:schemeClr val="tx1"/>
                </a:solidFill>
                <a:latin typeface="Times New Roman" panose="02020603050405020304" pitchFamily="18" charset="0"/>
                <a:cs typeface="Times New Roman" panose="02020603050405020304" pitchFamily="18" charset="0"/>
              </a:rPr>
              <a:t>процесі</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виробництва</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оцінюваних</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товарів</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мастильні</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матеріали</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паливо</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тощо</a:t>
            </a:r>
            <a:r>
              <a:rPr lang="ru-RU" sz="1300" dirty="0">
                <a:solidFill>
                  <a:schemeClr val="tx1"/>
                </a:solidFill>
                <a:latin typeface="Times New Roman" panose="02020603050405020304" pitchFamily="18" charset="0"/>
                <a:cs typeface="Times New Roman" panose="02020603050405020304" pitchFamily="18" charset="0"/>
              </a:rPr>
              <a:t>); </a:t>
            </a:r>
            <a:br>
              <a:rPr lang="ru-RU" sz="1300" dirty="0">
                <a:solidFill>
                  <a:schemeClr val="tx1"/>
                </a:solidFill>
                <a:latin typeface="Times New Roman" panose="02020603050405020304" pitchFamily="18" charset="0"/>
                <a:cs typeface="Times New Roman" panose="02020603050405020304" pitchFamily="18" charset="0"/>
              </a:rPr>
            </a:br>
            <a:r>
              <a:rPr lang="ru-RU" sz="1300" dirty="0">
                <a:solidFill>
                  <a:schemeClr val="tx1"/>
                </a:solidFill>
                <a:latin typeface="Times New Roman" panose="02020603050405020304" pitchFamily="18" charset="0"/>
                <a:cs typeface="Times New Roman" panose="02020603050405020304" pitchFamily="18" charset="0"/>
              </a:rPr>
              <a:t>г) </a:t>
            </a:r>
            <a:r>
              <a:rPr lang="ru-RU" sz="1300" dirty="0" err="1">
                <a:solidFill>
                  <a:schemeClr val="tx1"/>
                </a:solidFill>
                <a:latin typeface="Times New Roman" panose="02020603050405020304" pitchFamily="18" charset="0"/>
                <a:cs typeface="Times New Roman" panose="02020603050405020304" pitchFamily="18" charset="0"/>
              </a:rPr>
              <a:t>інженерних</a:t>
            </a:r>
            <a:r>
              <a:rPr lang="ru-RU" sz="1300" dirty="0">
                <a:solidFill>
                  <a:schemeClr val="tx1"/>
                </a:solidFill>
                <a:latin typeface="Times New Roman" panose="02020603050405020304" pitchFamily="18" charset="0"/>
                <a:cs typeface="Times New Roman" panose="02020603050405020304" pitchFamily="18" charset="0"/>
              </a:rPr>
              <a:t> та </a:t>
            </a:r>
            <a:r>
              <a:rPr lang="ru-RU" sz="1300" dirty="0" err="1">
                <a:solidFill>
                  <a:schemeClr val="tx1"/>
                </a:solidFill>
                <a:latin typeface="Times New Roman" panose="02020603050405020304" pitchFamily="18" charset="0"/>
                <a:cs typeface="Times New Roman" panose="02020603050405020304" pitchFamily="18" charset="0"/>
              </a:rPr>
              <a:t>дослідно-конструкторських</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робіт</a:t>
            </a:r>
            <a:r>
              <a:rPr lang="ru-RU" sz="1300" dirty="0">
                <a:solidFill>
                  <a:schemeClr val="tx1"/>
                </a:solidFill>
                <a:latin typeface="Times New Roman" panose="02020603050405020304" pitchFamily="18" charset="0"/>
                <a:cs typeface="Times New Roman" panose="02020603050405020304" pitchFamily="18" charset="0"/>
              </a:rPr>
              <a:t>, дизайну, </a:t>
            </a:r>
            <a:r>
              <a:rPr lang="ru-RU" sz="1300" dirty="0" err="1">
                <a:solidFill>
                  <a:schemeClr val="tx1"/>
                </a:solidFill>
                <a:latin typeface="Times New Roman" panose="02020603050405020304" pitchFamily="18" charset="0"/>
                <a:cs typeface="Times New Roman" panose="02020603050405020304" pitchFamily="18" charset="0"/>
              </a:rPr>
              <a:t>художнього</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оформлення</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ескізів</a:t>
            </a:r>
            <a:r>
              <a:rPr lang="ru-RU" sz="1300" dirty="0">
                <a:solidFill>
                  <a:schemeClr val="tx1"/>
                </a:solidFill>
                <a:latin typeface="Times New Roman" panose="02020603050405020304" pitchFamily="18" charset="0"/>
                <a:cs typeface="Times New Roman" panose="02020603050405020304" pitchFamily="18" charset="0"/>
              </a:rPr>
              <a:t> та </a:t>
            </a:r>
            <a:r>
              <a:rPr lang="ru-RU" sz="1300" dirty="0" err="1">
                <a:solidFill>
                  <a:schemeClr val="tx1"/>
                </a:solidFill>
                <a:latin typeface="Times New Roman" panose="02020603050405020304" pitchFamily="18" charset="0"/>
                <a:cs typeface="Times New Roman" panose="02020603050405020304" pitchFamily="18" charset="0"/>
              </a:rPr>
              <a:t>креслень</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виконаних</a:t>
            </a:r>
            <a:r>
              <a:rPr lang="ru-RU" sz="1300" dirty="0">
                <a:solidFill>
                  <a:schemeClr val="tx1"/>
                </a:solidFill>
                <a:latin typeface="Times New Roman" panose="02020603050405020304" pitchFamily="18" charset="0"/>
                <a:cs typeface="Times New Roman" panose="02020603050405020304" pitchFamily="18" charset="0"/>
              </a:rPr>
              <a:t> за межами </a:t>
            </a:r>
            <a:r>
              <a:rPr lang="ru-RU" sz="1300" dirty="0" err="1">
                <a:solidFill>
                  <a:schemeClr val="tx1"/>
                </a:solidFill>
                <a:latin typeface="Times New Roman" panose="02020603050405020304" pitchFamily="18" charset="0"/>
                <a:cs typeface="Times New Roman" panose="02020603050405020304" pitchFamily="18" charset="0"/>
              </a:rPr>
              <a:t>України</a:t>
            </a:r>
            <a:r>
              <a:rPr lang="ru-RU" sz="1300" dirty="0">
                <a:solidFill>
                  <a:schemeClr val="tx1"/>
                </a:solidFill>
                <a:latin typeface="Times New Roman" panose="02020603050405020304" pitchFamily="18" charset="0"/>
                <a:cs typeface="Times New Roman" panose="02020603050405020304" pitchFamily="18" charset="0"/>
              </a:rPr>
              <a:t> і </a:t>
            </a:r>
            <a:r>
              <a:rPr lang="ru-RU" sz="1300" dirty="0" err="1">
                <a:solidFill>
                  <a:schemeClr val="tx1"/>
                </a:solidFill>
                <a:latin typeface="Times New Roman" panose="02020603050405020304" pitchFamily="18" charset="0"/>
                <a:cs typeface="Times New Roman" panose="02020603050405020304" pitchFamily="18" charset="0"/>
              </a:rPr>
              <a:t>безпосередньо</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необхідних</a:t>
            </a:r>
            <a:r>
              <a:rPr lang="ru-RU" sz="1300" dirty="0">
                <a:solidFill>
                  <a:schemeClr val="tx1"/>
                </a:solidFill>
                <a:latin typeface="Times New Roman" panose="02020603050405020304" pitchFamily="18" charset="0"/>
                <a:cs typeface="Times New Roman" panose="02020603050405020304" pitchFamily="18" charset="0"/>
              </a:rPr>
              <a:t> для </a:t>
            </a:r>
            <a:r>
              <a:rPr lang="ru-RU" sz="1300" dirty="0" err="1">
                <a:solidFill>
                  <a:schemeClr val="tx1"/>
                </a:solidFill>
                <a:latin typeface="Times New Roman" panose="02020603050405020304" pitchFamily="18" charset="0"/>
                <a:cs typeface="Times New Roman" panose="02020603050405020304" pitchFamily="18" charset="0"/>
              </a:rPr>
              <a:t>виробництва</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оцінюваних</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товарів</a:t>
            </a:r>
            <a:r>
              <a:rPr lang="ru-RU" sz="1300" dirty="0">
                <a:solidFill>
                  <a:schemeClr val="tx1"/>
                </a:solidFill>
                <a:latin typeface="Times New Roman" panose="02020603050405020304" pitchFamily="18" charset="0"/>
                <a:cs typeface="Times New Roman" panose="02020603050405020304" pitchFamily="18" charset="0"/>
              </a:rPr>
              <a:t>; </a:t>
            </a:r>
            <a:br>
              <a:rPr lang="ru-RU" sz="1300" dirty="0">
                <a:solidFill>
                  <a:schemeClr val="tx1"/>
                </a:solidFill>
                <a:latin typeface="Times New Roman" panose="02020603050405020304" pitchFamily="18" charset="0"/>
                <a:cs typeface="Times New Roman" panose="02020603050405020304" pitchFamily="18" charset="0"/>
              </a:rPr>
            </a:br>
            <a:r>
              <a:rPr lang="ru-RU" sz="1300" dirty="0">
                <a:solidFill>
                  <a:schemeClr val="tx1"/>
                </a:solidFill>
                <a:latin typeface="Times New Roman" panose="02020603050405020304" pitchFamily="18" charset="0"/>
                <a:cs typeface="Times New Roman" panose="02020603050405020304" pitchFamily="18" charset="0"/>
              </a:rPr>
              <a:t>3) </a:t>
            </a:r>
            <a:r>
              <a:rPr lang="ru-RU" sz="1300" dirty="0" err="1">
                <a:solidFill>
                  <a:schemeClr val="tx1"/>
                </a:solidFill>
                <a:latin typeface="Times New Roman" panose="02020603050405020304" pitchFamily="18" charset="0"/>
                <a:cs typeface="Times New Roman" panose="02020603050405020304" pitchFamily="18" charset="0"/>
              </a:rPr>
              <a:t>роялті</a:t>
            </a:r>
            <a:r>
              <a:rPr lang="ru-RU" sz="1300" dirty="0">
                <a:solidFill>
                  <a:schemeClr val="tx1"/>
                </a:solidFill>
                <a:latin typeface="Times New Roman" panose="02020603050405020304" pitchFamily="18" charset="0"/>
                <a:cs typeface="Times New Roman" panose="02020603050405020304" pitchFamily="18" charset="0"/>
              </a:rPr>
              <a:t> та </a:t>
            </a:r>
            <a:r>
              <a:rPr lang="ru-RU" sz="1300" dirty="0" err="1">
                <a:solidFill>
                  <a:schemeClr val="tx1"/>
                </a:solidFill>
                <a:latin typeface="Times New Roman" panose="02020603050405020304" pitchFamily="18" charset="0"/>
                <a:cs typeface="Times New Roman" panose="02020603050405020304" pitchFamily="18" charset="0"/>
              </a:rPr>
              <a:t>інші</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ліцензійні</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платежі</a:t>
            </a:r>
            <a:r>
              <a:rPr lang="ru-RU" sz="1300" dirty="0">
                <a:solidFill>
                  <a:schemeClr val="tx1"/>
                </a:solidFill>
                <a:latin typeface="Times New Roman" panose="02020603050405020304" pitchFamily="18" charset="0"/>
                <a:cs typeface="Times New Roman" panose="02020603050405020304" pitchFamily="18" charset="0"/>
              </a:rPr>
              <a:t>.</a:t>
            </a:r>
            <a:br>
              <a:rPr lang="ru-RU" sz="1300" dirty="0">
                <a:solidFill>
                  <a:schemeClr val="tx1"/>
                </a:solidFill>
                <a:latin typeface="Times New Roman" panose="02020603050405020304" pitchFamily="18" charset="0"/>
                <a:cs typeface="Times New Roman" panose="02020603050405020304" pitchFamily="18" charset="0"/>
              </a:rPr>
            </a:br>
            <a:r>
              <a:rPr lang="ru-RU" sz="1300" dirty="0">
                <a:solidFill>
                  <a:schemeClr val="tx1"/>
                </a:solidFill>
                <a:latin typeface="Times New Roman" panose="02020603050405020304" pitchFamily="18" charset="0"/>
                <a:cs typeface="Times New Roman" panose="02020603050405020304" pitchFamily="18" charset="0"/>
              </a:rPr>
              <a:t>4) </a:t>
            </a:r>
            <a:r>
              <a:rPr lang="ru-RU" sz="1300" dirty="0" err="1">
                <a:solidFill>
                  <a:schemeClr val="tx1"/>
                </a:solidFill>
                <a:latin typeface="Times New Roman" panose="02020603050405020304" pitchFamily="18" charset="0"/>
                <a:cs typeface="Times New Roman" panose="02020603050405020304" pitchFamily="18" charset="0"/>
              </a:rPr>
              <a:t>відповідна</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частина</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виручки</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від</a:t>
            </a:r>
            <a:r>
              <a:rPr lang="ru-RU" sz="1300" dirty="0">
                <a:solidFill>
                  <a:schemeClr val="tx1"/>
                </a:solidFill>
                <a:latin typeface="Times New Roman" panose="02020603050405020304" pitchFamily="18" charset="0"/>
                <a:cs typeface="Times New Roman" panose="02020603050405020304" pitchFamily="18" charset="0"/>
              </a:rPr>
              <a:t> будь-</a:t>
            </a:r>
            <a:r>
              <a:rPr lang="ru-RU" sz="1300" dirty="0" err="1">
                <a:solidFill>
                  <a:schemeClr val="tx1"/>
                </a:solidFill>
                <a:latin typeface="Times New Roman" panose="02020603050405020304" pitchFamily="18" charset="0"/>
                <a:cs typeface="Times New Roman" panose="02020603050405020304" pitchFamily="18" charset="0"/>
              </a:rPr>
              <a:t>якого</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подальшого</a:t>
            </a:r>
            <a:r>
              <a:rPr lang="ru-RU" sz="1300" dirty="0">
                <a:solidFill>
                  <a:schemeClr val="tx1"/>
                </a:solidFill>
                <a:latin typeface="Times New Roman" panose="02020603050405020304" pitchFamily="18" charset="0"/>
                <a:cs typeface="Times New Roman" panose="02020603050405020304" pitchFamily="18" charset="0"/>
              </a:rPr>
              <a:t> перепродажу </a:t>
            </a:r>
            <a:r>
              <a:rPr lang="ru-RU" sz="1300" dirty="0" err="1">
                <a:solidFill>
                  <a:schemeClr val="tx1"/>
                </a:solidFill>
                <a:latin typeface="Times New Roman" panose="02020603050405020304" pitchFamily="18" charset="0"/>
                <a:cs typeface="Times New Roman" panose="02020603050405020304" pitchFamily="18" charset="0"/>
              </a:rPr>
              <a:t>товарів</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що</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оцінюються</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їх</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використання</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або</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розпорядження</a:t>
            </a:r>
            <a:r>
              <a:rPr lang="ru-RU" sz="1300" dirty="0">
                <a:solidFill>
                  <a:schemeClr val="tx1"/>
                </a:solidFill>
                <a:latin typeface="Times New Roman" panose="02020603050405020304" pitchFamily="18" charset="0"/>
                <a:cs typeface="Times New Roman" panose="02020603050405020304" pitchFamily="18" charset="0"/>
              </a:rPr>
              <a:t> ними на </a:t>
            </a:r>
            <a:r>
              <a:rPr lang="ru-RU" sz="1300" dirty="0" err="1">
                <a:solidFill>
                  <a:schemeClr val="tx1"/>
                </a:solidFill>
                <a:latin typeface="Times New Roman" panose="02020603050405020304" pitchFamily="18" charset="0"/>
                <a:cs typeface="Times New Roman" panose="02020603050405020304" pitchFamily="18" charset="0"/>
              </a:rPr>
              <a:t>митній</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території</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України</a:t>
            </a:r>
            <a:r>
              <a:rPr lang="ru-RU" sz="1300" dirty="0">
                <a:solidFill>
                  <a:schemeClr val="tx1"/>
                </a:solidFill>
                <a:latin typeface="Times New Roman" panose="02020603050405020304" pitchFamily="18" charset="0"/>
                <a:cs typeface="Times New Roman" panose="02020603050405020304" pitchFamily="18" charset="0"/>
              </a:rPr>
              <a:t>, яка прямо </a:t>
            </a:r>
            <a:r>
              <a:rPr lang="ru-RU" sz="1300" dirty="0" err="1">
                <a:solidFill>
                  <a:schemeClr val="tx1"/>
                </a:solidFill>
                <a:latin typeface="Times New Roman" panose="02020603050405020304" pitchFamily="18" charset="0"/>
                <a:cs typeface="Times New Roman" panose="02020603050405020304" pitchFamily="18" charset="0"/>
              </a:rPr>
              <a:t>чи</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опосередковано</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йде</a:t>
            </a:r>
            <a:r>
              <a:rPr lang="ru-RU" sz="1300" dirty="0">
                <a:solidFill>
                  <a:schemeClr val="tx1"/>
                </a:solidFill>
                <a:latin typeface="Times New Roman" panose="02020603050405020304" pitchFamily="18" charset="0"/>
                <a:cs typeface="Times New Roman" panose="02020603050405020304" pitchFamily="18" charset="0"/>
              </a:rPr>
              <a:t> на </a:t>
            </a:r>
            <a:r>
              <a:rPr lang="ru-RU" sz="1300" dirty="0" err="1">
                <a:solidFill>
                  <a:schemeClr val="tx1"/>
                </a:solidFill>
                <a:latin typeface="Times New Roman" panose="02020603050405020304" pitchFamily="18" charset="0"/>
                <a:cs typeface="Times New Roman" panose="02020603050405020304" pitchFamily="18" charset="0"/>
              </a:rPr>
              <a:t>користь</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продавця</a:t>
            </a:r>
            <a:r>
              <a:rPr lang="ru-RU" sz="1300" dirty="0">
                <a:solidFill>
                  <a:schemeClr val="tx1"/>
                </a:solidFill>
                <a:latin typeface="Times New Roman" panose="02020603050405020304" pitchFamily="18" charset="0"/>
                <a:cs typeface="Times New Roman" panose="02020603050405020304" pitchFamily="18" charset="0"/>
              </a:rPr>
              <a:t>; </a:t>
            </a:r>
            <a:br>
              <a:rPr lang="ru-RU" sz="1300" dirty="0">
                <a:solidFill>
                  <a:schemeClr val="tx1"/>
                </a:solidFill>
                <a:latin typeface="Times New Roman" panose="02020603050405020304" pitchFamily="18" charset="0"/>
                <a:cs typeface="Times New Roman" panose="02020603050405020304" pitchFamily="18" charset="0"/>
              </a:rPr>
            </a:br>
            <a:r>
              <a:rPr lang="ru-RU" sz="1300" dirty="0">
                <a:solidFill>
                  <a:schemeClr val="tx1"/>
                </a:solidFill>
                <a:latin typeface="Times New Roman" panose="02020603050405020304" pitchFamily="18" charset="0"/>
                <a:cs typeface="Times New Roman" panose="02020603050405020304" pitchFamily="18" charset="0"/>
              </a:rPr>
              <a:t>5) </a:t>
            </a:r>
            <a:r>
              <a:rPr lang="ru-RU" sz="1300" dirty="0" err="1">
                <a:solidFill>
                  <a:schemeClr val="tx1"/>
                </a:solidFill>
                <a:latin typeface="Times New Roman" panose="02020603050405020304" pitchFamily="18" charset="0"/>
                <a:cs typeface="Times New Roman" panose="02020603050405020304" pitchFamily="18" charset="0"/>
              </a:rPr>
              <a:t>витрати</a:t>
            </a:r>
            <a:r>
              <a:rPr lang="ru-RU" sz="1300" dirty="0">
                <a:solidFill>
                  <a:schemeClr val="tx1"/>
                </a:solidFill>
                <a:latin typeface="Times New Roman" panose="02020603050405020304" pitchFamily="18" charset="0"/>
                <a:cs typeface="Times New Roman" panose="02020603050405020304" pitchFamily="18" charset="0"/>
              </a:rPr>
              <a:t> на </a:t>
            </a:r>
            <a:r>
              <a:rPr lang="ru-RU" sz="1300" dirty="0" err="1">
                <a:solidFill>
                  <a:schemeClr val="tx1"/>
                </a:solidFill>
                <a:latin typeface="Times New Roman" panose="02020603050405020304" pitchFamily="18" charset="0"/>
                <a:cs typeface="Times New Roman" panose="02020603050405020304" pitchFamily="18" charset="0"/>
              </a:rPr>
              <a:t>транспортування</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оцінюваних</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товарів</a:t>
            </a:r>
            <a:r>
              <a:rPr lang="ru-RU" sz="1300" dirty="0">
                <a:solidFill>
                  <a:schemeClr val="tx1"/>
                </a:solidFill>
                <a:latin typeface="Times New Roman" panose="02020603050405020304" pitchFamily="18" charset="0"/>
                <a:cs typeface="Times New Roman" panose="02020603050405020304" pitchFamily="18" charset="0"/>
              </a:rPr>
              <a:t> до </a:t>
            </a:r>
            <a:r>
              <a:rPr lang="ru-RU" sz="1300" dirty="0" err="1">
                <a:solidFill>
                  <a:schemeClr val="tx1"/>
                </a:solidFill>
                <a:latin typeface="Times New Roman" panose="02020603050405020304" pitchFamily="18" charset="0"/>
                <a:cs typeface="Times New Roman" panose="02020603050405020304" pitchFamily="18" charset="0"/>
              </a:rPr>
              <a:t>аеропорту</a:t>
            </a:r>
            <a:r>
              <a:rPr lang="ru-RU" sz="1300" dirty="0">
                <a:solidFill>
                  <a:schemeClr val="tx1"/>
                </a:solidFill>
                <a:latin typeface="Times New Roman" panose="02020603050405020304" pitchFamily="18" charset="0"/>
                <a:cs typeface="Times New Roman" panose="02020603050405020304" pitchFamily="18" charset="0"/>
              </a:rPr>
              <a:t>, порту </a:t>
            </a:r>
            <a:r>
              <a:rPr lang="ru-RU" sz="1300" dirty="0" err="1">
                <a:solidFill>
                  <a:schemeClr val="tx1"/>
                </a:solidFill>
                <a:latin typeface="Times New Roman" panose="02020603050405020304" pitchFamily="18" charset="0"/>
                <a:cs typeface="Times New Roman" panose="02020603050405020304" pitchFamily="18" charset="0"/>
              </a:rPr>
              <a:t>або</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іншого</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місця</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ввезення</a:t>
            </a:r>
            <a:r>
              <a:rPr lang="ru-RU" sz="1300" dirty="0">
                <a:solidFill>
                  <a:schemeClr val="tx1"/>
                </a:solidFill>
                <a:latin typeface="Times New Roman" panose="02020603050405020304" pitchFamily="18" charset="0"/>
                <a:cs typeface="Times New Roman" panose="02020603050405020304" pitchFamily="18" charset="0"/>
              </a:rPr>
              <a:t> на </a:t>
            </a:r>
            <a:r>
              <a:rPr lang="ru-RU" sz="1300" dirty="0" err="1">
                <a:solidFill>
                  <a:schemeClr val="tx1"/>
                </a:solidFill>
                <a:latin typeface="Times New Roman" panose="02020603050405020304" pitchFamily="18" charset="0"/>
                <a:cs typeface="Times New Roman" panose="02020603050405020304" pitchFamily="18" charset="0"/>
              </a:rPr>
              <a:t>митну</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територію</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України</a:t>
            </a:r>
            <a:r>
              <a:rPr lang="ru-RU" sz="1300" dirty="0">
                <a:solidFill>
                  <a:schemeClr val="tx1"/>
                </a:solidFill>
                <a:latin typeface="Times New Roman" panose="02020603050405020304" pitchFamily="18" charset="0"/>
                <a:cs typeface="Times New Roman" panose="02020603050405020304" pitchFamily="18" charset="0"/>
              </a:rPr>
              <a:t>; </a:t>
            </a:r>
            <a:br>
              <a:rPr lang="ru-RU" sz="1300" dirty="0">
                <a:solidFill>
                  <a:schemeClr val="tx1"/>
                </a:solidFill>
                <a:latin typeface="Times New Roman" panose="02020603050405020304" pitchFamily="18" charset="0"/>
                <a:cs typeface="Times New Roman" panose="02020603050405020304" pitchFamily="18" charset="0"/>
              </a:rPr>
            </a:br>
            <a:r>
              <a:rPr lang="ru-RU" sz="1300" dirty="0">
                <a:solidFill>
                  <a:schemeClr val="tx1"/>
                </a:solidFill>
                <a:latin typeface="Times New Roman" panose="02020603050405020304" pitchFamily="18" charset="0"/>
                <a:cs typeface="Times New Roman" panose="02020603050405020304" pitchFamily="18" charset="0"/>
              </a:rPr>
              <a:t>6) </a:t>
            </a:r>
            <a:r>
              <a:rPr lang="ru-RU" sz="1300" dirty="0" err="1">
                <a:solidFill>
                  <a:schemeClr val="tx1"/>
                </a:solidFill>
                <a:latin typeface="Times New Roman" panose="02020603050405020304" pitchFamily="18" charset="0"/>
                <a:cs typeface="Times New Roman" panose="02020603050405020304" pitchFamily="18" charset="0"/>
              </a:rPr>
              <a:t>витрати</a:t>
            </a:r>
            <a:r>
              <a:rPr lang="ru-RU" sz="1300" dirty="0">
                <a:solidFill>
                  <a:schemeClr val="tx1"/>
                </a:solidFill>
                <a:latin typeface="Times New Roman" panose="02020603050405020304" pitchFamily="18" charset="0"/>
                <a:cs typeface="Times New Roman" panose="02020603050405020304" pitchFamily="18" charset="0"/>
              </a:rPr>
              <a:t> на </a:t>
            </a:r>
            <a:r>
              <a:rPr lang="ru-RU" sz="1300" dirty="0" err="1">
                <a:solidFill>
                  <a:schemeClr val="tx1"/>
                </a:solidFill>
                <a:latin typeface="Times New Roman" panose="02020603050405020304" pitchFamily="18" charset="0"/>
                <a:cs typeface="Times New Roman" panose="02020603050405020304" pitchFamily="18" charset="0"/>
              </a:rPr>
              <a:t>навантаження</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вивантаження</a:t>
            </a:r>
            <a:r>
              <a:rPr lang="ru-RU" sz="1300" dirty="0">
                <a:solidFill>
                  <a:schemeClr val="tx1"/>
                </a:solidFill>
                <a:latin typeface="Times New Roman" panose="02020603050405020304" pitchFamily="18" charset="0"/>
                <a:cs typeface="Times New Roman" panose="02020603050405020304" pitchFamily="18" charset="0"/>
              </a:rPr>
              <a:t> та </a:t>
            </a:r>
            <a:r>
              <a:rPr lang="ru-RU" sz="1300" dirty="0" err="1">
                <a:solidFill>
                  <a:schemeClr val="tx1"/>
                </a:solidFill>
                <a:latin typeface="Times New Roman" panose="02020603050405020304" pitchFamily="18" charset="0"/>
                <a:cs typeface="Times New Roman" panose="02020603050405020304" pitchFamily="18" charset="0"/>
              </a:rPr>
              <a:t>обробку</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оцінюваних</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товарів</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пов'язані</a:t>
            </a:r>
            <a:r>
              <a:rPr lang="ru-RU" sz="1300" dirty="0">
                <a:solidFill>
                  <a:schemeClr val="tx1"/>
                </a:solidFill>
                <a:latin typeface="Times New Roman" panose="02020603050405020304" pitchFamily="18" charset="0"/>
                <a:cs typeface="Times New Roman" panose="02020603050405020304" pitchFamily="18" charset="0"/>
              </a:rPr>
              <a:t> з </a:t>
            </a:r>
            <a:r>
              <a:rPr lang="ru-RU" sz="1300" dirty="0" err="1">
                <a:solidFill>
                  <a:schemeClr val="tx1"/>
                </a:solidFill>
                <a:latin typeface="Times New Roman" panose="02020603050405020304" pitchFamily="18" charset="0"/>
                <a:cs typeface="Times New Roman" panose="02020603050405020304" pitchFamily="18" charset="0"/>
              </a:rPr>
              <a:t>їх</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транспортуванням</a:t>
            </a:r>
            <a:r>
              <a:rPr lang="ru-RU" sz="1300" dirty="0">
                <a:solidFill>
                  <a:schemeClr val="tx1"/>
                </a:solidFill>
                <a:latin typeface="Times New Roman" panose="02020603050405020304" pitchFamily="18" charset="0"/>
                <a:cs typeface="Times New Roman" panose="02020603050405020304" pitchFamily="18" charset="0"/>
              </a:rPr>
              <a:t> до </a:t>
            </a:r>
            <a:r>
              <a:rPr lang="ru-RU" sz="1300" dirty="0" err="1">
                <a:solidFill>
                  <a:schemeClr val="tx1"/>
                </a:solidFill>
                <a:latin typeface="Times New Roman" panose="02020603050405020304" pitchFamily="18" charset="0"/>
                <a:cs typeface="Times New Roman" panose="02020603050405020304" pitchFamily="18" charset="0"/>
              </a:rPr>
              <a:t>аеропорту</a:t>
            </a:r>
            <a:r>
              <a:rPr lang="ru-RU" sz="1300" dirty="0">
                <a:solidFill>
                  <a:schemeClr val="tx1"/>
                </a:solidFill>
                <a:latin typeface="Times New Roman" panose="02020603050405020304" pitchFamily="18" charset="0"/>
                <a:cs typeface="Times New Roman" panose="02020603050405020304" pitchFamily="18" charset="0"/>
              </a:rPr>
              <a:t>, порту </a:t>
            </a:r>
            <a:r>
              <a:rPr lang="ru-RU" sz="1300" dirty="0" err="1">
                <a:solidFill>
                  <a:schemeClr val="tx1"/>
                </a:solidFill>
                <a:latin typeface="Times New Roman" panose="02020603050405020304" pitchFamily="18" charset="0"/>
                <a:cs typeface="Times New Roman" panose="02020603050405020304" pitchFamily="18" charset="0"/>
              </a:rPr>
              <a:t>або</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іншого</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місця</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ввезення</a:t>
            </a:r>
            <a:r>
              <a:rPr lang="ru-RU" sz="1300" dirty="0">
                <a:solidFill>
                  <a:schemeClr val="tx1"/>
                </a:solidFill>
                <a:latin typeface="Times New Roman" panose="02020603050405020304" pitchFamily="18" charset="0"/>
                <a:cs typeface="Times New Roman" panose="02020603050405020304" pitchFamily="18" charset="0"/>
              </a:rPr>
              <a:t> на </a:t>
            </a:r>
            <a:r>
              <a:rPr lang="ru-RU" sz="1300" dirty="0" err="1">
                <a:solidFill>
                  <a:schemeClr val="tx1"/>
                </a:solidFill>
                <a:latin typeface="Times New Roman" panose="02020603050405020304" pitchFamily="18" charset="0"/>
                <a:cs typeface="Times New Roman" panose="02020603050405020304" pitchFamily="18" charset="0"/>
              </a:rPr>
              <a:t>митну</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територію</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України</a:t>
            </a:r>
            <a:r>
              <a:rPr lang="ru-RU" sz="1300" dirty="0">
                <a:solidFill>
                  <a:schemeClr val="tx1"/>
                </a:solidFill>
                <a:latin typeface="Times New Roman" panose="02020603050405020304" pitchFamily="18" charset="0"/>
                <a:cs typeface="Times New Roman" panose="02020603050405020304" pitchFamily="18" charset="0"/>
              </a:rPr>
              <a:t>; </a:t>
            </a:r>
            <a:br>
              <a:rPr lang="ru-RU" sz="1300" dirty="0">
                <a:solidFill>
                  <a:schemeClr val="tx1"/>
                </a:solidFill>
                <a:latin typeface="Times New Roman" panose="02020603050405020304" pitchFamily="18" charset="0"/>
                <a:cs typeface="Times New Roman" panose="02020603050405020304" pitchFamily="18" charset="0"/>
              </a:rPr>
            </a:br>
            <a:r>
              <a:rPr lang="ru-RU" sz="1300" dirty="0">
                <a:solidFill>
                  <a:schemeClr val="tx1"/>
                </a:solidFill>
                <a:latin typeface="Times New Roman" panose="02020603050405020304" pitchFamily="18" charset="0"/>
                <a:cs typeface="Times New Roman" panose="02020603050405020304" pitchFamily="18" charset="0"/>
              </a:rPr>
              <a:t>7) </a:t>
            </a:r>
            <a:r>
              <a:rPr lang="ru-RU" sz="1300" dirty="0" err="1">
                <a:solidFill>
                  <a:schemeClr val="tx1"/>
                </a:solidFill>
                <a:latin typeface="Times New Roman" panose="02020603050405020304" pitchFamily="18" charset="0"/>
                <a:cs typeface="Times New Roman" panose="02020603050405020304" pitchFamily="18" charset="0"/>
              </a:rPr>
              <a:t>витрати</a:t>
            </a:r>
            <a:r>
              <a:rPr lang="ru-RU" sz="1300" dirty="0">
                <a:solidFill>
                  <a:schemeClr val="tx1"/>
                </a:solidFill>
                <a:latin typeface="Times New Roman" panose="02020603050405020304" pitchFamily="18" charset="0"/>
                <a:cs typeface="Times New Roman" panose="02020603050405020304" pitchFamily="18" charset="0"/>
              </a:rPr>
              <a:t> на </a:t>
            </a:r>
            <a:r>
              <a:rPr lang="ru-RU" sz="1300" dirty="0" err="1">
                <a:solidFill>
                  <a:schemeClr val="tx1"/>
                </a:solidFill>
                <a:latin typeface="Times New Roman" panose="02020603050405020304" pitchFamily="18" charset="0"/>
                <a:cs typeface="Times New Roman" panose="02020603050405020304" pitchFamily="18" charset="0"/>
              </a:rPr>
              <a:t>страхування</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цих</a:t>
            </a:r>
            <a:r>
              <a:rPr lang="ru-RU" sz="1300" dirty="0">
                <a:solidFill>
                  <a:schemeClr val="tx1"/>
                </a:solidFill>
                <a:latin typeface="Times New Roman" panose="02020603050405020304" pitchFamily="18" charset="0"/>
                <a:cs typeface="Times New Roman" panose="02020603050405020304" pitchFamily="18" charset="0"/>
              </a:rPr>
              <a:t> </a:t>
            </a:r>
            <a:r>
              <a:rPr lang="ru-RU" sz="1300" dirty="0" err="1">
                <a:solidFill>
                  <a:schemeClr val="tx1"/>
                </a:solidFill>
                <a:latin typeface="Times New Roman" panose="02020603050405020304" pitchFamily="18" charset="0"/>
                <a:cs typeface="Times New Roman" panose="02020603050405020304" pitchFamily="18" charset="0"/>
              </a:rPr>
              <a:t>товарів</a:t>
            </a:r>
            <a:r>
              <a:rPr lang="ru-RU" sz="1300" dirty="0">
                <a:solidFill>
                  <a:schemeClr val="tx1"/>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5747723" y="0"/>
            <a:ext cx="5859887" cy="1015663"/>
          </a:xfrm>
          <a:prstGeom prst="rect">
            <a:avLst/>
          </a:prstGeom>
          <a:noFill/>
        </p:spPr>
        <p:txBody>
          <a:bodyPr wrap="square" rtlCol="0">
            <a:spAutoFit/>
          </a:bodyPr>
          <a:lstStyle/>
          <a:p>
            <a:pPr algn="ctr"/>
            <a:r>
              <a:rPr lang="ru-RU" sz="1500" b="1" dirty="0">
                <a:solidFill>
                  <a:srgbClr val="FF0000"/>
                </a:solidFill>
                <a:latin typeface="Times New Roman" panose="02020603050405020304" pitchFamily="18" charset="0"/>
                <a:cs typeface="Times New Roman" panose="02020603050405020304" pitchFamily="18" charset="0"/>
              </a:rPr>
              <a:t>При </a:t>
            </a:r>
            <a:r>
              <a:rPr lang="ru-RU" sz="1500" b="1" dirty="0" err="1">
                <a:solidFill>
                  <a:srgbClr val="FF0000"/>
                </a:solidFill>
                <a:latin typeface="Times New Roman" panose="02020603050405020304" pitchFamily="18" charset="0"/>
                <a:cs typeface="Times New Roman" panose="02020603050405020304" pitchFamily="18" charset="0"/>
              </a:rPr>
              <a:t>визначенні</a:t>
            </a:r>
            <a:r>
              <a:rPr lang="ru-RU" sz="1500" b="1" dirty="0">
                <a:solidFill>
                  <a:srgbClr val="FF0000"/>
                </a:solidFill>
                <a:latin typeface="Times New Roman" panose="02020603050405020304" pitchFamily="18" charset="0"/>
                <a:cs typeface="Times New Roman" panose="02020603050405020304" pitchFamily="18" charset="0"/>
              </a:rPr>
              <a:t> </a:t>
            </a:r>
            <a:r>
              <a:rPr lang="ru-RU" sz="1500" b="1" dirty="0" err="1">
                <a:solidFill>
                  <a:srgbClr val="FF0000"/>
                </a:solidFill>
                <a:latin typeface="Times New Roman" panose="02020603050405020304" pitchFamily="18" charset="0"/>
                <a:cs typeface="Times New Roman" panose="02020603050405020304" pitchFamily="18" charset="0"/>
              </a:rPr>
              <a:t>митної</a:t>
            </a:r>
            <a:r>
              <a:rPr lang="ru-RU" sz="1500" b="1" dirty="0">
                <a:solidFill>
                  <a:srgbClr val="FF0000"/>
                </a:solidFill>
                <a:latin typeface="Times New Roman" panose="02020603050405020304" pitchFamily="18" charset="0"/>
                <a:cs typeface="Times New Roman" panose="02020603050405020304" pitchFamily="18" charset="0"/>
              </a:rPr>
              <a:t> </a:t>
            </a:r>
            <a:r>
              <a:rPr lang="ru-RU" sz="1500" b="1" dirty="0" err="1">
                <a:solidFill>
                  <a:srgbClr val="FF0000"/>
                </a:solidFill>
                <a:latin typeface="Times New Roman" panose="02020603050405020304" pitchFamily="18" charset="0"/>
                <a:cs typeface="Times New Roman" panose="02020603050405020304" pitchFamily="18" charset="0"/>
              </a:rPr>
              <a:t>вартості</a:t>
            </a:r>
            <a:r>
              <a:rPr lang="ru-RU" sz="1500" b="1" dirty="0">
                <a:solidFill>
                  <a:srgbClr val="FF0000"/>
                </a:solidFill>
                <a:latin typeface="Times New Roman" panose="02020603050405020304" pitchFamily="18" charset="0"/>
                <a:cs typeface="Times New Roman" panose="02020603050405020304" pitchFamily="18" charset="0"/>
              </a:rPr>
              <a:t> до </a:t>
            </a:r>
            <a:r>
              <a:rPr lang="ru-RU" sz="1500" b="1" dirty="0" err="1">
                <a:solidFill>
                  <a:srgbClr val="FF0000"/>
                </a:solidFill>
                <a:latin typeface="Times New Roman" panose="02020603050405020304" pitchFamily="18" charset="0"/>
                <a:cs typeface="Times New Roman" panose="02020603050405020304" pitchFamily="18" charset="0"/>
              </a:rPr>
              <a:t>ціни</a:t>
            </a:r>
            <a:r>
              <a:rPr lang="ru-RU" sz="1500" b="1" dirty="0">
                <a:solidFill>
                  <a:srgbClr val="FF0000"/>
                </a:solidFill>
                <a:latin typeface="Times New Roman" panose="02020603050405020304" pitchFamily="18" charset="0"/>
                <a:cs typeface="Times New Roman" panose="02020603050405020304" pitchFamily="18" charset="0"/>
              </a:rPr>
              <a:t>, </a:t>
            </a:r>
            <a:r>
              <a:rPr lang="ru-RU" sz="1500" b="1" dirty="0" err="1">
                <a:solidFill>
                  <a:srgbClr val="FF0000"/>
                </a:solidFill>
                <a:latin typeface="Times New Roman" panose="02020603050405020304" pitchFamily="18" charset="0"/>
                <a:cs typeface="Times New Roman" panose="02020603050405020304" pitchFamily="18" charset="0"/>
              </a:rPr>
              <a:t>що</a:t>
            </a:r>
            <a:r>
              <a:rPr lang="ru-RU" sz="1500" b="1" dirty="0">
                <a:solidFill>
                  <a:srgbClr val="FF0000"/>
                </a:solidFill>
                <a:latin typeface="Times New Roman" panose="02020603050405020304" pitchFamily="18" charset="0"/>
                <a:cs typeface="Times New Roman" panose="02020603050405020304" pitchFamily="18" charset="0"/>
              </a:rPr>
              <a:t> </a:t>
            </a:r>
            <a:r>
              <a:rPr lang="ru-RU" sz="1500" b="1" dirty="0" err="1">
                <a:solidFill>
                  <a:srgbClr val="FF0000"/>
                </a:solidFill>
                <a:latin typeface="Times New Roman" panose="02020603050405020304" pitchFamily="18" charset="0"/>
                <a:cs typeface="Times New Roman" panose="02020603050405020304" pitchFamily="18" charset="0"/>
              </a:rPr>
              <a:t>була</a:t>
            </a:r>
            <a:r>
              <a:rPr lang="ru-RU" sz="1500" b="1" dirty="0">
                <a:solidFill>
                  <a:srgbClr val="FF0000"/>
                </a:solidFill>
                <a:latin typeface="Times New Roman" panose="02020603050405020304" pitchFamily="18" charset="0"/>
                <a:cs typeface="Times New Roman" panose="02020603050405020304" pitchFamily="18" charset="0"/>
              </a:rPr>
              <a:t> </a:t>
            </a:r>
            <a:r>
              <a:rPr lang="ru-RU" sz="1500" b="1" dirty="0" err="1">
                <a:solidFill>
                  <a:srgbClr val="FF0000"/>
                </a:solidFill>
                <a:latin typeface="Times New Roman" panose="02020603050405020304" pitchFamily="18" charset="0"/>
                <a:cs typeface="Times New Roman" panose="02020603050405020304" pitchFamily="18" charset="0"/>
              </a:rPr>
              <a:t>фактично</a:t>
            </a:r>
            <a:r>
              <a:rPr lang="ru-RU" sz="1500" b="1" dirty="0">
                <a:solidFill>
                  <a:srgbClr val="FF0000"/>
                </a:solidFill>
                <a:latin typeface="Times New Roman" panose="02020603050405020304" pitchFamily="18" charset="0"/>
                <a:cs typeface="Times New Roman" panose="02020603050405020304" pitchFamily="18" charset="0"/>
              </a:rPr>
              <a:t> </a:t>
            </a:r>
            <a:r>
              <a:rPr lang="ru-RU" sz="1500" b="1" dirty="0" err="1">
                <a:solidFill>
                  <a:srgbClr val="FF0000"/>
                </a:solidFill>
                <a:latin typeface="Times New Roman" panose="02020603050405020304" pitchFamily="18" charset="0"/>
                <a:cs typeface="Times New Roman" panose="02020603050405020304" pitchFamily="18" charset="0"/>
              </a:rPr>
              <a:t>сплачена</a:t>
            </a:r>
            <a:r>
              <a:rPr lang="ru-RU" sz="1500" b="1" dirty="0">
                <a:solidFill>
                  <a:srgbClr val="FF0000"/>
                </a:solidFill>
                <a:latin typeface="Times New Roman" panose="02020603050405020304" pitchFamily="18" charset="0"/>
                <a:cs typeface="Times New Roman" panose="02020603050405020304" pitchFamily="18" charset="0"/>
              </a:rPr>
              <a:t> </a:t>
            </a:r>
            <a:r>
              <a:rPr lang="ru-RU" sz="1500" b="1" dirty="0" err="1">
                <a:solidFill>
                  <a:srgbClr val="FF0000"/>
                </a:solidFill>
                <a:latin typeface="Times New Roman" panose="02020603050405020304" pitchFamily="18" charset="0"/>
                <a:cs typeface="Times New Roman" panose="02020603050405020304" pitchFamily="18" charset="0"/>
              </a:rPr>
              <a:t>або</a:t>
            </a:r>
            <a:r>
              <a:rPr lang="ru-RU" sz="1500" b="1" dirty="0">
                <a:solidFill>
                  <a:srgbClr val="FF0000"/>
                </a:solidFill>
                <a:latin typeface="Times New Roman" panose="02020603050405020304" pitchFamily="18" charset="0"/>
                <a:cs typeface="Times New Roman" panose="02020603050405020304" pitchFamily="18" charset="0"/>
              </a:rPr>
              <a:t> </a:t>
            </a:r>
            <a:r>
              <a:rPr lang="ru-RU" sz="1500" b="1" dirty="0" err="1">
                <a:solidFill>
                  <a:srgbClr val="FF0000"/>
                </a:solidFill>
                <a:latin typeface="Times New Roman" panose="02020603050405020304" pitchFamily="18" charset="0"/>
                <a:cs typeface="Times New Roman" panose="02020603050405020304" pitchFamily="18" charset="0"/>
              </a:rPr>
              <a:t>підлягає</a:t>
            </a:r>
            <a:r>
              <a:rPr lang="ru-RU" sz="1500" b="1" dirty="0">
                <a:solidFill>
                  <a:srgbClr val="FF0000"/>
                </a:solidFill>
                <a:latin typeface="Times New Roman" panose="02020603050405020304" pitchFamily="18" charset="0"/>
                <a:cs typeface="Times New Roman" panose="02020603050405020304" pitchFamily="18" charset="0"/>
              </a:rPr>
              <a:t> </a:t>
            </a:r>
            <a:r>
              <a:rPr lang="ru-RU" sz="1500" b="1" dirty="0" err="1">
                <a:solidFill>
                  <a:srgbClr val="FF0000"/>
                </a:solidFill>
                <a:latin typeface="Times New Roman" panose="02020603050405020304" pitchFamily="18" charset="0"/>
                <a:cs typeface="Times New Roman" panose="02020603050405020304" pitchFamily="18" charset="0"/>
              </a:rPr>
              <a:t>сплаті</a:t>
            </a:r>
            <a:r>
              <a:rPr lang="ru-RU" sz="1500" b="1" dirty="0">
                <a:solidFill>
                  <a:srgbClr val="FF0000"/>
                </a:solidFill>
                <a:latin typeface="Times New Roman" panose="02020603050405020304" pitchFamily="18" charset="0"/>
                <a:cs typeface="Times New Roman" panose="02020603050405020304" pitchFamily="18" charset="0"/>
              </a:rPr>
              <a:t> за </a:t>
            </a:r>
            <a:r>
              <a:rPr lang="ru-RU" sz="1500" b="1" dirty="0" err="1">
                <a:solidFill>
                  <a:srgbClr val="FF0000"/>
                </a:solidFill>
                <a:latin typeface="Times New Roman" panose="02020603050405020304" pitchFamily="18" charset="0"/>
                <a:cs typeface="Times New Roman" panose="02020603050405020304" pitchFamily="18" charset="0"/>
              </a:rPr>
              <a:t>оцінювані</a:t>
            </a:r>
            <a:r>
              <a:rPr lang="ru-RU" sz="1500" b="1" dirty="0">
                <a:solidFill>
                  <a:srgbClr val="FF0000"/>
                </a:solidFill>
                <a:latin typeface="Times New Roman" panose="02020603050405020304" pitchFamily="18" charset="0"/>
                <a:cs typeface="Times New Roman" panose="02020603050405020304" pitchFamily="18" charset="0"/>
              </a:rPr>
              <a:t> </a:t>
            </a:r>
            <a:r>
              <a:rPr lang="ru-RU" sz="1500" b="1" dirty="0" err="1">
                <a:solidFill>
                  <a:srgbClr val="FF0000"/>
                </a:solidFill>
                <a:latin typeface="Times New Roman" panose="02020603050405020304" pitchFamily="18" charset="0"/>
                <a:cs typeface="Times New Roman" panose="02020603050405020304" pitchFamily="18" charset="0"/>
              </a:rPr>
              <a:t>товари</a:t>
            </a:r>
            <a:r>
              <a:rPr lang="ru-RU" sz="1500" b="1" dirty="0">
                <a:solidFill>
                  <a:srgbClr val="FF0000"/>
                </a:solidFill>
                <a:latin typeface="Times New Roman" panose="02020603050405020304" pitchFamily="18" charset="0"/>
                <a:cs typeface="Times New Roman" panose="02020603050405020304" pitchFamily="18" charset="0"/>
              </a:rPr>
              <a:t>, </a:t>
            </a:r>
            <a:r>
              <a:rPr lang="ru-RU" sz="1500" b="1" dirty="0" err="1">
                <a:solidFill>
                  <a:srgbClr val="FF0000"/>
                </a:solidFill>
                <a:latin typeface="Times New Roman" panose="02020603050405020304" pitchFamily="18" charset="0"/>
                <a:cs typeface="Times New Roman" panose="02020603050405020304" pitchFamily="18" charset="0"/>
              </a:rPr>
              <a:t>додаються</a:t>
            </a:r>
            <a:r>
              <a:rPr lang="ru-RU" sz="1500" b="1" dirty="0">
                <a:solidFill>
                  <a:srgbClr val="FF0000"/>
                </a:solidFill>
                <a:latin typeface="Times New Roman" panose="02020603050405020304" pitchFamily="18" charset="0"/>
                <a:cs typeface="Times New Roman" panose="02020603050405020304" pitchFamily="18" charset="0"/>
              </a:rPr>
              <a:t> </a:t>
            </a:r>
            <a:r>
              <a:rPr lang="ru-RU" sz="1500" b="1" dirty="0" err="1">
                <a:solidFill>
                  <a:srgbClr val="FF0000"/>
                </a:solidFill>
                <a:latin typeface="Times New Roman" panose="02020603050405020304" pitchFamily="18" charset="0"/>
                <a:cs typeface="Times New Roman" panose="02020603050405020304" pitchFamily="18" charset="0"/>
              </a:rPr>
              <a:t>такі</a:t>
            </a:r>
            <a:r>
              <a:rPr lang="ru-RU" sz="1500" b="1" dirty="0">
                <a:solidFill>
                  <a:srgbClr val="FF0000"/>
                </a:solidFill>
                <a:latin typeface="Times New Roman" panose="02020603050405020304" pitchFamily="18" charset="0"/>
                <a:cs typeface="Times New Roman" panose="02020603050405020304" pitchFamily="18" charset="0"/>
              </a:rPr>
              <a:t> </a:t>
            </a:r>
            <a:r>
              <a:rPr lang="ru-RU" sz="1500" b="1" dirty="0" err="1">
                <a:solidFill>
                  <a:srgbClr val="FF0000"/>
                </a:solidFill>
                <a:latin typeface="Times New Roman" panose="02020603050405020304" pitchFamily="18" charset="0"/>
                <a:cs typeface="Times New Roman" panose="02020603050405020304" pitchFamily="18" charset="0"/>
              </a:rPr>
              <a:t>витрати</a:t>
            </a:r>
            <a:r>
              <a:rPr lang="ru-RU" sz="1500" b="1" dirty="0">
                <a:solidFill>
                  <a:srgbClr val="FF0000"/>
                </a:solidFill>
                <a:latin typeface="Times New Roman" panose="02020603050405020304" pitchFamily="18" charset="0"/>
                <a:cs typeface="Times New Roman" panose="02020603050405020304" pitchFamily="18" charset="0"/>
              </a:rPr>
              <a:t> (</a:t>
            </a:r>
            <a:r>
              <a:rPr lang="ru-RU" sz="1500" b="1" dirty="0" err="1">
                <a:solidFill>
                  <a:srgbClr val="FF0000"/>
                </a:solidFill>
                <a:latin typeface="Times New Roman" panose="02020603050405020304" pitchFamily="18" charset="0"/>
                <a:cs typeface="Times New Roman" panose="02020603050405020304" pitchFamily="18" charset="0"/>
              </a:rPr>
              <a:t>складові</a:t>
            </a:r>
            <a:r>
              <a:rPr lang="ru-RU" sz="1500" b="1" dirty="0">
                <a:solidFill>
                  <a:srgbClr val="FF0000"/>
                </a:solidFill>
                <a:latin typeface="Times New Roman" panose="02020603050405020304" pitchFamily="18" charset="0"/>
                <a:cs typeface="Times New Roman" panose="02020603050405020304" pitchFamily="18" charset="0"/>
              </a:rPr>
              <a:t> </a:t>
            </a:r>
            <a:r>
              <a:rPr lang="ru-RU" sz="1500" b="1" dirty="0" err="1">
                <a:solidFill>
                  <a:srgbClr val="FF0000"/>
                </a:solidFill>
                <a:latin typeface="Times New Roman" panose="02020603050405020304" pitchFamily="18" charset="0"/>
                <a:cs typeface="Times New Roman" panose="02020603050405020304" pitchFamily="18" charset="0"/>
              </a:rPr>
              <a:t>митної</a:t>
            </a:r>
            <a:r>
              <a:rPr lang="ru-RU" sz="1500" b="1" dirty="0">
                <a:solidFill>
                  <a:srgbClr val="FF0000"/>
                </a:solidFill>
                <a:latin typeface="Times New Roman" panose="02020603050405020304" pitchFamily="18" charset="0"/>
                <a:cs typeface="Times New Roman" panose="02020603050405020304" pitchFamily="18" charset="0"/>
              </a:rPr>
              <a:t> </a:t>
            </a:r>
            <a:r>
              <a:rPr lang="ru-RU" sz="1500" b="1" dirty="0" err="1">
                <a:solidFill>
                  <a:srgbClr val="FF0000"/>
                </a:solidFill>
                <a:latin typeface="Times New Roman" panose="02020603050405020304" pitchFamily="18" charset="0"/>
                <a:cs typeface="Times New Roman" panose="02020603050405020304" pitchFamily="18" charset="0"/>
              </a:rPr>
              <a:t>вартості</a:t>
            </a:r>
            <a:r>
              <a:rPr lang="ru-RU" sz="1500" b="1" dirty="0">
                <a:solidFill>
                  <a:srgbClr val="FF0000"/>
                </a:solidFill>
                <a:latin typeface="Times New Roman" panose="02020603050405020304" pitchFamily="18" charset="0"/>
                <a:cs typeface="Times New Roman" panose="02020603050405020304" pitchFamily="18" charset="0"/>
              </a:rPr>
              <a:t>), </a:t>
            </a:r>
            <a:r>
              <a:rPr lang="ru-RU" sz="1500" b="1" dirty="0" err="1">
                <a:solidFill>
                  <a:srgbClr val="FF0000"/>
                </a:solidFill>
                <a:latin typeface="Times New Roman" panose="02020603050405020304" pitchFamily="18" charset="0"/>
                <a:cs typeface="Times New Roman" panose="02020603050405020304" pitchFamily="18" charset="0"/>
              </a:rPr>
              <a:t>якщо</a:t>
            </a:r>
            <a:r>
              <a:rPr lang="ru-RU" sz="1500" b="1" dirty="0">
                <a:solidFill>
                  <a:srgbClr val="FF0000"/>
                </a:solidFill>
                <a:latin typeface="Times New Roman" panose="02020603050405020304" pitchFamily="18" charset="0"/>
                <a:cs typeface="Times New Roman" panose="02020603050405020304" pitchFamily="18" charset="0"/>
              </a:rPr>
              <a:t> вони не </a:t>
            </a:r>
            <a:r>
              <a:rPr lang="ru-RU" sz="1500" b="1" dirty="0" err="1">
                <a:solidFill>
                  <a:srgbClr val="FF0000"/>
                </a:solidFill>
                <a:latin typeface="Times New Roman" panose="02020603050405020304" pitchFamily="18" charset="0"/>
                <a:cs typeface="Times New Roman" panose="02020603050405020304" pitchFamily="18" charset="0"/>
              </a:rPr>
              <a:t>включалися</a:t>
            </a:r>
            <a:r>
              <a:rPr lang="ru-RU" sz="1500" b="1" dirty="0">
                <a:solidFill>
                  <a:srgbClr val="FF0000"/>
                </a:solidFill>
                <a:latin typeface="Times New Roman" panose="02020603050405020304" pitchFamily="18" charset="0"/>
                <a:cs typeface="Times New Roman" panose="02020603050405020304" pitchFamily="18" charset="0"/>
              </a:rPr>
              <a:t> до </a:t>
            </a:r>
            <a:r>
              <a:rPr lang="ru-RU" sz="1500" b="1" dirty="0" err="1">
                <a:solidFill>
                  <a:srgbClr val="FF0000"/>
                </a:solidFill>
                <a:latin typeface="Times New Roman" panose="02020603050405020304" pitchFamily="18" charset="0"/>
                <a:cs typeface="Times New Roman" panose="02020603050405020304" pitchFamily="18" charset="0"/>
              </a:rPr>
              <a:t>ціни</a:t>
            </a:r>
            <a:r>
              <a:rPr lang="ru-RU" sz="1500" b="1" dirty="0">
                <a:solidFill>
                  <a:srgbClr val="FF0000"/>
                </a:solidFill>
                <a:latin typeface="Times New Roman" panose="02020603050405020304" pitchFamily="18" charset="0"/>
                <a:cs typeface="Times New Roman" panose="02020603050405020304" pitchFamily="18" charset="0"/>
              </a:rPr>
              <a:t>, </a:t>
            </a:r>
            <a:r>
              <a:rPr lang="ru-RU" sz="1500" b="1" dirty="0" err="1">
                <a:solidFill>
                  <a:srgbClr val="FF0000"/>
                </a:solidFill>
                <a:latin typeface="Times New Roman" panose="02020603050405020304" pitchFamily="18" charset="0"/>
                <a:cs typeface="Times New Roman" panose="02020603050405020304" pitchFamily="18" charset="0"/>
              </a:rPr>
              <a:t>що</a:t>
            </a:r>
            <a:r>
              <a:rPr lang="ru-RU" sz="1500" b="1" dirty="0">
                <a:solidFill>
                  <a:srgbClr val="FF0000"/>
                </a:solidFill>
                <a:latin typeface="Times New Roman" panose="02020603050405020304" pitchFamily="18" charset="0"/>
                <a:cs typeface="Times New Roman" panose="02020603050405020304" pitchFamily="18" charset="0"/>
              </a:rPr>
              <a:t> </a:t>
            </a:r>
            <a:r>
              <a:rPr lang="ru-RU" sz="1500" b="1" dirty="0" err="1">
                <a:solidFill>
                  <a:srgbClr val="FF0000"/>
                </a:solidFill>
                <a:latin typeface="Times New Roman" panose="02020603050405020304" pitchFamily="18" charset="0"/>
                <a:cs typeface="Times New Roman" panose="02020603050405020304" pitchFamily="18" charset="0"/>
              </a:rPr>
              <a:t>була</a:t>
            </a:r>
            <a:r>
              <a:rPr lang="ru-RU" sz="1500" b="1" dirty="0">
                <a:solidFill>
                  <a:srgbClr val="FF0000"/>
                </a:solidFill>
                <a:latin typeface="Times New Roman" panose="02020603050405020304" pitchFamily="18" charset="0"/>
                <a:cs typeface="Times New Roman" panose="02020603050405020304" pitchFamily="18" charset="0"/>
              </a:rPr>
              <a:t> </a:t>
            </a:r>
            <a:r>
              <a:rPr lang="ru-RU" sz="1500" b="1" dirty="0" err="1">
                <a:solidFill>
                  <a:srgbClr val="FF0000"/>
                </a:solidFill>
                <a:latin typeface="Times New Roman" panose="02020603050405020304" pitchFamily="18" charset="0"/>
                <a:cs typeface="Times New Roman" panose="02020603050405020304" pitchFamily="18" charset="0"/>
              </a:rPr>
              <a:t>фактично</a:t>
            </a:r>
            <a:r>
              <a:rPr lang="ru-RU" sz="1500" b="1" dirty="0">
                <a:solidFill>
                  <a:srgbClr val="FF0000"/>
                </a:solidFill>
                <a:latin typeface="Times New Roman" panose="02020603050405020304" pitchFamily="18" charset="0"/>
                <a:cs typeface="Times New Roman" panose="02020603050405020304" pitchFamily="18" charset="0"/>
              </a:rPr>
              <a:t> </a:t>
            </a:r>
            <a:r>
              <a:rPr lang="ru-RU" sz="1500" b="1" dirty="0" err="1">
                <a:solidFill>
                  <a:srgbClr val="FF0000"/>
                </a:solidFill>
                <a:latin typeface="Times New Roman" panose="02020603050405020304" pitchFamily="18" charset="0"/>
                <a:cs typeface="Times New Roman" panose="02020603050405020304" pitchFamily="18" charset="0"/>
              </a:rPr>
              <a:t>сплачена</a:t>
            </a:r>
            <a:r>
              <a:rPr lang="ru-RU" sz="1500" b="1" dirty="0">
                <a:solidFill>
                  <a:srgbClr val="FF0000"/>
                </a:solidFill>
                <a:latin typeface="Times New Roman" panose="02020603050405020304" pitchFamily="18" charset="0"/>
                <a:cs typeface="Times New Roman" panose="02020603050405020304" pitchFamily="18" charset="0"/>
              </a:rPr>
              <a:t> </a:t>
            </a:r>
            <a:r>
              <a:rPr lang="ru-RU" sz="1500" b="1" dirty="0" err="1">
                <a:solidFill>
                  <a:srgbClr val="FF0000"/>
                </a:solidFill>
                <a:latin typeface="Times New Roman" panose="02020603050405020304" pitchFamily="18" charset="0"/>
                <a:cs typeface="Times New Roman" panose="02020603050405020304" pitchFamily="18" charset="0"/>
              </a:rPr>
              <a:t>або</a:t>
            </a:r>
            <a:r>
              <a:rPr lang="ru-RU" sz="1500" b="1" dirty="0">
                <a:solidFill>
                  <a:srgbClr val="FF0000"/>
                </a:solidFill>
                <a:latin typeface="Times New Roman" panose="02020603050405020304" pitchFamily="18" charset="0"/>
                <a:cs typeface="Times New Roman" panose="02020603050405020304" pitchFamily="18" charset="0"/>
              </a:rPr>
              <a:t> </a:t>
            </a:r>
            <a:r>
              <a:rPr lang="ru-RU" sz="1500" b="1" dirty="0" err="1">
                <a:solidFill>
                  <a:srgbClr val="FF0000"/>
                </a:solidFill>
                <a:latin typeface="Times New Roman" panose="02020603050405020304" pitchFamily="18" charset="0"/>
                <a:cs typeface="Times New Roman" panose="02020603050405020304" pitchFamily="18" charset="0"/>
              </a:rPr>
              <a:t>підлягає</a:t>
            </a:r>
            <a:r>
              <a:rPr lang="ru-RU" sz="1500" b="1" dirty="0">
                <a:solidFill>
                  <a:srgbClr val="FF0000"/>
                </a:solidFill>
                <a:latin typeface="Times New Roman" panose="02020603050405020304" pitchFamily="18" charset="0"/>
                <a:cs typeface="Times New Roman" panose="02020603050405020304" pitchFamily="18" charset="0"/>
              </a:rPr>
              <a:t> </a:t>
            </a:r>
            <a:r>
              <a:rPr lang="ru-RU" sz="1500" b="1" dirty="0" err="1">
                <a:solidFill>
                  <a:srgbClr val="FF0000"/>
                </a:solidFill>
                <a:latin typeface="Times New Roman" panose="02020603050405020304" pitchFamily="18" charset="0"/>
                <a:cs typeface="Times New Roman" panose="02020603050405020304" pitchFamily="18" charset="0"/>
              </a:rPr>
              <a:t>сплаті</a:t>
            </a:r>
            <a:r>
              <a:rPr lang="ru-RU" sz="1500" b="1" dirty="0">
                <a:solidFill>
                  <a:srgbClr val="FF0000"/>
                </a:solidFill>
                <a:latin typeface="Times New Roman" panose="02020603050405020304" pitchFamily="18" charset="0"/>
                <a:cs typeface="Times New Roman" panose="02020603050405020304" pitchFamily="18" charset="0"/>
              </a:rPr>
              <a:t>: </a:t>
            </a:r>
            <a:endParaRPr lang="ru-RU" sz="1500" b="1" dirty="0">
              <a:solidFill>
                <a:srgbClr val="FF0000"/>
              </a:solidFill>
            </a:endParaRPr>
          </a:p>
        </p:txBody>
      </p:sp>
      <p:pic>
        <p:nvPicPr>
          <p:cNvPr id="7" name="Picture 2" descr="http://dmitrypakhomov.ru/wp-content/uploads/2017/12/wnimanie-901x102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21166000">
            <a:off x="172323" y="3934220"/>
            <a:ext cx="2550309" cy="289846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10" name="Прямоугольник 9"/>
          <p:cNvSpPr/>
          <p:nvPr/>
        </p:nvSpPr>
        <p:spPr>
          <a:xfrm>
            <a:off x="-50012" y="189606"/>
            <a:ext cx="5047014" cy="4024935"/>
          </a:xfrm>
          <a:prstGeom prst="rect">
            <a:avLst/>
          </a:prstGeom>
        </p:spPr>
        <p:txBody>
          <a:bodyPr wrap="square">
            <a:spAutoFit/>
          </a:bodyPr>
          <a:lstStyle/>
          <a:p>
            <a:pPr algn="ctr"/>
            <a:r>
              <a:rPr lang="ru-RU" sz="28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Митною</a:t>
            </a:r>
            <a:r>
              <a:rPr lang="ru-RU"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 </a:t>
            </a:r>
            <a:r>
              <a:rPr lang="ru-RU" sz="28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вартістю</a:t>
            </a:r>
            <a:r>
              <a:rPr lang="ru-RU"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 </a:t>
            </a:r>
            <a:r>
              <a:rPr lang="ru-RU" sz="28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товарів</a:t>
            </a:r>
            <a:r>
              <a:rPr lang="ru-RU"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 </a:t>
            </a:r>
            <a:r>
              <a:rPr lang="ru-RU" sz="28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які</a:t>
            </a:r>
            <a:r>
              <a:rPr lang="ru-RU"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 </a:t>
            </a:r>
            <a:r>
              <a:rPr lang="ru-RU" sz="28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ввозяться</a:t>
            </a:r>
            <a:r>
              <a:rPr lang="ru-RU"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 на </a:t>
            </a:r>
            <a:r>
              <a:rPr lang="ru-RU" sz="28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митну</a:t>
            </a:r>
            <a:r>
              <a:rPr lang="ru-RU"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 </a:t>
            </a:r>
            <a:r>
              <a:rPr lang="ru-RU" sz="28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територію</a:t>
            </a:r>
            <a:r>
              <a:rPr lang="ru-RU"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 </a:t>
            </a:r>
            <a:r>
              <a:rPr lang="ru-RU" sz="28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України</a:t>
            </a:r>
            <a:r>
              <a:rPr lang="ru-RU"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 </a:t>
            </a:r>
            <a:r>
              <a:rPr lang="ru-RU" sz="28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відповідно</a:t>
            </a:r>
            <a:r>
              <a:rPr lang="ru-RU"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 до </a:t>
            </a:r>
            <a:r>
              <a:rPr lang="ru-RU" sz="28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митного</a:t>
            </a:r>
            <a:r>
              <a:rPr lang="ru-RU"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 режиму </a:t>
            </a:r>
            <a:r>
              <a:rPr lang="ru-RU" sz="28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імпорту</a:t>
            </a:r>
            <a:r>
              <a:rPr lang="ru-RU"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 є </a:t>
            </a:r>
            <a:r>
              <a:rPr lang="ru-RU" sz="28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ціна</a:t>
            </a:r>
            <a:r>
              <a:rPr lang="ru-RU"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 </a:t>
            </a:r>
            <a:r>
              <a:rPr lang="ru-RU" sz="28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що</a:t>
            </a:r>
            <a:r>
              <a:rPr lang="ru-RU"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 </a:t>
            </a:r>
            <a:r>
              <a:rPr lang="ru-RU" sz="28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була</a:t>
            </a:r>
            <a:r>
              <a:rPr lang="ru-RU"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 </a:t>
            </a:r>
            <a:r>
              <a:rPr lang="ru-RU" sz="28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фактично</a:t>
            </a:r>
            <a:r>
              <a:rPr lang="ru-RU"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 </a:t>
            </a:r>
            <a:r>
              <a:rPr lang="ru-RU" sz="28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сплачена</a:t>
            </a:r>
            <a:r>
              <a:rPr lang="ru-RU"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 </a:t>
            </a:r>
            <a:r>
              <a:rPr lang="ru-RU" sz="28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або</a:t>
            </a:r>
            <a:r>
              <a:rPr lang="ru-RU"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 </a:t>
            </a:r>
            <a:r>
              <a:rPr lang="ru-RU" sz="28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підлягає</a:t>
            </a:r>
            <a:r>
              <a:rPr lang="ru-RU"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 </a:t>
            </a:r>
            <a:r>
              <a:rPr lang="ru-RU" sz="28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сплаті</a:t>
            </a:r>
            <a:r>
              <a:rPr lang="ru-RU"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 за </a:t>
            </a:r>
            <a:r>
              <a:rPr lang="ru-RU" sz="28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товари</a:t>
            </a:r>
            <a:r>
              <a:rPr lang="ru-RU"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 </a:t>
            </a:r>
            <a:r>
              <a:rPr lang="ru-RU" sz="28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якщо</a:t>
            </a:r>
            <a:r>
              <a:rPr lang="ru-RU"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 вони </a:t>
            </a:r>
            <a:r>
              <a:rPr lang="ru-RU" sz="28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продаються</a:t>
            </a:r>
            <a:r>
              <a:rPr lang="ru-RU"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 на </a:t>
            </a:r>
            <a:r>
              <a:rPr lang="ru-RU" sz="28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експорт</a:t>
            </a:r>
            <a:r>
              <a:rPr lang="ru-RU"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 в </a:t>
            </a:r>
            <a:r>
              <a:rPr lang="ru-RU" sz="28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Україну</a:t>
            </a:r>
            <a:endParaRPr lang="ru-RU"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7225809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лако 4"/>
          <p:cNvSpPr/>
          <p:nvPr/>
        </p:nvSpPr>
        <p:spPr>
          <a:xfrm>
            <a:off x="1107584" y="202496"/>
            <a:ext cx="10238704" cy="135228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1"/>
                </a:solidFill>
                <a:latin typeface="Times New Roman" panose="02020603050405020304" pitchFamily="18" charset="0"/>
                <a:cs typeface="Times New Roman" panose="02020603050405020304" pitchFamily="18" charset="0"/>
              </a:rPr>
              <a:t>Метод </a:t>
            </a:r>
            <a:r>
              <a:rPr lang="ru-RU" sz="2800" dirty="0" err="1">
                <a:solidFill>
                  <a:schemeClr val="tx1"/>
                </a:solidFill>
                <a:latin typeface="Times New Roman" panose="02020603050405020304" pitchFamily="18" charset="0"/>
                <a:cs typeface="Times New Roman" panose="02020603050405020304" pitchFamily="18" charset="0"/>
              </a:rPr>
              <a:t>визначення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митної</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вартості</a:t>
            </a:r>
            <a:r>
              <a:rPr lang="ru-RU" sz="2800" dirty="0">
                <a:solidFill>
                  <a:schemeClr val="tx1"/>
                </a:solidFill>
                <a:latin typeface="Times New Roman" panose="02020603050405020304" pitchFamily="18" charset="0"/>
                <a:cs typeface="Times New Roman" panose="02020603050405020304" pitchFamily="18" charset="0"/>
              </a:rPr>
              <a:t> за </a:t>
            </a:r>
            <a:r>
              <a:rPr lang="ru-RU" sz="2800" dirty="0" err="1">
                <a:solidFill>
                  <a:schemeClr val="tx1"/>
                </a:solidFill>
                <a:latin typeface="Times New Roman" panose="02020603050405020304" pitchFamily="18" charset="0"/>
                <a:cs typeface="Times New Roman" panose="02020603050405020304" pitchFamily="18" charset="0"/>
              </a:rPr>
              <a:t>ціною</a:t>
            </a:r>
            <a:r>
              <a:rPr lang="ru-RU" sz="2800" dirty="0">
                <a:solidFill>
                  <a:schemeClr val="tx1"/>
                </a:solidFill>
                <a:latin typeface="Times New Roman" panose="02020603050405020304" pitchFamily="18" charset="0"/>
                <a:cs typeface="Times New Roman" panose="02020603050405020304" pitchFamily="18" charset="0"/>
              </a:rPr>
              <a:t> договору </a:t>
            </a:r>
            <a:r>
              <a:rPr lang="ru-RU" sz="2800" dirty="0" err="1">
                <a:solidFill>
                  <a:schemeClr val="tx1"/>
                </a:solidFill>
                <a:latin typeface="Times New Roman" panose="02020603050405020304" pitchFamily="18" charset="0"/>
                <a:cs typeface="Times New Roman" panose="02020603050405020304" pitchFamily="18" charset="0"/>
              </a:rPr>
              <a:t>щодо</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ідентичних</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товарів</a:t>
            </a:r>
            <a:endParaRPr lang="ru-RU" sz="2800" dirty="0">
              <a:solidFill>
                <a:schemeClr val="tx1"/>
              </a:solidFill>
              <a:latin typeface="Times New Roman" panose="02020603050405020304" pitchFamily="18" charset="0"/>
              <a:cs typeface="Times New Roman" panose="02020603050405020304" pitchFamily="18" charset="0"/>
            </a:endParaRPr>
          </a:p>
        </p:txBody>
      </p:sp>
      <p:grpSp>
        <p:nvGrpSpPr>
          <p:cNvPr id="12" name="Группа 11"/>
          <p:cNvGrpSpPr/>
          <p:nvPr/>
        </p:nvGrpSpPr>
        <p:grpSpPr>
          <a:xfrm>
            <a:off x="510862" y="1946736"/>
            <a:ext cx="6096000" cy="4359045"/>
            <a:chOff x="330558" y="1830826"/>
            <a:chExt cx="6096000" cy="4359045"/>
          </a:xfrm>
          <a:solidFill>
            <a:schemeClr val="accent1">
              <a:lumMod val="20000"/>
              <a:lumOff val="80000"/>
            </a:schemeClr>
          </a:solidFill>
        </p:grpSpPr>
        <p:sp>
          <p:nvSpPr>
            <p:cNvPr id="8" name="Прямоугольник 7"/>
            <p:cNvSpPr/>
            <p:nvPr/>
          </p:nvSpPr>
          <p:spPr>
            <a:xfrm>
              <a:off x="330558" y="1830826"/>
              <a:ext cx="6096000" cy="707886"/>
            </a:xfrm>
            <a:prstGeom prst="rect">
              <a:avLst/>
            </a:prstGeom>
            <a:grpFill/>
            <a:ln>
              <a:solidFill>
                <a:schemeClr val="tx1"/>
              </a:solidFill>
            </a:ln>
          </p:spPr>
          <p:txBody>
            <a:bodyPr>
              <a:spAutoFit/>
            </a:bodyPr>
            <a:lstStyle/>
            <a:p>
              <a:pPr algn="ctr"/>
              <a:r>
                <a:rPr lang="ru-RU" sz="2000" dirty="0" err="1">
                  <a:solidFill>
                    <a:srgbClr val="000000"/>
                  </a:solidFill>
                  <a:latin typeface="Times New Roman" panose="02020603050405020304" pitchFamily="18" charset="0"/>
                  <a:cs typeface="Times New Roman" panose="02020603050405020304" pitchFamily="18" charset="0"/>
                </a:rPr>
                <a:t>митна</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вартість</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оцінюваних</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товарів</a:t>
              </a:r>
              <a:r>
                <a:rPr lang="ru-RU" sz="2000" dirty="0">
                  <a:solidFill>
                    <a:srgbClr val="000000"/>
                  </a:solidFill>
                  <a:latin typeface="Times New Roman" panose="02020603050405020304" pitchFamily="18" charset="0"/>
                  <a:cs typeface="Times New Roman" panose="02020603050405020304" pitchFamily="18" charset="0"/>
                </a:rPr>
                <a:t> не </a:t>
              </a:r>
              <a:r>
                <a:rPr lang="ru-RU" sz="2000" dirty="0" err="1">
                  <a:solidFill>
                    <a:srgbClr val="000000"/>
                  </a:solidFill>
                  <a:latin typeface="Times New Roman" panose="02020603050405020304" pitchFamily="18" charset="0"/>
                  <a:cs typeface="Times New Roman" panose="02020603050405020304" pitchFamily="18" charset="0"/>
                </a:rPr>
                <a:t>може</a:t>
              </a:r>
              <a:r>
                <a:rPr lang="ru-RU" sz="2000" dirty="0">
                  <a:solidFill>
                    <a:srgbClr val="000000"/>
                  </a:solidFill>
                  <a:latin typeface="Times New Roman" panose="02020603050405020304" pitchFamily="18" charset="0"/>
                  <a:cs typeface="Times New Roman" panose="02020603050405020304" pitchFamily="18" charset="0"/>
                </a:rPr>
                <a:t> бути </a:t>
              </a:r>
              <a:r>
                <a:rPr lang="ru-RU" sz="2000" dirty="0" err="1">
                  <a:solidFill>
                    <a:srgbClr val="000000"/>
                  </a:solidFill>
                  <a:latin typeface="Times New Roman" panose="02020603050405020304" pitchFamily="18" charset="0"/>
                  <a:cs typeface="Times New Roman" panose="02020603050405020304" pitchFamily="18" charset="0"/>
                </a:rPr>
                <a:t>визначена</a:t>
              </a:r>
              <a:r>
                <a:rPr lang="ru-RU" sz="2000" dirty="0">
                  <a:solidFill>
                    <a:srgbClr val="000000"/>
                  </a:solidFill>
                  <a:latin typeface="Times New Roman" panose="02020603050405020304" pitchFamily="18" charset="0"/>
                  <a:cs typeface="Times New Roman" panose="02020603050405020304" pitchFamily="18" charset="0"/>
                </a:rPr>
                <a:t> за </a:t>
              </a:r>
              <a:r>
                <a:rPr lang="ru-RU" sz="2000" dirty="0" err="1">
                  <a:solidFill>
                    <a:srgbClr val="000000"/>
                  </a:solidFill>
                  <a:latin typeface="Times New Roman" panose="02020603050405020304" pitchFamily="18" charset="0"/>
                  <a:cs typeface="Times New Roman" panose="02020603050405020304" pitchFamily="18" charset="0"/>
                </a:rPr>
                <a:t>основним</a:t>
              </a:r>
              <a:r>
                <a:rPr lang="ru-RU" sz="2000" dirty="0">
                  <a:solidFill>
                    <a:srgbClr val="000000"/>
                  </a:solidFill>
                  <a:latin typeface="Times New Roman" panose="02020603050405020304" pitchFamily="18" charset="0"/>
                  <a:cs typeface="Times New Roman" panose="02020603050405020304" pitchFamily="18" charset="0"/>
                </a:rPr>
                <a:t> методом </a:t>
              </a:r>
              <a:endParaRPr lang="ru-RU" sz="20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30558" y="3052051"/>
              <a:ext cx="6096000" cy="707886"/>
            </a:xfrm>
            <a:prstGeom prst="rect">
              <a:avLst/>
            </a:prstGeom>
            <a:grpFill/>
            <a:ln>
              <a:solidFill>
                <a:schemeClr val="tx1"/>
              </a:solidFill>
            </a:ln>
          </p:spPr>
          <p:txBody>
            <a:bodyPr>
              <a:spAutoFit/>
            </a:bodyPr>
            <a:lstStyle/>
            <a:p>
              <a:pPr algn="ctr"/>
              <a:r>
                <a:rPr lang="ru-RU" sz="2000" dirty="0" err="1" smtClean="0">
                  <a:solidFill>
                    <a:srgbClr val="000000"/>
                  </a:solidFill>
                  <a:latin typeface="Times New Roman" panose="02020603050405020304" pitchFamily="18" charset="0"/>
                  <a:cs typeface="Times New Roman" panose="02020603050405020304" pitchFamily="18" charset="0"/>
                </a:rPr>
                <a:t>ідентичні</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товари</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продаються</a:t>
              </a:r>
              <a:r>
                <a:rPr lang="ru-RU" sz="2000" dirty="0" smtClean="0">
                  <a:solidFill>
                    <a:srgbClr val="000000"/>
                  </a:solidFill>
                  <a:latin typeface="Times New Roman" panose="02020603050405020304" pitchFamily="18" charset="0"/>
                  <a:cs typeface="Times New Roman" panose="02020603050405020304" pitchFamily="18" charset="0"/>
                </a:rPr>
                <a:t> на </a:t>
              </a:r>
              <a:r>
                <a:rPr lang="ru-RU" sz="2000" dirty="0" err="1" smtClean="0">
                  <a:solidFill>
                    <a:srgbClr val="000000"/>
                  </a:solidFill>
                  <a:latin typeface="Times New Roman" panose="02020603050405020304" pitchFamily="18" charset="0"/>
                  <a:cs typeface="Times New Roman" panose="02020603050405020304" pitchFamily="18" charset="0"/>
                </a:rPr>
                <a:t>експорт</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smtClean="0">
                  <a:solidFill>
                    <a:srgbClr val="000000"/>
                  </a:solidFill>
                  <a:latin typeface="Times New Roman" panose="02020603050405020304" pitchFamily="18" charset="0"/>
                  <a:cs typeface="Times New Roman" panose="02020603050405020304" pitchFamily="18" charset="0"/>
                </a:rPr>
                <a:t>в </a:t>
              </a:r>
              <a:r>
                <a:rPr lang="ru-RU" sz="2000" dirty="0" err="1" smtClean="0">
                  <a:solidFill>
                    <a:srgbClr val="000000"/>
                  </a:solidFill>
                  <a:latin typeface="Times New Roman" panose="02020603050405020304" pitchFamily="18" charset="0"/>
                  <a:cs typeface="Times New Roman" panose="02020603050405020304" pitchFamily="18" charset="0"/>
                </a:rPr>
                <a:t>Україну</a:t>
              </a:r>
              <a:r>
                <a:rPr lang="ru-RU" sz="2000" dirty="0" smtClean="0">
                  <a:solidFill>
                    <a:srgbClr val="000000"/>
                  </a:solidFill>
                  <a:latin typeface="Times New Roman" panose="02020603050405020304" pitchFamily="18" charset="0"/>
                  <a:cs typeface="Times New Roman" panose="02020603050405020304" pitchFamily="18" charset="0"/>
                </a:rPr>
                <a:t> з </a:t>
              </a:r>
              <a:r>
                <a:rPr lang="ru-RU" sz="2000" dirty="0" err="1" smtClean="0">
                  <a:solidFill>
                    <a:srgbClr val="000000"/>
                  </a:solidFill>
                  <a:latin typeface="Times New Roman" panose="02020603050405020304" pitchFamily="18" charset="0"/>
                  <a:cs typeface="Times New Roman" panose="02020603050405020304" pitchFamily="18" charset="0"/>
                </a:rPr>
                <a:t>тієї</a:t>
              </a:r>
              <a:r>
                <a:rPr lang="ru-RU" sz="2000" dirty="0" smtClean="0">
                  <a:solidFill>
                    <a:srgbClr val="000000"/>
                  </a:solidFill>
                  <a:latin typeface="Times New Roman" panose="02020603050405020304" pitchFamily="18" charset="0"/>
                  <a:cs typeface="Times New Roman" panose="02020603050405020304" pitchFamily="18" charset="0"/>
                </a:rPr>
                <a:t> ж </a:t>
              </a:r>
              <a:r>
                <a:rPr lang="ru-RU" sz="2000" dirty="0" err="1" smtClean="0">
                  <a:solidFill>
                    <a:srgbClr val="000000"/>
                  </a:solidFill>
                  <a:latin typeface="Times New Roman" panose="02020603050405020304" pitchFamily="18" charset="0"/>
                  <a:cs typeface="Times New Roman" panose="02020603050405020304" pitchFamily="18" charset="0"/>
                </a:rPr>
                <a:t>країни</a:t>
              </a:r>
              <a:r>
                <a:rPr lang="ru-RU" sz="2000" dirty="0" smtClean="0">
                  <a:solidFill>
                    <a:srgbClr val="000000"/>
                  </a:solidFill>
                  <a:latin typeface="Times New Roman" panose="02020603050405020304" pitchFamily="18" charset="0"/>
                  <a:cs typeface="Times New Roman" panose="02020603050405020304" pitchFamily="18" charset="0"/>
                </a:rPr>
                <a:t> </a:t>
              </a:r>
            </a:p>
          </p:txBody>
        </p:sp>
        <p:sp>
          <p:nvSpPr>
            <p:cNvPr id="10" name="Прямоугольник 9"/>
            <p:cNvSpPr/>
            <p:nvPr/>
          </p:nvSpPr>
          <p:spPr>
            <a:xfrm>
              <a:off x="330558" y="4222002"/>
              <a:ext cx="6096000" cy="707886"/>
            </a:xfrm>
            <a:prstGeom prst="rect">
              <a:avLst/>
            </a:prstGeom>
            <a:grpFill/>
            <a:ln>
              <a:solidFill>
                <a:schemeClr val="tx1"/>
              </a:solidFill>
            </a:ln>
          </p:spPr>
          <p:txBody>
            <a:bodyPr>
              <a:spAutoFit/>
            </a:bodyPr>
            <a:lstStyle/>
            <a:p>
              <a:pPr algn="ctr"/>
              <a:r>
                <a:rPr lang="ru-RU" sz="2000" dirty="0">
                  <a:solidFill>
                    <a:srgbClr val="000000"/>
                  </a:solidFill>
                  <a:latin typeface="Times New Roman" panose="02020603050405020304" pitchFamily="18" charset="0"/>
                  <a:cs typeface="Times New Roman" panose="02020603050405020304" pitchFamily="18" charset="0"/>
                </a:rPr>
                <a:t>час </a:t>
              </a:r>
              <a:r>
                <a:rPr lang="ru-RU" sz="2000" dirty="0" err="1">
                  <a:solidFill>
                    <a:srgbClr val="000000"/>
                  </a:solidFill>
                  <a:latin typeface="Times New Roman" panose="02020603050405020304" pitchFamily="18" charset="0"/>
                  <a:cs typeface="Times New Roman" panose="02020603050405020304" pitchFamily="18" charset="0"/>
                </a:rPr>
                <a:t>експорту</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збігається</a:t>
              </a:r>
              <a:r>
                <a:rPr lang="ru-RU" sz="2000" dirty="0">
                  <a:solidFill>
                    <a:srgbClr val="000000"/>
                  </a:solidFill>
                  <a:latin typeface="Times New Roman" panose="02020603050405020304" pitchFamily="18" charset="0"/>
                  <a:cs typeface="Times New Roman" panose="02020603050405020304" pitchFamily="18" charset="0"/>
                </a:rPr>
                <a:t> з часом </a:t>
              </a:r>
              <a:r>
                <a:rPr lang="ru-RU" sz="2000" dirty="0" err="1">
                  <a:solidFill>
                    <a:srgbClr val="000000"/>
                  </a:solidFill>
                  <a:latin typeface="Times New Roman" panose="02020603050405020304" pitchFamily="18" charset="0"/>
                  <a:cs typeface="Times New Roman" panose="02020603050405020304" pitchFamily="18" charset="0"/>
                </a:rPr>
                <a:t>експорту</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оцінюваних</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товарів</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або</a:t>
              </a:r>
              <a:r>
                <a:rPr lang="ru-RU" sz="2000" dirty="0">
                  <a:solidFill>
                    <a:srgbClr val="000000"/>
                  </a:solidFill>
                  <a:latin typeface="Times New Roman" panose="02020603050405020304" pitchFamily="18" charset="0"/>
                  <a:cs typeface="Times New Roman" panose="02020603050405020304" pitchFamily="18" charset="0"/>
                </a:rPr>
                <a:t> є максимально </a:t>
              </a:r>
              <a:r>
                <a:rPr lang="ru-RU" sz="2000" dirty="0" err="1">
                  <a:solidFill>
                    <a:srgbClr val="000000"/>
                  </a:solidFill>
                  <a:latin typeface="Times New Roman" panose="02020603050405020304" pitchFamily="18" charset="0"/>
                  <a:cs typeface="Times New Roman" panose="02020603050405020304" pitchFamily="18" charset="0"/>
                </a:rPr>
                <a:t>наближеним</a:t>
              </a:r>
              <a:r>
                <a:rPr lang="ru-RU" sz="2000" dirty="0">
                  <a:solidFill>
                    <a:srgbClr val="000000"/>
                  </a:solidFill>
                  <a:latin typeface="Times New Roman" panose="02020603050405020304" pitchFamily="18" charset="0"/>
                  <a:cs typeface="Times New Roman" panose="02020603050405020304" pitchFamily="18" charset="0"/>
                </a:rPr>
                <a:t> до </a:t>
              </a:r>
              <a:r>
                <a:rPr lang="ru-RU" sz="2000" dirty="0" err="1">
                  <a:solidFill>
                    <a:srgbClr val="000000"/>
                  </a:solidFill>
                  <a:latin typeface="Times New Roman" panose="02020603050405020304" pitchFamily="18" charset="0"/>
                  <a:cs typeface="Times New Roman" panose="02020603050405020304" pitchFamily="18" charset="0"/>
                </a:rPr>
                <a:t>нього</a:t>
              </a:r>
              <a:r>
                <a:rPr lang="ru-RU" sz="2000" dirty="0">
                  <a:solidFill>
                    <a:srgbClr val="000000"/>
                  </a:solidFill>
                  <a:latin typeface="Times New Roman" panose="02020603050405020304" pitchFamily="18" charset="0"/>
                  <a:cs typeface="Times New Roman" panose="02020603050405020304" pitchFamily="18" charset="0"/>
                </a:rPr>
                <a:t>.</a:t>
              </a:r>
            </a:p>
          </p:txBody>
        </p:sp>
        <p:sp>
          <p:nvSpPr>
            <p:cNvPr id="11" name="Прямоугольник 10"/>
            <p:cNvSpPr/>
            <p:nvPr/>
          </p:nvSpPr>
          <p:spPr>
            <a:xfrm>
              <a:off x="330558" y="5481985"/>
              <a:ext cx="6096000" cy="707886"/>
            </a:xfrm>
            <a:prstGeom prst="rect">
              <a:avLst/>
            </a:prstGeom>
            <a:grpFill/>
            <a:ln>
              <a:solidFill>
                <a:schemeClr val="tx1"/>
              </a:solidFill>
            </a:ln>
          </p:spPr>
          <p:txBody>
            <a:bodyPr>
              <a:spAutoFit/>
            </a:bodyPr>
            <a:lstStyle/>
            <a:p>
              <a:pPr algn="ctr"/>
              <a:r>
                <a:rPr lang="ru-RU" sz="2000" dirty="0" smtClean="0">
                  <a:solidFill>
                    <a:srgbClr val="000000"/>
                  </a:solidFill>
                  <a:latin typeface="Times New Roman" panose="02020603050405020304" pitchFamily="18" charset="0"/>
                  <a:cs typeface="Times New Roman" panose="02020603050405020304" pitchFamily="18" charset="0"/>
                </a:rPr>
                <a:t>за основу </a:t>
              </a:r>
              <a:r>
                <a:rPr lang="ru-RU" sz="2000" dirty="0" err="1" smtClean="0">
                  <a:solidFill>
                    <a:srgbClr val="000000"/>
                  </a:solidFill>
                  <a:latin typeface="Times New Roman" panose="02020603050405020304" pitchFamily="18" charset="0"/>
                  <a:cs typeface="Times New Roman" panose="02020603050405020304" pitchFamily="18" charset="0"/>
                </a:rPr>
                <a:t>береться</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прийтнята</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фіскальним</a:t>
              </a:r>
              <a:r>
                <a:rPr lang="ru-RU" sz="2000" dirty="0" smtClean="0">
                  <a:solidFill>
                    <a:srgbClr val="000000"/>
                  </a:solidFill>
                  <a:latin typeface="Times New Roman" panose="02020603050405020304" pitchFamily="18" charset="0"/>
                  <a:cs typeface="Times New Roman" panose="02020603050405020304" pitchFamily="18" charset="0"/>
                </a:rPr>
                <a:t> органом </a:t>
              </a:r>
              <a:r>
                <a:rPr lang="ru-RU" sz="2000" dirty="0" err="1" smtClean="0">
                  <a:solidFill>
                    <a:srgbClr val="000000"/>
                  </a:solidFill>
                  <a:latin typeface="Times New Roman" panose="02020603050405020304" pitchFamily="18" charset="0"/>
                  <a:cs typeface="Times New Roman" panose="02020603050405020304" pitchFamily="18" charset="0"/>
                </a:rPr>
                <a:t>вартість</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операції</a:t>
              </a:r>
              <a:r>
                <a:rPr lang="ru-RU" sz="2000" dirty="0" smtClean="0">
                  <a:solidFill>
                    <a:srgbClr val="000000"/>
                  </a:solidFill>
                  <a:latin typeface="Times New Roman" panose="02020603050405020304" pitchFamily="18" charset="0"/>
                  <a:cs typeface="Times New Roman" panose="02020603050405020304" pitchFamily="18" charset="0"/>
                </a:rPr>
                <a:t> з </a:t>
              </a:r>
              <a:r>
                <a:rPr lang="ru-RU" sz="2000" dirty="0" err="1" smtClean="0">
                  <a:solidFill>
                    <a:srgbClr val="000000"/>
                  </a:solidFill>
                  <a:latin typeface="Times New Roman" panose="02020603050405020304" pitchFamily="18" charset="0"/>
                  <a:cs typeface="Times New Roman" panose="02020603050405020304" pitchFamily="18" charset="0"/>
                </a:rPr>
                <a:t>ідентичними</a:t>
              </a:r>
              <a:r>
                <a:rPr lang="ru-RU" sz="2000" dirty="0" smtClean="0">
                  <a:solidFill>
                    <a:srgbClr val="000000"/>
                  </a:solidFill>
                  <a:latin typeface="Times New Roman" panose="02020603050405020304" pitchFamily="18" charset="0"/>
                  <a:cs typeface="Times New Roman" panose="02020603050405020304" pitchFamily="18" charset="0"/>
                </a:rPr>
                <a:t> товарами </a:t>
              </a:r>
              <a:endParaRPr lang="ru-RU" sz="2000" dirty="0">
                <a:solidFill>
                  <a:srgbClr val="000000"/>
                </a:solidFill>
                <a:latin typeface="Times New Roman" panose="02020603050405020304" pitchFamily="18" charset="0"/>
                <a:cs typeface="Times New Roman" panose="02020603050405020304" pitchFamily="18" charset="0"/>
              </a:endParaRPr>
            </a:p>
          </p:txBody>
        </p:sp>
      </p:grpSp>
      <p:grpSp>
        <p:nvGrpSpPr>
          <p:cNvPr id="45" name="Группа 44"/>
          <p:cNvGrpSpPr/>
          <p:nvPr/>
        </p:nvGrpSpPr>
        <p:grpSpPr>
          <a:xfrm>
            <a:off x="231820" y="1146219"/>
            <a:ext cx="1107583" cy="4754104"/>
            <a:chOff x="231820" y="1146219"/>
            <a:chExt cx="1107583" cy="4754104"/>
          </a:xfrm>
        </p:grpSpPr>
        <p:cxnSp>
          <p:nvCxnSpPr>
            <p:cNvPr id="16" name="Прямая со стрелкой 15"/>
            <p:cNvCxnSpPr>
              <a:endCxn id="8" idx="1"/>
            </p:cNvCxnSpPr>
            <p:nvPr/>
          </p:nvCxnSpPr>
          <p:spPr>
            <a:xfrm>
              <a:off x="231820" y="2300679"/>
              <a:ext cx="27904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Прямая со стрелкой 16"/>
            <p:cNvCxnSpPr/>
            <p:nvPr/>
          </p:nvCxnSpPr>
          <p:spPr>
            <a:xfrm>
              <a:off x="231820" y="3470389"/>
              <a:ext cx="27904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Прямая со стрелкой 17"/>
            <p:cNvCxnSpPr/>
            <p:nvPr/>
          </p:nvCxnSpPr>
          <p:spPr>
            <a:xfrm>
              <a:off x="231820" y="4640340"/>
              <a:ext cx="27904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Прямая со стрелкой 18"/>
            <p:cNvCxnSpPr/>
            <p:nvPr/>
          </p:nvCxnSpPr>
          <p:spPr>
            <a:xfrm>
              <a:off x="231820" y="5900323"/>
              <a:ext cx="27904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Прямая соединительная линия 20"/>
            <p:cNvCxnSpPr/>
            <p:nvPr/>
          </p:nvCxnSpPr>
          <p:spPr>
            <a:xfrm flipV="1">
              <a:off x="231820" y="1146220"/>
              <a:ext cx="0" cy="4754103"/>
            </a:xfrm>
            <a:prstGeom prst="line">
              <a:avLst/>
            </a:prstGeom>
          </p:spPr>
          <p:style>
            <a:lnRef idx="1">
              <a:schemeClr val="dk1"/>
            </a:lnRef>
            <a:fillRef idx="0">
              <a:schemeClr val="dk1"/>
            </a:fillRef>
            <a:effectRef idx="0">
              <a:schemeClr val="dk1"/>
            </a:effectRef>
            <a:fontRef idx="minor">
              <a:schemeClr val="tx1"/>
            </a:fontRef>
          </p:style>
        </p:cxnSp>
        <p:cxnSp>
          <p:nvCxnSpPr>
            <p:cNvPr id="24" name="Прямая соединительная линия 23"/>
            <p:cNvCxnSpPr/>
            <p:nvPr/>
          </p:nvCxnSpPr>
          <p:spPr>
            <a:xfrm flipH="1">
              <a:off x="231820" y="1146219"/>
              <a:ext cx="1107583" cy="0"/>
            </a:xfrm>
            <a:prstGeom prst="line">
              <a:avLst/>
            </a:prstGeom>
          </p:spPr>
          <p:style>
            <a:lnRef idx="1">
              <a:schemeClr val="dk1"/>
            </a:lnRef>
            <a:fillRef idx="0">
              <a:schemeClr val="dk1"/>
            </a:fillRef>
            <a:effectRef idx="0">
              <a:schemeClr val="dk1"/>
            </a:effectRef>
            <a:fontRef idx="minor">
              <a:schemeClr val="tx1"/>
            </a:fontRef>
          </p:style>
        </p:cxnSp>
      </p:grpSp>
      <p:sp>
        <p:nvSpPr>
          <p:cNvPr id="25" name="TextBox 24"/>
          <p:cNvSpPr txBox="1"/>
          <p:nvPr/>
        </p:nvSpPr>
        <p:spPr>
          <a:xfrm>
            <a:off x="7559899" y="1946736"/>
            <a:ext cx="4250029" cy="707886"/>
          </a:xfrm>
          <a:prstGeom prst="rect">
            <a:avLst/>
          </a:prstGeom>
          <a:solidFill>
            <a:srgbClr val="F6EBFF"/>
          </a:solidFill>
          <a:ln>
            <a:solidFill>
              <a:schemeClr val="tx1"/>
            </a:solidFill>
          </a:ln>
        </p:spPr>
        <p:txBody>
          <a:bodyPr wrap="square" rtlCol="0">
            <a:spAutoFit/>
          </a:bodyPr>
          <a:lstStyle/>
          <a:p>
            <a:pPr algn="ctr"/>
            <a:r>
              <a:rPr lang="uk-UA" sz="2000" dirty="0" smtClean="0">
                <a:latin typeface="Times New Roman" panose="02020603050405020304" pitchFamily="18" charset="0"/>
                <a:cs typeface="Times New Roman" panose="02020603050405020304" pitchFamily="18" charset="0"/>
              </a:rPr>
              <a:t>відповідність ознак ідентичності товарів </a:t>
            </a:r>
            <a:endParaRPr lang="ru-RU" sz="2000" dirty="0">
              <a:latin typeface="Times New Roman" panose="02020603050405020304" pitchFamily="18" charset="0"/>
              <a:cs typeface="Times New Roman" panose="02020603050405020304" pitchFamily="18" charset="0"/>
            </a:endParaRPr>
          </a:p>
        </p:txBody>
      </p:sp>
      <p:grpSp>
        <p:nvGrpSpPr>
          <p:cNvPr id="31" name="Группа 30"/>
          <p:cNvGrpSpPr/>
          <p:nvPr/>
        </p:nvGrpSpPr>
        <p:grpSpPr>
          <a:xfrm>
            <a:off x="7972023" y="3167961"/>
            <a:ext cx="3103808" cy="3103877"/>
            <a:chOff x="8242480" y="3228161"/>
            <a:chExt cx="3103808" cy="3103877"/>
          </a:xfrm>
          <a:solidFill>
            <a:srgbClr val="E8F4FE"/>
          </a:solidFill>
        </p:grpSpPr>
        <p:sp>
          <p:nvSpPr>
            <p:cNvPr id="27" name="TextBox 26"/>
            <p:cNvSpPr txBox="1"/>
            <p:nvPr/>
          </p:nvSpPr>
          <p:spPr>
            <a:xfrm>
              <a:off x="8242480" y="3228161"/>
              <a:ext cx="3103808" cy="400110"/>
            </a:xfrm>
            <a:prstGeom prst="rect">
              <a:avLst/>
            </a:prstGeom>
            <a:grpFill/>
            <a:ln>
              <a:solidFill>
                <a:schemeClr val="tx1"/>
              </a:solidFill>
            </a:ln>
          </p:spPr>
          <p:txBody>
            <a:bodyPr wrap="square" rtlCol="0">
              <a:spAutoFit/>
            </a:bodyPr>
            <a:lstStyle/>
            <a:p>
              <a:pPr algn="ctr"/>
              <a:r>
                <a:rPr lang="uk-UA" sz="2000" dirty="0">
                  <a:latin typeface="Times New Roman" panose="02020603050405020304" pitchFamily="18" charset="0"/>
                  <a:cs typeface="Times New Roman" panose="02020603050405020304" pitchFamily="18" charset="0"/>
                </a:rPr>
                <a:t>ф</a:t>
              </a:r>
              <a:r>
                <a:rPr lang="uk-UA" sz="2000" dirty="0" smtClean="0">
                  <a:latin typeface="Times New Roman" panose="02020603050405020304" pitchFamily="18" charset="0"/>
                  <a:cs typeface="Times New Roman" panose="02020603050405020304" pitchFamily="18" charset="0"/>
                </a:rPr>
                <a:t>ізичні характеристики </a:t>
              </a:r>
              <a:endParaRPr lang="ru-RU" sz="200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8242480" y="4070248"/>
              <a:ext cx="3103808" cy="707886"/>
            </a:xfrm>
            <a:prstGeom prst="rect">
              <a:avLst/>
            </a:prstGeom>
            <a:grpFill/>
            <a:ln>
              <a:solidFill>
                <a:schemeClr val="tx1"/>
              </a:solidFill>
            </a:ln>
          </p:spPr>
          <p:txBody>
            <a:bodyPr wrap="square" rtlCol="0">
              <a:spAutoFit/>
            </a:bodyPr>
            <a:lstStyle>
              <a:defPPr>
                <a:defRPr lang="ru-RU"/>
              </a:defPPr>
              <a:lvl1pPr algn="ctr">
                <a:defRPr sz="2000">
                  <a:latin typeface="Times New Roman" panose="02020603050405020304" pitchFamily="18" charset="0"/>
                  <a:cs typeface="Times New Roman" panose="02020603050405020304" pitchFamily="18" charset="0"/>
                </a:defRPr>
              </a:lvl1pPr>
            </a:lstStyle>
            <a:p>
              <a:r>
                <a:rPr lang="ru-RU" dirty="0" err="1"/>
                <a:t>якість</a:t>
              </a:r>
              <a:r>
                <a:rPr lang="ru-RU" dirty="0"/>
                <a:t> та </a:t>
              </a:r>
              <a:r>
                <a:rPr lang="ru-RU" dirty="0" err="1"/>
                <a:t>репутація</a:t>
              </a:r>
              <a:r>
                <a:rPr lang="ru-RU" dirty="0"/>
                <a:t> на ринку</a:t>
              </a:r>
            </a:p>
          </p:txBody>
        </p:sp>
        <p:sp>
          <p:nvSpPr>
            <p:cNvPr id="29" name="TextBox 28"/>
            <p:cNvSpPr txBox="1"/>
            <p:nvPr/>
          </p:nvSpPr>
          <p:spPr>
            <a:xfrm>
              <a:off x="8242480" y="5182042"/>
              <a:ext cx="3103808" cy="400110"/>
            </a:xfrm>
            <a:prstGeom prst="rect">
              <a:avLst/>
            </a:prstGeom>
            <a:grpFill/>
            <a:ln>
              <a:solidFill>
                <a:schemeClr val="tx1"/>
              </a:solidFill>
            </a:ln>
          </p:spPr>
          <p:txBody>
            <a:bodyPr wrap="square" rtlCol="0">
              <a:spAutoFit/>
            </a:bodyPr>
            <a:lstStyle>
              <a:defPPr>
                <a:defRPr lang="ru-RU"/>
              </a:defPPr>
              <a:lvl1pPr algn="ctr">
                <a:defRPr sz="2000">
                  <a:latin typeface="Times New Roman" panose="02020603050405020304" pitchFamily="18" charset="0"/>
                  <a:cs typeface="Times New Roman" panose="02020603050405020304" pitchFamily="18" charset="0"/>
                </a:defRPr>
              </a:lvl1pPr>
            </a:lstStyle>
            <a:p>
              <a:r>
                <a:rPr lang="ru-RU" dirty="0" err="1"/>
                <a:t>країна</a:t>
              </a:r>
              <a:r>
                <a:rPr lang="ru-RU" dirty="0"/>
                <a:t> </a:t>
              </a:r>
              <a:r>
                <a:rPr lang="ru-RU" dirty="0" err="1"/>
                <a:t>виробництва</a:t>
              </a:r>
              <a:endParaRPr lang="ru-RU" dirty="0"/>
            </a:p>
          </p:txBody>
        </p:sp>
        <p:sp>
          <p:nvSpPr>
            <p:cNvPr id="30" name="TextBox 29"/>
            <p:cNvSpPr txBox="1"/>
            <p:nvPr/>
          </p:nvSpPr>
          <p:spPr>
            <a:xfrm>
              <a:off x="8242480" y="5931928"/>
              <a:ext cx="3103808" cy="400110"/>
            </a:xfrm>
            <a:prstGeom prst="rect">
              <a:avLst/>
            </a:prstGeom>
            <a:grpFill/>
            <a:ln>
              <a:solidFill>
                <a:schemeClr val="tx1"/>
              </a:solidFill>
            </a:ln>
          </p:spPr>
          <p:txBody>
            <a:bodyPr wrap="square" rtlCol="0">
              <a:spAutoFit/>
            </a:bodyPr>
            <a:lstStyle>
              <a:defPPr>
                <a:defRPr lang="ru-RU"/>
              </a:defPPr>
              <a:lvl1pPr algn="ctr">
                <a:defRPr sz="2000">
                  <a:latin typeface="Times New Roman" panose="02020603050405020304" pitchFamily="18" charset="0"/>
                  <a:cs typeface="Times New Roman" panose="02020603050405020304" pitchFamily="18" charset="0"/>
                </a:defRPr>
              </a:lvl1pPr>
            </a:lstStyle>
            <a:p>
              <a:r>
                <a:rPr lang="ru-RU" dirty="0" err="1"/>
                <a:t>виробник</a:t>
              </a:r>
              <a:r>
                <a:rPr lang="ru-RU" dirty="0"/>
                <a:t> </a:t>
              </a:r>
            </a:p>
          </p:txBody>
        </p:sp>
      </p:grpSp>
      <p:cxnSp>
        <p:nvCxnSpPr>
          <p:cNvPr id="33" name="Прямая со стрелкой 32"/>
          <p:cNvCxnSpPr/>
          <p:nvPr/>
        </p:nvCxnSpPr>
        <p:spPr>
          <a:xfrm>
            <a:off x="9272789" y="1394406"/>
            <a:ext cx="25757" cy="5523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Прямая со стрелкой 36"/>
          <p:cNvCxnSpPr>
            <a:endCxn id="27" idx="3"/>
          </p:cNvCxnSpPr>
          <p:nvPr/>
        </p:nvCxnSpPr>
        <p:spPr>
          <a:xfrm flipH="1">
            <a:off x="11075831" y="3368016"/>
            <a:ext cx="54091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Прямая соединительная линия 38"/>
          <p:cNvCxnSpPr/>
          <p:nvPr/>
        </p:nvCxnSpPr>
        <p:spPr>
          <a:xfrm flipH="1">
            <a:off x="11614594" y="2654622"/>
            <a:ext cx="2150" cy="3417161"/>
          </a:xfrm>
          <a:prstGeom prst="line">
            <a:avLst/>
          </a:prstGeom>
        </p:spPr>
        <p:style>
          <a:lnRef idx="1">
            <a:schemeClr val="dk1"/>
          </a:lnRef>
          <a:fillRef idx="0">
            <a:schemeClr val="dk1"/>
          </a:fillRef>
          <a:effectRef idx="0">
            <a:schemeClr val="dk1"/>
          </a:effectRef>
          <a:fontRef idx="minor">
            <a:schemeClr val="tx1"/>
          </a:fontRef>
        </p:style>
      </p:cxnSp>
      <p:cxnSp>
        <p:nvCxnSpPr>
          <p:cNvPr id="41" name="Прямая со стрелкой 40"/>
          <p:cNvCxnSpPr/>
          <p:nvPr/>
        </p:nvCxnSpPr>
        <p:spPr>
          <a:xfrm flipH="1">
            <a:off x="11075830" y="4368475"/>
            <a:ext cx="54091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Прямая со стрелкой 41"/>
          <p:cNvCxnSpPr/>
          <p:nvPr/>
        </p:nvCxnSpPr>
        <p:spPr>
          <a:xfrm flipH="1">
            <a:off x="11075829" y="5321897"/>
            <a:ext cx="54091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Прямая со стрелкой 42"/>
          <p:cNvCxnSpPr/>
          <p:nvPr/>
        </p:nvCxnSpPr>
        <p:spPr>
          <a:xfrm flipH="1">
            <a:off x="11073681" y="6071783"/>
            <a:ext cx="54091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 xmlns:p14="http://schemas.microsoft.com/office/powerpoint/2010/main" val="1760579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5950" y="226635"/>
            <a:ext cx="9272789" cy="4675031"/>
            <a:chOff x="5950" y="226635"/>
            <a:chExt cx="9272789" cy="4675031"/>
          </a:xfrm>
        </p:grpSpPr>
        <p:sp>
          <p:nvSpPr>
            <p:cNvPr id="5" name="Выноска-облако 4"/>
            <p:cNvSpPr/>
            <p:nvPr/>
          </p:nvSpPr>
          <p:spPr>
            <a:xfrm>
              <a:off x="5950" y="226635"/>
              <a:ext cx="9272789" cy="4675031"/>
            </a:xfrm>
            <a:prstGeom prst="cloudCallout">
              <a:avLst/>
            </a:prstGeom>
            <a:solidFill>
              <a:srgbClr val="FEE8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rot="21179115">
              <a:off x="1784843" y="1225323"/>
              <a:ext cx="6096000" cy="2677656"/>
            </a:xfrm>
            <a:prstGeom prst="rect">
              <a:avLst/>
            </a:prstGeom>
          </p:spPr>
          <p:txBody>
            <a:bodyPr>
              <a:spAutoFit/>
            </a:bodyPr>
            <a:lstStyle/>
            <a:p>
              <a:pPr algn="ctr"/>
              <a:r>
                <a:rPr lang="ru-RU" sz="2800" dirty="0">
                  <a:solidFill>
                    <a:srgbClr val="2A2928"/>
                  </a:solidFill>
                  <a:latin typeface="Times New Roman" panose="02020603050405020304" pitchFamily="18" charset="0"/>
                  <a:cs typeface="Times New Roman" panose="02020603050405020304" pitchFamily="18" charset="0"/>
                </a:rPr>
                <a:t>Для </a:t>
              </a:r>
              <a:r>
                <a:rPr lang="ru-RU" sz="2800" dirty="0" err="1">
                  <a:solidFill>
                    <a:srgbClr val="2A2928"/>
                  </a:solidFill>
                  <a:latin typeface="Times New Roman" panose="02020603050405020304" pitchFamily="18" charset="0"/>
                  <a:cs typeface="Times New Roman" panose="02020603050405020304" pitchFamily="18" charset="0"/>
                </a:rPr>
                <a:t>цілей</a:t>
              </a:r>
              <a:r>
                <a:rPr lang="ru-RU" sz="2800" dirty="0">
                  <a:solidFill>
                    <a:srgbClr val="2A2928"/>
                  </a:solidFill>
                  <a:latin typeface="Times New Roman" panose="02020603050405020304" pitchFamily="18" charset="0"/>
                  <a:cs typeface="Times New Roman" panose="02020603050405020304" pitchFamily="18" charset="0"/>
                </a:rPr>
                <a:t> </a:t>
              </a:r>
              <a:r>
                <a:rPr lang="ru-RU" sz="2800" dirty="0" err="1">
                  <a:solidFill>
                    <a:srgbClr val="2A2928"/>
                  </a:solidFill>
                  <a:latin typeface="Times New Roman" panose="02020603050405020304" pitchFamily="18" charset="0"/>
                  <a:cs typeface="Times New Roman" panose="02020603050405020304" pitchFamily="18" charset="0"/>
                </a:rPr>
                <a:t>застосування</a:t>
              </a:r>
              <a:r>
                <a:rPr lang="ru-RU" sz="2800" dirty="0">
                  <a:solidFill>
                    <a:srgbClr val="2A2928"/>
                  </a:solidFill>
                  <a:latin typeface="Times New Roman" panose="02020603050405020304" pitchFamily="18" charset="0"/>
                  <a:cs typeface="Times New Roman" panose="02020603050405020304" pitchFamily="18" charset="0"/>
                </a:rPr>
                <a:t> </a:t>
              </a:r>
              <a:r>
                <a:rPr lang="ru-RU" sz="2800" dirty="0" err="1">
                  <a:solidFill>
                    <a:srgbClr val="2A2928"/>
                  </a:solidFill>
                  <a:latin typeface="Times New Roman" panose="02020603050405020304" pitchFamily="18" charset="0"/>
                  <a:cs typeface="Times New Roman" panose="02020603050405020304" pitchFamily="18" charset="0"/>
                </a:rPr>
                <a:t>цього</a:t>
              </a:r>
              <a:r>
                <a:rPr lang="ru-RU" sz="2800" dirty="0">
                  <a:solidFill>
                    <a:srgbClr val="2A2928"/>
                  </a:solidFill>
                  <a:latin typeface="Times New Roman" panose="02020603050405020304" pitchFamily="18" charset="0"/>
                  <a:cs typeface="Times New Roman" panose="02020603050405020304" pitchFamily="18" charset="0"/>
                </a:rPr>
                <a:t> методу </a:t>
              </a:r>
              <a:r>
                <a:rPr lang="ru-RU" sz="2800" dirty="0" err="1">
                  <a:solidFill>
                    <a:srgbClr val="2A2928"/>
                  </a:solidFill>
                  <a:latin typeface="Times New Roman" panose="02020603050405020304" pitchFamily="18" charset="0"/>
                  <a:cs typeface="Times New Roman" panose="02020603050405020304" pitchFamily="18" charset="0"/>
                </a:rPr>
                <a:t>виявляється</a:t>
              </a:r>
              <a:r>
                <a:rPr lang="ru-RU" sz="2800" dirty="0">
                  <a:solidFill>
                    <a:srgbClr val="2A2928"/>
                  </a:solidFill>
                  <a:latin typeface="Times New Roman" panose="02020603050405020304" pitchFamily="18" charset="0"/>
                  <a:cs typeface="Times New Roman" panose="02020603050405020304" pitchFamily="18" charset="0"/>
                </a:rPr>
                <a:t> </a:t>
              </a:r>
              <a:r>
                <a:rPr lang="ru-RU" sz="2800" dirty="0" err="1">
                  <a:solidFill>
                    <a:srgbClr val="2A2928"/>
                  </a:solidFill>
                  <a:latin typeface="Times New Roman" panose="02020603050405020304" pitchFamily="18" charset="0"/>
                  <a:cs typeface="Times New Roman" panose="02020603050405020304" pitchFamily="18" charset="0"/>
                </a:rPr>
                <a:t>більш</a:t>
              </a:r>
              <a:r>
                <a:rPr lang="ru-RU" sz="2800" dirty="0">
                  <a:solidFill>
                    <a:srgbClr val="2A2928"/>
                  </a:solidFill>
                  <a:latin typeface="Times New Roman" panose="02020603050405020304" pitchFamily="18" charset="0"/>
                  <a:cs typeface="Times New Roman" panose="02020603050405020304" pitchFamily="18" charset="0"/>
                </a:rPr>
                <a:t> як одна </a:t>
              </a:r>
              <a:r>
                <a:rPr lang="ru-RU" sz="2800" dirty="0" err="1">
                  <a:solidFill>
                    <a:srgbClr val="2A2928"/>
                  </a:solidFill>
                  <a:latin typeface="Times New Roman" panose="02020603050405020304" pitchFamily="18" charset="0"/>
                  <a:cs typeface="Times New Roman" panose="02020603050405020304" pitchFamily="18" charset="0"/>
                </a:rPr>
                <a:t>вартість</a:t>
              </a:r>
              <a:r>
                <a:rPr lang="ru-RU" sz="2800" dirty="0">
                  <a:solidFill>
                    <a:srgbClr val="2A2928"/>
                  </a:solidFill>
                  <a:latin typeface="Times New Roman" panose="02020603050405020304" pitchFamily="18" charset="0"/>
                  <a:cs typeface="Times New Roman" panose="02020603050405020304" pitchFamily="18" charset="0"/>
                </a:rPr>
                <a:t> договору </a:t>
              </a:r>
              <a:r>
                <a:rPr lang="ru-RU" sz="2800" dirty="0" err="1">
                  <a:solidFill>
                    <a:srgbClr val="2A2928"/>
                  </a:solidFill>
                  <a:latin typeface="Times New Roman" panose="02020603050405020304" pitchFamily="18" charset="0"/>
                  <a:cs typeface="Times New Roman" panose="02020603050405020304" pitchFamily="18" charset="0"/>
                </a:rPr>
                <a:t>щодо</a:t>
              </a:r>
              <a:r>
                <a:rPr lang="ru-RU" sz="2800" dirty="0">
                  <a:solidFill>
                    <a:srgbClr val="2A2928"/>
                  </a:solidFill>
                  <a:latin typeface="Times New Roman" panose="02020603050405020304" pitchFamily="18" charset="0"/>
                  <a:cs typeface="Times New Roman" panose="02020603050405020304" pitchFamily="18" charset="0"/>
                </a:rPr>
                <a:t> </a:t>
              </a:r>
              <a:r>
                <a:rPr lang="ru-RU" sz="2800" dirty="0" err="1">
                  <a:solidFill>
                    <a:srgbClr val="2A2928"/>
                  </a:solidFill>
                  <a:latin typeface="Times New Roman" panose="02020603050405020304" pitchFamily="18" charset="0"/>
                  <a:cs typeface="Times New Roman" panose="02020603050405020304" pitchFamily="18" charset="0"/>
                </a:rPr>
                <a:t>ідентичних</a:t>
              </a:r>
              <a:r>
                <a:rPr lang="ru-RU" sz="2800" dirty="0">
                  <a:solidFill>
                    <a:srgbClr val="2A2928"/>
                  </a:solidFill>
                  <a:latin typeface="Times New Roman" panose="02020603050405020304" pitchFamily="18" charset="0"/>
                  <a:cs typeface="Times New Roman" panose="02020603050405020304" pitchFamily="18" charset="0"/>
                </a:rPr>
                <a:t> </a:t>
              </a:r>
              <a:r>
                <a:rPr lang="ru-RU" sz="2800" dirty="0" err="1">
                  <a:solidFill>
                    <a:srgbClr val="2A2928"/>
                  </a:solidFill>
                  <a:latin typeface="Times New Roman" panose="02020603050405020304" pitchFamily="18" charset="0"/>
                  <a:cs typeface="Times New Roman" panose="02020603050405020304" pitchFamily="18" charset="0"/>
                </a:rPr>
                <a:t>товарів</a:t>
              </a:r>
              <a:r>
                <a:rPr lang="ru-RU" sz="2800" dirty="0">
                  <a:solidFill>
                    <a:srgbClr val="2A2928"/>
                  </a:solidFill>
                  <a:latin typeface="Times New Roman" panose="02020603050405020304" pitchFamily="18" charset="0"/>
                  <a:cs typeface="Times New Roman" panose="02020603050405020304" pitchFamily="18" charset="0"/>
                </a:rPr>
                <a:t>, для </a:t>
              </a:r>
              <a:r>
                <a:rPr lang="ru-RU" sz="2800" dirty="0" err="1">
                  <a:solidFill>
                    <a:srgbClr val="2A2928"/>
                  </a:solidFill>
                  <a:latin typeface="Times New Roman" panose="02020603050405020304" pitchFamily="18" charset="0"/>
                  <a:cs typeface="Times New Roman" panose="02020603050405020304" pitchFamily="18" charset="0"/>
                </a:rPr>
                <a:t>визначення</a:t>
              </a:r>
              <a:r>
                <a:rPr lang="ru-RU" sz="2800" dirty="0">
                  <a:solidFill>
                    <a:srgbClr val="2A2928"/>
                  </a:solidFill>
                  <a:latin typeface="Times New Roman" panose="02020603050405020304" pitchFamily="18" charset="0"/>
                  <a:cs typeface="Times New Roman" panose="02020603050405020304" pitchFamily="18" charset="0"/>
                </a:rPr>
                <a:t> </a:t>
              </a:r>
              <a:r>
                <a:rPr lang="ru-RU" sz="2800" dirty="0" err="1">
                  <a:solidFill>
                    <a:srgbClr val="2A2928"/>
                  </a:solidFill>
                  <a:latin typeface="Times New Roman" panose="02020603050405020304" pitchFamily="18" charset="0"/>
                  <a:cs typeface="Times New Roman" panose="02020603050405020304" pitchFamily="18" charset="0"/>
                </a:rPr>
                <a:t>митної</a:t>
              </a:r>
              <a:r>
                <a:rPr lang="ru-RU" sz="2800" dirty="0">
                  <a:solidFill>
                    <a:srgbClr val="2A2928"/>
                  </a:solidFill>
                  <a:latin typeface="Times New Roman" panose="02020603050405020304" pitchFamily="18" charset="0"/>
                  <a:cs typeface="Times New Roman" panose="02020603050405020304" pitchFamily="18" charset="0"/>
                </a:rPr>
                <a:t> </a:t>
              </a:r>
              <a:r>
                <a:rPr lang="ru-RU" sz="2800" dirty="0" err="1">
                  <a:solidFill>
                    <a:srgbClr val="2A2928"/>
                  </a:solidFill>
                  <a:latin typeface="Times New Roman" panose="02020603050405020304" pitchFamily="18" charset="0"/>
                  <a:cs typeface="Times New Roman" panose="02020603050405020304" pitchFamily="18" charset="0"/>
                </a:rPr>
                <a:t>вартості</a:t>
              </a:r>
              <a:r>
                <a:rPr lang="ru-RU" sz="2800" dirty="0">
                  <a:solidFill>
                    <a:srgbClr val="2A2928"/>
                  </a:solidFill>
                  <a:latin typeface="Times New Roman" panose="02020603050405020304" pitchFamily="18" charset="0"/>
                  <a:cs typeface="Times New Roman" panose="02020603050405020304" pitchFamily="18" charset="0"/>
                </a:rPr>
                <a:t> </a:t>
              </a:r>
              <a:r>
                <a:rPr lang="ru-RU" sz="2800" dirty="0" err="1">
                  <a:solidFill>
                    <a:srgbClr val="2A2928"/>
                  </a:solidFill>
                  <a:latin typeface="Times New Roman" panose="02020603050405020304" pitchFamily="18" charset="0"/>
                  <a:cs typeface="Times New Roman" panose="02020603050405020304" pitchFamily="18" charset="0"/>
                </a:rPr>
                <a:t>оцінюваних</a:t>
              </a:r>
              <a:r>
                <a:rPr lang="ru-RU" sz="2800" dirty="0">
                  <a:solidFill>
                    <a:srgbClr val="2A2928"/>
                  </a:solidFill>
                  <a:latin typeface="Times New Roman" panose="02020603050405020304" pitchFamily="18" charset="0"/>
                  <a:cs typeface="Times New Roman" panose="02020603050405020304" pitchFamily="18" charset="0"/>
                </a:rPr>
                <a:t> </a:t>
              </a:r>
              <a:r>
                <a:rPr lang="ru-RU" sz="2800" dirty="0" err="1">
                  <a:solidFill>
                    <a:srgbClr val="2A2928"/>
                  </a:solidFill>
                  <a:latin typeface="Times New Roman" panose="02020603050405020304" pitchFamily="18" charset="0"/>
                  <a:cs typeface="Times New Roman" panose="02020603050405020304" pitchFamily="18" charset="0"/>
                </a:rPr>
                <a:t>товарів</a:t>
              </a:r>
              <a:r>
                <a:rPr lang="ru-RU" sz="2800" dirty="0">
                  <a:solidFill>
                    <a:srgbClr val="2A2928"/>
                  </a:solidFill>
                  <a:latin typeface="Times New Roman" panose="02020603050405020304" pitchFamily="18" charset="0"/>
                  <a:cs typeface="Times New Roman" panose="02020603050405020304" pitchFamily="18" charset="0"/>
                </a:rPr>
                <a:t> </a:t>
              </a:r>
              <a:r>
                <a:rPr lang="ru-RU" sz="2800" dirty="0" err="1">
                  <a:solidFill>
                    <a:srgbClr val="2A2928"/>
                  </a:solidFill>
                  <a:latin typeface="Times New Roman" panose="02020603050405020304" pitchFamily="18" charset="0"/>
                  <a:cs typeface="Times New Roman" panose="02020603050405020304" pitchFamily="18" charset="0"/>
                </a:rPr>
                <a:t>використовується</a:t>
              </a:r>
              <a:r>
                <a:rPr lang="ru-RU" sz="2800" dirty="0">
                  <a:solidFill>
                    <a:srgbClr val="2A2928"/>
                  </a:solidFill>
                  <a:latin typeface="Times New Roman" panose="02020603050405020304" pitchFamily="18" charset="0"/>
                  <a:cs typeface="Times New Roman" panose="02020603050405020304" pitchFamily="18" charset="0"/>
                </a:rPr>
                <a:t> </a:t>
              </a:r>
              <a:r>
                <a:rPr lang="ru-RU" sz="2800" dirty="0" err="1">
                  <a:solidFill>
                    <a:srgbClr val="2A2928"/>
                  </a:solidFill>
                  <a:latin typeface="Times New Roman" panose="02020603050405020304" pitchFamily="18" charset="0"/>
                  <a:cs typeface="Times New Roman" panose="02020603050405020304" pitchFamily="18" charset="0"/>
                </a:rPr>
                <a:t>найменша</a:t>
              </a:r>
              <a:r>
                <a:rPr lang="ru-RU" sz="2800" dirty="0">
                  <a:solidFill>
                    <a:srgbClr val="2A2928"/>
                  </a:solidFill>
                  <a:latin typeface="Times New Roman" panose="02020603050405020304" pitchFamily="18" charset="0"/>
                  <a:cs typeface="Times New Roman" panose="02020603050405020304" pitchFamily="18" charset="0"/>
                </a:rPr>
                <a:t> </a:t>
              </a:r>
              <a:r>
                <a:rPr lang="ru-RU" sz="2800" dirty="0" err="1">
                  <a:solidFill>
                    <a:srgbClr val="2A2928"/>
                  </a:solidFill>
                  <a:latin typeface="Times New Roman" panose="02020603050405020304" pitchFamily="18" charset="0"/>
                  <a:cs typeface="Times New Roman" panose="02020603050405020304" pitchFamily="18" charset="0"/>
                </a:rPr>
                <a:t>така</a:t>
              </a:r>
              <a:r>
                <a:rPr lang="ru-RU" sz="2800" dirty="0">
                  <a:solidFill>
                    <a:srgbClr val="2A2928"/>
                  </a:solidFill>
                  <a:latin typeface="Times New Roman" panose="02020603050405020304" pitchFamily="18" charset="0"/>
                  <a:cs typeface="Times New Roman" panose="02020603050405020304" pitchFamily="18" charset="0"/>
                </a:rPr>
                <a:t> </a:t>
              </a:r>
              <a:r>
                <a:rPr lang="ru-RU" sz="2800" dirty="0" err="1">
                  <a:solidFill>
                    <a:srgbClr val="2A2928"/>
                  </a:solidFill>
                  <a:latin typeface="Times New Roman" panose="02020603050405020304" pitchFamily="18" charset="0"/>
                  <a:cs typeface="Times New Roman" panose="02020603050405020304" pitchFamily="18" charset="0"/>
                </a:rPr>
                <a:t>вартість</a:t>
              </a:r>
              <a:r>
                <a:rPr lang="ru-RU" sz="2800" dirty="0">
                  <a:solidFill>
                    <a:srgbClr val="2A2928"/>
                  </a:solidFill>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grpSp>
      <p:pic>
        <p:nvPicPr>
          <p:cNvPr id="9" name="Picture 2" descr="http://www.revionics.com/wp-content/uploads/2017/07/price-tag-magnifie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036905" y="3235755"/>
            <a:ext cx="4995236" cy="333182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10" name="Picture 2" descr="http://zpto.ues.by/media/k2/items/cache/5dd4b7e13497b1cdfc3b17b4ca3927aa_M.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278739" y="0"/>
            <a:ext cx="2614919" cy="2614919"/>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11" name="Picture 2" descr="http://mediaindustry.com.ua/wp-content/uploads/2012/05/default.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20985367">
            <a:off x="281827" y="4160681"/>
            <a:ext cx="1811761" cy="255659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34151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лако 4"/>
          <p:cNvSpPr/>
          <p:nvPr/>
        </p:nvSpPr>
        <p:spPr>
          <a:xfrm>
            <a:off x="980661" y="92766"/>
            <a:ext cx="10614991" cy="1391477"/>
          </a:xfrm>
          <a:prstGeom prst="cloud">
            <a:avLst/>
          </a:prstGeom>
          <a:solidFill>
            <a:srgbClr val="FDF4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tx1"/>
                </a:solidFill>
                <a:latin typeface="Times New Roman" panose="02020603050405020304" pitchFamily="18" charset="0"/>
                <a:cs typeface="Times New Roman" panose="02020603050405020304" pitchFamily="18" charset="0"/>
              </a:rPr>
              <a:t>Метод </a:t>
            </a:r>
            <a:r>
              <a:rPr lang="ru-RU" sz="2400" dirty="0" err="1">
                <a:solidFill>
                  <a:schemeClr val="tx1"/>
                </a:solidFill>
                <a:latin typeface="Times New Roman" panose="02020603050405020304" pitchFamily="18" charset="0"/>
                <a:cs typeface="Times New Roman" panose="02020603050405020304" pitchFamily="18" charset="0"/>
              </a:rPr>
              <a:t>визначення</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митної</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вартості</a:t>
            </a:r>
            <a:r>
              <a:rPr lang="ru-RU" sz="2400" dirty="0">
                <a:solidFill>
                  <a:schemeClr val="tx1"/>
                </a:solidFill>
                <a:latin typeface="Times New Roman" panose="02020603050405020304" pitchFamily="18" charset="0"/>
                <a:cs typeface="Times New Roman" panose="02020603050405020304" pitchFamily="18" charset="0"/>
              </a:rPr>
              <a:t> за </a:t>
            </a:r>
            <a:r>
              <a:rPr lang="ru-RU" sz="2400" dirty="0" err="1">
                <a:solidFill>
                  <a:schemeClr val="tx1"/>
                </a:solidFill>
                <a:latin typeface="Times New Roman" panose="02020603050405020304" pitchFamily="18" charset="0"/>
                <a:cs typeface="Times New Roman" panose="02020603050405020304" pitchFamily="18" charset="0"/>
              </a:rPr>
              <a:t>ціною</a:t>
            </a:r>
            <a:r>
              <a:rPr lang="ru-RU" sz="2400" dirty="0">
                <a:solidFill>
                  <a:schemeClr val="tx1"/>
                </a:solidFill>
                <a:latin typeface="Times New Roman" panose="02020603050405020304" pitchFamily="18" charset="0"/>
                <a:cs typeface="Times New Roman" panose="02020603050405020304" pitchFamily="18" charset="0"/>
              </a:rPr>
              <a:t> договору </a:t>
            </a:r>
            <a:r>
              <a:rPr lang="ru-RU" sz="2400" dirty="0" err="1">
                <a:solidFill>
                  <a:schemeClr val="tx1"/>
                </a:solidFill>
                <a:latin typeface="Times New Roman" panose="02020603050405020304" pitchFamily="18" charset="0"/>
                <a:cs typeface="Times New Roman" panose="02020603050405020304" pitchFamily="18" charset="0"/>
              </a:rPr>
              <a:t>щодо</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подібних</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аналогічних</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товарів</a:t>
            </a:r>
            <a:endParaRPr lang="ru-RU" sz="2400" dirty="0">
              <a:solidFill>
                <a:schemeClr val="tx1"/>
              </a:solidFill>
              <a:latin typeface="Times New Roman" panose="02020603050405020304" pitchFamily="18" charset="0"/>
              <a:cs typeface="Times New Roman" panose="02020603050405020304" pitchFamily="18" charset="0"/>
            </a:endParaRPr>
          </a:p>
        </p:txBody>
      </p:sp>
      <p:grpSp>
        <p:nvGrpSpPr>
          <p:cNvPr id="6" name="Группа 5"/>
          <p:cNvGrpSpPr/>
          <p:nvPr/>
        </p:nvGrpSpPr>
        <p:grpSpPr>
          <a:xfrm>
            <a:off x="457853" y="2198527"/>
            <a:ext cx="6096000" cy="4381087"/>
            <a:chOff x="330558" y="1830826"/>
            <a:chExt cx="6096000" cy="4381087"/>
          </a:xfrm>
          <a:solidFill>
            <a:schemeClr val="accent1">
              <a:lumMod val="20000"/>
              <a:lumOff val="80000"/>
            </a:schemeClr>
          </a:solidFill>
        </p:grpSpPr>
        <p:sp>
          <p:nvSpPr>
            <p:cNvPr id="7" name="Прямоугольник 6"/>
            <p:cNvSpPr/>
            <p:nvPr/>
          </p:nvSpPr>
          <p:spPr>
            <a:xfrm>
              <a:off x="330558" y="1830826"/>
              <a:ext cx="6096000" cy="1015663"/>
            </a:xfrm>
            <a:prstGeom prst="rect">
              <a:avLst/>
            </a:prstGeom>
            <a:grpFill/>
            <a:ln>
              <a:solidFill>
                <a:schemeClr val="tx1"/>
              </a:solidFill>
            </a:ln>
          </p:spPr>
          <p:txBody>
            <a:bodyPr>
              <a:spAutoFit/>
            </a:bodyPr>
            <a:lstStyle/>
            <a:p>
              <a:pPr algn="ctr"/>
              <a:r>
                <a:rPr lang="ru-RU" sz="2000" dirty="0" err="1">
                  <a:solidFill>
                    <a:srgbClr val="000000"/>
                  </a:solidFill>
                  <a:latin typeface="Times New Roman" panose="02020603050405020304" pitchFamily="18" charset="0"/>
                  <a:cs typeface="Times New Roman" panose="02020603050405020304" pitchFamily="18" charset="0"/>
                </a:rPr>
                <a:t>митна</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вартість</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оцінюваних</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товарів</a:t>
              </a:r>
              <a:r>
                <a:rPr lang="ru-RU" sz="2000" dirty="0">
                  <a:solidFill>
                    <a:srgbClr val="000000"/>
                  </a:solidFill>
                  <a:latin typeface="Times New Roman" panose="02020603050405020304" pitchFamily="18" charset="0"/>
                  <a:cs typeface="Times New Roman" panose="02020603050405020304" pitchFamily="18" charset="0"/>
                </a:rPr>
                <a:t> не </a:t>
              </a:r>
              <a:r>
                <a:rPr lang="ru-RU" sz="2000" dirty="0" err="1">
                  <a:solidFill>
                    <a:srgbClr val="000000"/>
                  </a:solidFill>
                  <a:latin typeface="Times New Roman" panose="02020603050405020304" pitchFamily="18" charset="0"/>
                  <a:cs typeface="Times New Roman" panose="02020603050405020304" pitchFamily="18" charset="0"/>
                </a:rPr>
                <a:t>може</a:t>
              </a:r>
              <a:r>
                <a:rPr lang="ru-RU" sz="2000" dirty="0">
                  <a:solidFill>
                    <a:srgbClr val="000000"/>
                  </a:solidFill>
                  <a:latin typeface="Times New Roman" panose="02020603050405020304" pitchFamily="18" charset="0"/>
                  <a:cs typeface="Times New Roman" panose="02020603050405020304" pitchFamily="18" charset="0"/>
                </a:rPr>
                <a:t> бути </a:t>
              </a:r>
              <a:r>
                <a:rPr lang="ru-RU" sz="2000" dirty="0" err="1">
                  <a:solidFill>
                    <a:srgbClr val="000000"/>
                  </a:solidFill>
                  <a:latin typeface="Times New Roman" panose="02020603050405020304" pitchFamily="18" charset="0"/>
                  <a:cs typeface="Times New Roman" panose="02020603050405020304" pitchFamily="18" charset="0"/>
                </a:rPr>
                <a:t>визначена</a:t>
              </a:r>
              <a:r>
                <a:rPr lang="ru-RU" sz="2000" dirty="0">
                  <a:solidFill>
                    <a:srgbClr val="000000"/>
                  </a:solidFill>
                  <a:latin typeface="Times New Roman" panose="02020603050405020304" pitchFamily="18" charset="0"/>
                  <a:cs typeface="Times New Roman" panose="02020603050405020304" pitchFamily="18" charset="0"/>
                </a:rPr>
                <a:t> за </a:t>
              </a:r>
              <a:r>
                <a:rPr lang="ru-RU" sz="2000" dirty="0" err="1">
                  <a:solidFill>
                    <a:srgbClr val="000000"/>
                  </a:solidFill>
                  <a:latin typeface="Times New Roman" panose="02020603050405020304" pitchFamily="18" charset="0"/>
                  <a:cs typeface="Times New Roman" panose="02020603050405020304" pitchFamily="18" charset="0"/>
                </a:rPr>
                <a:t>основним</a:t>
              </a:r>
              <a:r>
                <a:rPr lang="ru-RU" sz="2000" dirty="0">
                  <a:solidFill>
                    <a:srgbClr val="000000"/>
                  </a:solidFill>
                  <a:latin typeface="Times New Roman" panose="02020603050405020304" pitchFamily="18" charset="0"/>
                  <a:cs typeface="Times New Roman" panose="02020603050405020304" pitchFamily="18" charset="0"/>
                </a:rPr>
                <a:t> методом </a:t>
              </a:r>
              <a:r>
                <a:rPr lang="ru-RU" sz="2000" dirty="0" smtClean="0">
                  <a:solidFill>
                    <a:srgbClr val="000000"/>
                  </a:solidFill>
                  <a:latin typeface="Times New Roman" panose="02020603050405020304" pitchFamily="18" charset="0"/>
                  <a:cs typeface="Times New Roman" panose="02020603050405020304" pitchFamily="18" charset="0"/>
                </a:rPr>
                <a:t>за </a:t>
              </a:r>
              <a:r>
                <a:rPr lang="ru-RU" sz="2000" dirty="0" err="1" smtClean="0">
                  <a:solidFill>
                    <a:srgbClr val="000000"/>
                  </a:solidFill>
                  <a:latin typeface="Times New Roman" panose="02020603050405020304" pitchFamily="18" charset="0"/>
                  <a:cs typeface="Times New Roman" panose="02020603050405020304" pitchFamily="18" charset="0"/>
                </a:rPr>
                <a:t>ціною</a:t>
              </a:r>
              <a:r>
                <a:rPr lang="ru-RU" sz="2000" dirty="0" smtClean="0">
                  <a:solidFill>
                    <a:srgbClr val="000000"/>
                  </a:solidFill>
                  <a:latin typeface="Times New Roman" panose="02020603050405020304" pitchFamily="18" charset="0"/>
                  <a:cs typeface="Times New Roman" panose="02020603050405020304" pitchFamily="18" charset="0"/>
                </a:rPr>
                <a:t> договору </a:t>
              </a:r>
              <a:r>
                <a:rPr lang="ru-RU" sz="2000" dirty="0" err="1" smtClean="0">
                  <a:solidFill>
                    <a:srgbClr val="000000"/>
                  </a:solidFill>
                  <a:latin typeface="Times New Roman" panose="02020603050405020304" pitchFamily="18" charset="0"/>
                  <a:cs typeface="Times New Roman" panose="02020603050405020304" pitchFamily="18" charset="0"/>
                </a:rPr>
                <a:t>щодо</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ідентичних</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товарів</a:t>
              </a:r>
              <a:r>
                <a:rPr lang="ru-RU" sz="2000" dirty="0" smtClean="0">
                  <a:solidFill>
                    <a:srgbClr val="000000"/>
                  </a:solidFill>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330558" y="3242237"/>
              <a:ext cx="6096000" cy="400110"/>
            </a:xfrm>
            <a:prstGeom prst="rect">
              <a:avLst/>
            </a:prstGeom>
            <a:grpFill/>
            <a:ln>
              <a:solidFill>
                <a:schemeClr val="tx1"/>
              </a:solidFill>
            </a:ln>
          </p:spPr>
          <p:txBody>
            <a:bodyPr>
              <a:spAutoFit/>
            </a:bodyPr>
            <a:lstStyle/>
            <a:p>
              <a:pPr algn="ctr"/>
              <a:r>
                <a:rPr lang="ru-RU" sz="2000" dirty="0" err="1">
                  <a:solidFill>
                    <a:srgbClr val="000000"/>
                  </a:solidFill>
                  <a:latin typeface="Times New Roman" panose="02020603050405020304" pitchFamily="18" charset="0"/>
                  <a:cs typeface="Times New Roman" panose="02020603050405020304" pitchFamily="18" charset="0"/>
                </a:rPr>
                <a:t>о</a:t>
              </a:r>
              <a:r>
                <a:rPr lang="ru-RU" sz="2000" dirty="0" err="1" smtClean="0">
                  <a:solidFill>
                    <a:srgbClr val="000000"/>
                  </a:solidFill>
                  <a:latin typeface="Times New Roman" panose="02020603050405020304" pitchFamily="18" charset="0"/>
                  <a:cs typeface="Times New Roman" panose="02020603050405020304" pitchFamily="18" charset="0"/>
                </a:rPr>
                <a:t>цінювані</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товари</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продаються</a:t>
              </a:r>
              <a:r>
                <a:rPr lang="ru-RU" sz="2000" dirty="0" smtClean="0">
                  <a:solidFill>
                    <a:srgbClr val="000000"/>
                  </a:solidFill>
                  <a:latin typeface="Times New Roman" panose="02020603050405020304" pitchFamily="18" charset="0"/>
                  <a:cs typeface="Times New Roman" panose="02020603050405020304" pitchFamily="18" charset="0"/>
                </a:rPr>
                <a:t> на </a:t>
              </a:r>
              <a:r>
                <a:rPr lang="ru-RU" sz="2000" dirty="0" err="1" smtClean="0">
                  <a:solidFill>
                    <a:srgbClr val="000000"/>
                  </a:solidFill>
                  <a:latin typeface="Times New Roman" panose="02020603050405020304" pitchFamily="18" charset="0"/>
                  <a:cs typeface="Times New Roman" panose="02020603050405020304" pitchFamily="18" charset="0"/>
                </a:rPr>
                <a:t>експорт</a:t>
              </a:r>
              <a:r>
                <a:rPr lang="ru-RU" sz="2000" dirty="0" smtClean="0">
                  <a:solidFill>
                    <a:srgbClr val="000000"/>
                  </a:solidFill>
                  <a:latin typeface="Times New Roman" panose="02020603050405020304" pitchFamily="18" charset="0"/>
                  <a:cs typeface="Times New Roman" panose="02020603050405020304" pitchFamily="18" charset="0"/>
                </a:rPr>
                <a:t> в </a:t>
              </a:r>
              <a:r>
                <a:rPr lang="ru-RU" sz="2000" dirty="0" err="1" smtClean="0">
                  <a:solidFill>
                    <a:srgbClr val="000000"/>
                  </a:solidFill>
                  <a:latin typeface="Times New Roman" panose="02020603050405020304" pitchFamily="18" charset="0"/>
                  <a:cs typeface="Times New Roman" panose="02020603050405020304" pitchFamily="18" charset="0"/>
                </a:rPr>
                <a:t>Україну</a:t>
              </a:r>
              <a:r>
                <a:rPr lang="ru-RU" sz="2000" dirty="0" smtClean="0">
                  <a:solidFill>
                    <a:srgbClr val="000000"/>
                  </a:solidFill>
                  <a:latin typeface="Times New Roman" panose="02020603050405020304" pitchFamily="18" charset="0"/>
                  <a:cs typeface="Times New Roman" panose="02020603050405020304" pitchFamily="18" charset="0"/>
                </a:rPr>
                <a:t> </a:t>
              </a:r>
            </a:p>
          </p:txBody>
        </p:sp>
        <p:sp>
          <p:nvSpPr>
            <p:cNvPr id="9" name="Прямоугольник 8"/>
            <p:cNvSpPr/>
            <p:nvPr/>
          </p:nvSpPr>
          <p:spPr>
            <a:xfrm>
              <a:off x="330558" y="4070753"/>
              <a:ext cx="6096000" cy="707886"/>
            </a:xfrm>
            <a:prstGeom prst="rect">
              <a:avLst/>
            </a:prstGeom>
            <a:grpFill/>
            <a:ln>
              <a:solidFill>
                <a:schemeClr val="tx1"/>
              </a:solidFill>
            </a:ln>
          </p:spPr>
          <p:txBody>
            <a:bodyPr>
              <a:spAutoFit/>
            </a:bodyPr>
            <a:lstStyle/>
            <a:p>
              <a:pPr algn="ctr"/>
              <a:r>
                <a:rPr lang="ru-RU" sz="2000" dirty="0">
                  <a:solidFill>
                    <a:srgbClr val="000000"/>
                  </a:solidFill>
                  <a:latin typeface="Times New Roman" panose="02020603050405020304" pitchFamily="18" charset="0"/>
                  <a:cs typeface="Times New Roman" panose="02020603050405020304" pitchFamily="18" charset="0"/>
                </a:rPr>
                <a:t>час </a:t>
              </a:r>
              <a:r>
                <a:rPr lang="ru-RU" sz="2000" dirty="0" err="1">
                  <a:solidFill>
                    <a:srgbClr val="000000"/>
                  </a:solidFill>
                  <a:latin typeface="Times New Roman" panose="02020603050405020304" pitchFamily="18" charset="0"/>
                  <a:cs typeface="Times New Roman" panose="02020603050405020304" pitchFamily="18" charset="0"/>
                </a:rPr>
                <a:t>експорту</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збігається</a:t>
              </a:r>
              <a:r>
                <a:rPr lang="ru-RU" sz="2000" dirty="0">
                  <a:solidFill>
                    <a:srgbClr val="000000"/>
                  </a:solidFill>
                  <a:latin typeface="Times New Roman" panose="02020603050405020304" pitchFamily="18" charset="0"/>
                  <a:cs typeface="Times New Roman" panose="02020603050405020304" pitchFamily="18" charset="0"/>
                </a:rPr>
                <a:t> з часом </a:t>
              </a:r>
              <a:r>
                <a:rPr lang="ru-RU" sz="2000" dirty="0" err="1">
                  <a:solidFill>
                    <a:srgbClr val="000000"/>
                  </a:solidFill>
                  <a:latin typeface="Times New Roman" panose="02020603050405020304" pitchFamily="18" charset="0"/>
                  <a:cs typeface="Times New Roman" panose="02020603050405020304" pitchFamily="18" charset="0"/>
                </a:rPr>
                <a:t>експорту</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оцінюваних</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товарів</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або</a:t>
              </a:r>
              <a:r>
                <a:rPr lang="ru-RU" sz="2000" dirty="0">
                  <a:solidFill>
                    <a:srgbClr val="000000"/>
                  </a:solidFill>
                  <a:latin typeface="Times New Roman" panose="02020603050405020304" pitchFamily="18" charset="0"/>
                  <a:cs typeface="Times New Roman" panose="02020603050405020304" pitchFamily="18" charset="0"/>
                </a:rPr>
                <a:t> є максимально </a:t>
              </a:r>
              <a:r>
                <a:rPr lang="ru-RU" sz="2000" dirty="0" err="1">
                  <a:solidFill>
                    <a:srgbClr val="000000"/>
                  </a:solidFill>
                  <a:latin typeface="Times New Roman" panose="02020603050405020304" pitchFamily="18" charset="0"/>
                  <a:cs typeface="Times New Roman" panose="02020603050405020304" pitchFamily="18" charset="0"/>
                </a:rPr>
                <a:t>наближеним</a:t>
              </a:r>
              <a:r>
                <a:rPr lang="ru-RU" sz="2000" dirty="0">
                  <a:solidFill>
                    <a:srgbClr val="000000"/>
                  </a:solidFill>
                  <a:latin typeface="Times New Roman" panose="02020603050405020304" pitchFamily="18" charset="0"/>
                  <a:cs typeface="Times New Roman" panose="02020603050405020304" pitchFamily="18" charset="0"/>
                </a:rPr>
                <a:t> до </a:t>
              </a:r>
              <a:r>
                <a:rPr lang="ru-RU" sz="2000" dirty="0" err="1">
                  <a:solidFill>
                    <a:srgbClr val="000000"/>
                  </a:solidFill>
                  <a:latin typeface="Times New Roman" panose="02020603050405020304" pitchFamily="18" charset="0"/>
                  <a:cs typeface="Times New Roman" panose="02020603050405020304" pitchFamily="18" charset="0"/>
                </a:rPr>
                <a:t>нього</a:t>
              </a:r>
              <a:r>
                <a:rPr lang="ru-RU" sz="2000" dirty="0">
                  <a:solidFill>
                    <a:srgbClr val="000000"/>
                  </a:solidFill>
                  <a:latin typeface="Times New Roman" panose="02020603050405020304" pitchFamily="18" charset="0"/>
                  <a:cs typeface="Times New Roman" panose="02020603050405020304" pitchFamily="18" charset="0"/>
                </a:rPr>
                <a:t>.</a:t>
              </a:r>
            </a:p>
          </p:txBody>
        </p:sp>
        <p:sp>
          <p:nvSpPr>
            <p:cNvPr id="10" name="Прямоугольник 9"/>
            <p:cNvSpPr/>
            <p:nvPr/>
          </p:nvSpPr>
          <p:spPr>
            <a:xfrm>
              <a:off x="330558" y="5196250"/>
              <a:ext cx="6096000" cy="1015663"/>
            </a:xfrm>
            <a:prstGeom prst="rect">
              <a:avLst/>
            </a:prstGeom>
            <a:grpFill/>
            <a:ln>
              <a:solidFill>
                <a:schemeClr val="tx1"/>
              </a:solidFill>
            </a:ln>
          </p:spPr>
          <p:txBody>
            <a:bodyPr>
              <a:spAutoFit/>
            </a:bodyPr>
            <a:lstStyle/>
            <a:p>
              <a:pPr algn="ctr"/>
              <a:r>
                <a:rPr lang="ru-RU" sz="2000" dirty="0" smtClean="0">
                  <a:solidFill>
                    <a:srgbClr val="000000"/>
                  </a:solidFill>
                  <a:latin typeface="Times New Roman" panose="02020603050405020304" pitchFamily="18" charset="0"/>
                  <a:cs typeface="Times New Roman" panose="02020603050405020304" pitchFamily="18" charset="0"/>
                </a:rPr>
                <a:t>за основу </a:t>
              </a:r>
              <a:r>
                <a:rPr lang="ru-RU" sz="2000" dirty="0" err="1" smtClean="0">
                  <a:solidFill>
                    <a:srgbClr val="000000"/>
                  </a:solidFill>
                  <a:latin typeface="Times New Roman" panose="02020603050405020304" pitchFamily="18" charset="0"/>
                  <a:cs typeface="Times New Roman" panose="02020603050405020304" pitchFamily="18" charset="0"/>
                </a:rPr>
                <a:t>береться</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прийтнята</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фіскальним</a:t>
              </a:r>
              <a:r>
                <a:rPr lang="ru-RU" sz="2000" dirty="0" smtClean="0">
                  <a:solidFill>
                    <a:srgbClr val="000000"/>
                  </a:solidFill>
                  <a:latin typeface="Times New Roman" panose="02020603050405020304" pitchFamily="18" charset="0"/>
                  <a:cs typeface="Times New Roman" panose="02020603050405020304" pitchFamily="18" charset="0"/>
                </a:rPr>
                <a:t> органом </a:t>
              </a:r>
              <a:r>
                <a:rPr lang="ru-RU" sz="2000" dirty="0" err="1" smtClean="0">
                  <a:solidFill>
                    <a:srgbClr val="000000"/>
                  </a:solidFill>
                  <a:latin typeface="Times New Roman" panose="02020603050405020304" pitchFamily="18" charset="0"/>
                  <a:cs typeface="Times New Roman" panose="02020603050405020304" pitchFamily="18" charset="0"/>
                </a:rPr>
                <a:t>вартість</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операції</a:t>
              </a:r>
              <a:r>
                <a:rPr lang="ru-RU" sz="2000" dirty="0" smtClean="0">
                  <a:solidFill>
                    <a:srgbClr val="000000"/>
                  </a:solidFill>
                  <a:latin typeface="Times New Roman" panose="02020603050405020304" pitchFamily="18" charset="0"/>
                  <a:cs typeface="Times New Roman" panose="02020603050405020304" pitchFamily="18" charset="0"/>
                </a:rPr>
                <a:t> з </a:t>
              </a:r>
              <a:r>
                <a:rPr lang="ru-RU" sz="2000" dirty="0" err="1" smtClean="0">
                  <a:solidFill>
                    <a:srgbClr val="000000"/>
                  </a:solidFill>
                  <a:latin typeface="Times New Roman" panose="02020603050405020304" pitchFamily="18" charset="0"/>
                  <a:cs typeface="Times New Roman" panose="02020603050405020304" pitchFamily="18" charset="0"/>
                </a:rPr>
                <a:t>подібними</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err="1" smtClean="0">
                  <a:solidFill>
                    <a:srgbClr val="000000"/>
                  </a:solidFill>
                  <a:latin typeface="Times New Roman" panose="02020603050405020304" pitchFamily="18" charset="0"/>
                  <a:cs typeface="Times New Roman" panose="02020603050405020304" pitchFamily="18" charset="0"/>
                </a:rPr>
                <a:t>агалогічними</a:t>
              </a:r>
              <a:r>
                <a:rPr lang="ru-RU" sz="2000" dirty="0" smtClean="0">
                  <a:solidFill>
                    <a:srgbClr val="000000"/>
                  </a:solidFill>
                  <a:latin typeface="Times New Roman" panose="02020603050405020304" pitchFamily="18" charset="0"/>
                  <a:cs typeface="Times New Roman" panose="02020603050405020304" pitchFamily="18" charset="0"/>
                </a:rPr>
                <a:t>) товарами </a:t>
              </a:r>
              <a:endParaRPr lang="ru-RU" sz="2000" dirty="0">
                <a:solidFill>
                  <a:srgbClr val="000000"/>
                </a:solidFill>
                <a:latin typeface="Times New Roman" panose="02020603050405020304" pitchFamily="18" charset="0"/>
                <a:cs typeface="Times New Roman" panose="02020603050405020304" pitchFamily="18" charset="0"/>
              </a:endParaRPr>
            </a:p>
          </p:txBody>
        </p:sp>
      </p:grpSp>
      <p:sp>
        <p:nvSpPr>
          <p:cNvPr id="11" name="TextBox 10"/>
          <p:cNvSpPr txBox="1"/>
          <p:nvPr/>
        </p:nvSpPr>
        <p:spPr>
          <a:xfrm>
            <a:off x="7345623" y="2181446"/>
            <a:ext cx="4250029" cy="707886"/>
          </a:xfrm>
          <a:prstGeom prst="rect">
            <a:avLst/>
          </a:prstGeom>
          <a:solidFill>
            <a:srgbClr val="F6EBFF"/>
          </a:solidFill>
          <a:ln>
            <a:solidFill>
              <a:schemeClr val="tx1"/>
            </a:solidFill>
          </a:ln>
        </p:spPr>
        <p:txBody>
          <a:bodyPr wrap="square" rtlCol="0">
            <a:spAutoFit/>
          </a:bodyPr>
          <a:lstStyle/>
          <a:p>
            <a:pPr algn="ctr"/>
            <a:r>
              <a:rPr lang="uk-UA" sz="2000" dirty="0" smtClean="0">
                <a:latin typeface="Times New Roman" panose="02020603050405020304" pitchFamily="18" charset="0"/>
                <a:cs typeface="Times New Roman" panose="02020603050405020304" pitchFamily="18" charset="0"/>
              </a:rPr>
              <a:t>відповідність ознак </a:t>
            </a:r>
            <a:r>
              <a:rPr lang="ru-RU" sz="2000" dirty="0" err="1">
                <a:latin typeface="Times New Roman" panose="02020603050405020304" pitchFamily="18" charset="0"/>
                <a:cs typeface="Times New Roman" panose="02020603050405020304" pitchFamily="18" charset="0"/>
              </a:rPr>
              <a:t>подібних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аналогічних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товарів</a:t>
            </a:r>
            <a:endParaRPr lang="ru-RU" sz="2000" dirty="0">
              <a:latin typeface="Times New Roman" panose="02020603050405020304" pitchFamily="18" charset="0"/>
              <a:cs typeface="Times New Roman" panose="02020603050405020304" pitchFamily="18" charset="0"/>
            </a:endParaRPr>
          </a:p>
        </p:txBody>
      </p:sp>
      <p:grpSp>
        <p:nvGrpSpPr>
          <p:cNvPr id="12" name="Группа 11"/>
          <p:cNvGrpSpPr/>
          <p:nvPr/>
        </p:nvGrpSpPr>
        <p:grpSpPr>
          <a:xfrm>
            <a:off x="7697267" y="3214190"/>
            <a:ext cx="3103808" cy="3456122"/>
            <a:chOff x="8242480" y="3228161"/>
            <a:chExt cx="3103808" cy="3456122"/>
          </a:xfrm>
          <a:solidFill>
            <a:srgbClr val="E8F4FE"/>
          </a:solidFill>
        </p:grpSpPr>
        <p:sp>
          <p:nvSpPr>
            <p:cNvPr id="13" name="TextBox 12"/>
            <p:cNvSpPr txBox="1"/>
            <p:nvPr/>
          </p:nvSpPr>
          <p:spPr>
            <a:xfrm>
              <a:off x="8242480" y="3228161"/>
              <a:ext cx="3103808" cy="400110"/>
            </a:xfrm>
            <a:prstGeom prst="rect">
              <a:avLst/>
            </a:prstGeom>
            <a:grpFill/>
            <a:ln>
              <a:solidFill>
                <a:schemeClr val="tx1"/>
              </a:solidFill>
            </a:ln>
          </p:spPr>
          <p:txBody>
            <a:bodyPr wrap="square" rtlCol="0">
              <a:spAutoFit/>
            </a:bodyPr>
            <a:lstStyle/>
            <a:p>
              <a:pPr algn="ctr"/>
              <a:r>
                <a:rPr lang="uk-UA" sz="2000" dirty="0" smtClean="0">
                  <a:latin typeface="Times New Roman" panose="02020603050405020304" pitchFamily="18" charset="0"/>
                  <a:cs typeface="Times New Roman" panose="02020603050405020304" pitchFamily="18" charset="0"/>
                </a:rPr>
                <a:t>схожі характеристики</a:t>
              </a:r>
              <a:endParaRPr lang="ru-RU" sz="2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8242480" y="4070248"/>
              <a:ext cx="3103808" cy="400110"/>
            </a:xfrm>
            <a:prstGeom prst="rect">
              <a:avLst/>
            </a:prstGeom>
            <a:grpFill/>
            <a:ln>
              <a:solidFill>
                <a:schemeClr val="tx1"/>
              </a:solidFill>
            </a:ln>
          </p:spPr>
          <p:txBody>
            <a:bodyPr wrap="square" rtlCol="0">
              <a:spAutoFit/>
            </a:bodyPr>
            <a:lstStyle>
              <a:defPPr>
                <a:defRPr lang="ru-RU"/>
              </a:defPPr>
              <a:lvl1pPr algn="ctr">
                <a:defRPr sz="2000">
                  <a:latin typeface="Times New Roman" panose="02020603050405020304" pitchFamily="18" charset="0"/>
                  <a:cs typeface="Times New Roman" panose="02020603050405020304" pitchFamily="18" charset="0"/>
                </a:defRPr>
              </a:lvl1pPr>
            </a:lstStyle>
            <a:p>
              <a:r>
                <a:rPr lang="ru-RU" dirty="0" err="1" smtClean="0"/>
                <a:t>схожі</a:t>
              </a:r>
              <a:r>
                <a:rPr lang="ru-RU" dirty="0" smtClean="0"/>
                <a:t> </a:t>
              </a:r>
              <a:r>
                <a:rPr lang="ru-RU" dirty="0" err="1" smtClean="0"/>
                <a:t>компоненти</a:t>
              </a:r>
              <a:endParaRPr lang="ru-RU" dirty="0"/>
            </a:p>
          </p:txBody>
        </p:sp>
        <p:sp>
          <p:nvSpPr>
            <p:cNvPr id="15" name="TextBox 14"/>
            <p:cNvSpPr txBox="1"/>
            <p:nvPr/>
          </p:nvSpPr>
          <p:spPr>
            <a:xfrm>
              <a:off x="8242480" y="4698708"/>
              <a:ext cx="3103808" cy="1015663"/>
            </a:xfrm>
            <a:prstGeom prst="rect">
              <a:avLst/>
            </a:prstGeom>
            <a:grpFill/>
            <a:ln>
              <a:solidFill>
                <a:schemeClr val="tx1"/>
              </a:solidFill>
            </a:ln>
          </p:spPr>
          <p:txBody>
            <a:bodyPr wrap="square" rtlCol="0">
              <a:spAutoFit/>
            </a:bodyPr>
            <a:lstStyle>
              <a:defPPr>
                <a:defRPr lang="ru-RU"/>
              </a:defPPr>
              <a:lvl1pPr algn="ctr">
                <a:defRPr sz="2000">
                  <a:latin typeface="Times New Roman" panose="02020603050405020304" pitchFamily="18" charset="0"/>
                  <a:cs typeface="Times New Roman" panose="02020603050405020304" pitchFamily="18" charset="0"/>
                </a:defRPr>
              </a:lvl1pPr>
            </a:lstStyle>
            <a:p>
              <a:r>
                <a:rPr lang="ru-RU" dirty="0" err="1" smtClean="0"/>
                <a:t>виконують</a:t>
              </a:r>
              <a:r>
                <a:rPr lang="ru-RU" dirty="0" smtClean="0"/>
                <a:t> </a:t>
              </a:r>
              <a:r>
                <a:rPr lang="ru-RU" dirty="0" err="1" smtClean="0"/>
                <a:t>однакові</a:t>
              </a:r>
              <a:r>
                <a:rPr lang="ru-RU" dirty="0" smtClean="0"/>
                <a:t> </a:t>
              </a:r>
              <a:r>
                <a:rPr lang="ru-RU" dirty="0" err="1" smtClean="0"/>
                <a:t>функції</a:t>
              </a:r>
              <a:r>
                <a:rPr lang="ru-RU" dirty="0" smtClean="0"/>
                <a:t> </a:t>
              </a:r>
              <a:r>
                <a:rPr lang="ru-RU" dirty="0" err="1" smtClean="0"/>
                <a:t>порівняно</a:t>
              </a:r>
              <a:r>
                <a:rPr lang="ru-RU" dirty="0" smtClean="0"/>
                <a:t> з товарами, </a:t>
              </a:r>
              <a:r>
                <a:rPr lang="ru-RU" dirty="0" err="1" smtClean="0"/>
                <a:t>що</a:t>
              </a:r>
              <a:r>
                <a:rPr lang="ru-RU" dirty="0" smtClean="0"/>
                <a:t> </a:t>
              </a:r>
              <a:r>
                <a:rPr lang="ru-RU" dirty="0" err="1" smtClean="0"/>
                <a:t>оцінюються</a:t>
              </a:r>
              <a:r>
                <a:rPr lang="ru-RU" dirty="0" smtClean="0"/>
                <a:t> </a:t>
              </a:r>
              <a:endParaRPr lang="ru-RU" dirty="0"/>
            </a:p>
          </p:txBody>
        </p:sp>
        <p:sp>
          <p:nvSpPr>
            <p:cNvPr id="16" name="TextBox 15"/>
            <p:cNvSpPr txBox="1"/>
            <p:nvPr/>
          </p:nvSpPr>
          <p:spPr>
            <a:xfrm>
              <a:off x="8242480" y="5976397"/>
              <a:ext cx="3103808" cy="707886"/>
            </a:xfrm>
            <a:prstGeom prst="rect">
              <a:avLst/>
            </a:prstGeom>
            <a:grpFill/>
            <a:ln>
              <a:solidFill>
                <a:schemeClr val="tx1"/>
              </a:solidFill>
            </a:ln>
          </p:spPr>
          <p:txBody>
            <a:bodyPr wrap="square" rtlCol="0">
              <a:spAutoFit/>
            </a:bodyPr>
            <a:lstStyle>
              <a:defPPr>
                <a:defRPr lang="ru-RU"/>
              </a:defPPr>
              <a:lvl1pPr algn="ctr">
                <a:defRPr sz="2000">
                  <a:latin typeface="Times New Roman" panose="02020603050405020304" pitchFamily="18" charset="0"/>
                  <a:cs typeface="Times New Roman" panose="02020603050405020304" pitchFamily="18" charset="0"/>
                </a:defRPr>
              </a:lvl1pPr>
            </a:lstStyle>
            <a:p>
              <a:r>
                <a:rPr lang="ru-RU" dirty="0" err="1"/>
                <a:t>в</a:t>
              </a:r>
              <a:r>
                <a:rPr lang="ru-RU" dirty="0" err="1" smtClean="0"/>
                <a:t>важаються</a:t>
              </a:r>
              <a:r>
                <a:rPr lang="ru-RU" dirty="0" smtClean="0"/>
                <a:t> </a:t>
              </a:r>
              <a:r>
                <a:rPr lang="ru-RU" dirty="0" err="1" smtClean="0"/>
                <a:t>комерційно</a:t>
              </a:r>
              <a:r>
                <a:rPr lang="ru-RU" dirty="0" smtClean="0"/>
                <a:t> </a:t>
              </a:r>
              <a:r>
                <a:rPr lang="ru-RU" dirty="0" err="1" smtClean="0"/>
                <a:t>взаємозамінними</a:t>
              </a:r>
              <a:r>
                <a:rPr lang="ru-RU" dirty="0" smtClean="0"/>
                <a:t> </a:t>
              </a:r>
              <a:endParaRPr lang="ru-RU" dirty="0"/>
            </a:p>
          </p:txBody>
        </p:sp>
      </p:grpSp>
      <p:cxnSp>
        <p:nvCxnSpPr>
          <p:cNvPr id="18" name="Прямая со стрелкой 17"/>
          <p:cNvCxnSpPr/>
          <p:nvPr/>
        </p:nvCxnSpPr>
        <p:spPr>
          <a:xfrm>
            <a:off x="141667" y="2706358"/>
            <a:ext cx="3161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Прямая со стрелкой 19"/>
          <p:cNvCxnSpPr>
            <a:endCxn id="9" idx="1"/>
          </p:cNvCxnSpPr>
          <p:nvPr/>
        </p:nvCxnSpPr>
        <p:spPr>
          <a:xfrm>
            <a:off x="141667" y="4792397"/>
            <a:ext cx="3161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Прямая со стрелкой 20"/>
          <p:cNvCxnSpPr/>
          <p:nvPr/>
        </p:nvCxnSpPr>
        <p:spPr>
          <a:xfrm>
            <a:off x="141667" y="6071782"/>
            <a:ext cx="33699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Прямая соединительная линия 21"/>
          <p:cNvCxnSpPr/>
          <p:nvPr/>
        </p:nvCxnSpPr>
        <p:spPr>
          <a:xfrm flipV="1">
            <a:off x="141667" y="990966"/>
            <a:ext cx="0" cy="5080816"/>
          </a:xfrm>
          <a:prstGeom prst="line">
            <a:avLst/>
          </a:prstGeom>
        </p:spPr>
        <p:style>
          <a:lnRef idx="1">
            <a:schemeClr val="dk1"/>
          </a:lnRef>
          <a:fillRef idx="0">
            <a:schemeClr val="dk1"/>
          </a:fillRef>
          <a:effectRef idx="0">
            <a:schemeClr val="dk1"/>
          </a:effectRef>
          <a:fontRef idx="minor">
            <a:schemeClr val="tx1"/>
          </a:fontRef>
        </p:style>
      </p:cxnSp>
      <p:cxnSp>
        <p:nvCxnSpPr>
          <p:cNvPr id="23" name="Прямая соединительная линия 22"/>
          <p:cNvCxnSpPr/>
          <p:nvPr/>
        </p:nvCxnSpPr>
        <p:spPr>
          <a:xfrm flipH="1">
            <a:off x="141667" y="990964"/>
            <a:ext cx="1107583" cy="0"/>
          </a:xfrm>
          <a:prstGeom prst="line">
            <a:avLst/>
          </a:prstGeom>
        </p:spPr>
        <p:style>
          <a:lnRef idx="1">
            <a:schemeClr val="dk1"/>
          </a:lnRef>
          <a:fillRef idx="0">
            <a:schemeClr val="dk1"/>
          </a:fillRef>
          <a:effectRef idx="0">
            <a:schemeClr val="dk1"/>
          </a:effectRef>
          <a:fontRef idx="minor">
            <a:schemeClr val="tx1"/>
          </a:fontRef>
        </p:style>
      </p:cxnSp>
      <p:cxnSp>
        <p:nvCxnSpPr>
          <p:cNvPr id="31" name="Прямая со стрелкой 30"/>
          <p:cNvCxnSpPr/>
          <p:nvPr/>
        </p:nvCxnSpPr>
        <p:spPr>
          <a:xfrm>
            <a:off x="143067" y="3809993"/>
            <a:ext cx="3161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Прямая со стрелкой 31"/>
          <p:cNvCxnSpPr/>
          <p:nvPr/>
        </p:nvCxnSpPr>
        <p:spPr>
          <a:xfrm flipH="1">
            <a:off x="10801075" y="3414245"/>
            <a:ext cx="54091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Прямая со стрелкой 33"/>
          <p:cNvCxnSpPr/>
          <p:nvPr/>
        </p:nvCxnSpPr>
        <p:spPr>
          <a:xfrm flipH="1">
            <a:off x="10801075" y="4237960"/>
            <a:ext cx="54091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Прямая со стрелкой 34"/>
          <p:cNvCxnSpPr/>
          <p:nvPr/>
        </p:nvCxnSpPr>
        <p:spPr>
          <a:xfrm flipH="1">
            <a:off x="10801074" y="5187460"/>
            <a:ext cx="54091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Прямая со стрелкой 35"/>
          <p:cNvCxnSpPr/>
          <p:nvPr/>
        </p:nvCxnSpPr>
        <p:spPr>
          <a:xfrm flipH="1">
            <a:off x="10800000" y="6452315"/>
            <a:ext cx="54091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Прямая соединительная линия 39"/>
          <p:cNvCxnSpPr/>
          <p:nvPr/>
        </p:nvCxnSpPr>
        <p:spPr>
          <a:xfrm>
            <a:off x="11340913" y="2889332"/>
            <a:ext cx="0" cy="3562983"/>
          </a:xfrm>
          <a:prstGeom prst="line">
            <a:avLst/>
          </a:prstGeom>
        </p:spPr>
        <p:style>
          <a:lnRef idx="3">
            <a:schemeClr val="dk1"/>
          </a:lnRef>
          <a:fillRef idx="0">
            <a:schemeClr val="dk1"/>
          </a:fillRef>
          <a:effectRef idx="2">
            <a:schemeClr val="dk1"/>
          </a:effectRef>
          <a:fontRef idx="minor">
            <a:schemeClr val="tx1"/>
          </a:fontRef>
        </p:style>
      </p:cxnSp>
      <p:cxnSp>
        <p:nvCxnSpPr>
          <p:cNvPr id="43" name="Прямая со стрелкой 42"/>
          <p:cNvCxnSpPr/>
          <p:nvPr/>
        </p:nvCxnSpPr>
        <p:spPr>
          <a:xfrm>
            <a:off x="9249171" y="1313645"/>
            <a:ext cx="0" cy="8678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 xmlns:p14="http://schemas.microsoft.com/office/powerpoint/2010/main" val="41663727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2426" y="1133342"/>
            <a:ext cx="4610637" cy="1938992"/>
          </a:xfrm>
          <a:prstGeom prst="rect">
            <a:avLst/>
          </a:prstGeom>
          <a:solidFill>
            <a:srgbClr val="D8FFD5"/>
          </a:solidFill>
          <a:ln>
            <a:solidFill>
              <a:schemeClr val="tx1"/>
            </a:solidFill>
          </a:ln>
        </p:spPr>
        <p:txBody>
          <a:bodyPr wrap="square" rtlCol="0">
            <a:spAutoFit/>
          </a:bodyPr>
          <a:lstStyle/>
          <a:p>
            <a:pPr algn="ctr"/>
            <a:r>
              <a:rPr lang="ru-RU" sz="2400" dirty="0">
                <a:latin typeface="Times New Roman" panose="02020603050405020304" pitchFamily="18" charset="0"/>
                <a:cs typeface="Times New Roman" panose="02020603050405020304" pitchFamily="18" charset="0"/>
              </a:rPr>
              <a:t>Для </a:t>
            </a:r>
            <a:r>
              <a:rPr lang="ru-RU" sz="2400" dirty="0" err="1">
                <a:latin typeface="Times New Roman" panose="02020603050405020304" pitchFamily="18" charset="0"/>
                <a:cs typeface="Times New Roman" panose="02020603050405020304" pitchFamily="18" charset="0"/>
              </a:rPr>
              <a:t>визначення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чи</a:t>
            </a:r>
            <a:r>
              <a:rPr lang="ru-RU" sz="2400" dirty="0">
                <a:latin typeface="Times New Roman" panose="02020603050405020304" pitchFamily="18" charset="0"/>
                <a:cs typeface="Times New Roman" panose="02020603050405020304" pitchFamily="18" charset="0"/>
              </a:rPr>
              <a:t> є </a:t>
            </a:r>
            <a:r>
              <a:rPr lang="ru-RU" sz="2400" dirty="0" err="1">
                <a:latin typeface="Times New Roman" panose="02020603050405020304" pitchFamily="18" charset="0"/>
                <a:cs typeface="Times New Roman" panose="02020603050405020304" pitchFamily="18" charset="0"/>
              </a:rPr>
              <a:t>товари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подібними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аналогічними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враховуються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якість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товарів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наявність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торгової</a:t>
            </a:r>
            <a:r>
              <a:rPr lang="ru-RU" sz="2400" dirty="0">
                <a:latin typeface="Times New Roman" panose="02020603050405020304" pitchFamily="18" charset="0"/>
                <a:cs typeface="Times New Roman" panose="02020603050405020304" pitchFamily="18" charset="0"/>
              </a:rPr>
              <a:t> марки та </a:t>
            </a:r>
            <a:r>
              <a:rPr lang="ru-RU" sz="2400" dirty="0" err="1">
                <a:latin typeface="Times New Roman" panose="02020603050405020304" pitchFamily="18" charset="0"/>
                <a:cs typeface="Times New Roman" panose="02020603050405020304" pitchFamily="18" charset="0"/>
              </a:rPr>
              <a:t>репутація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цих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товарів</a:t>
            </a:r>
            <a:r>
              <a:rPr lang="ru-RU" sz="2400" dirty="0">
                <a:latin typeface="Times New Roman" panose="02020603050405020304" pitchFamily="18" charset="0"/>
                <a:cs typeface="Times New Roman" panose="02020603050405020304" pitchFamily="18" charset="0"/>
              </a:rPr>
              <a:t> на ринку. </a:t>
            </a:r>
          </a:p>
        </p:txBody>
      </p:sp>
      <p:sp>
        <p:nvSpPr>
          <p:cNvPr id="5" name="Прямоугольник 4"/>
          <p:cNvSpPr/>
          <p:nvPr/>
        </p:nvSpPr>
        <p:spPr>
          <a:xfrm>
            <a:off x="592426" y="3705966"/>
            <a:ext cx="4881093" cy="2677656"/>
          </a:xfrm>
          <a:prstGeom prst="rect">
            <a:avLst/>
          </a:prstGeom>
          <a:solidFill>
            <a:srgbClr val="D8FFD5"/>
          </a:solidFill>
          <a:ln>
            <a:solidFill>
              <a:schemeClr val="tx1"/>
            </a:solidFill>
          </a:ln>
        </p:spPr>
        <p:txBody>
          <a:bodyPr wrap="square">
            <a:spAutoFit/>
          </a:bodyPr>
          <a:lstStyle/>
          <a:p>
            <a:pPr algn="ctr"/>
            <a:r>
              <a:rPr lang="ru-RU" sz="2400" dirty="0" err="1">
                <a:solidFill>
                  <a:srgbClr val="000000"/>
                </a:solidFill>
                <a:latin typeface="Times New Roman" panose="02020603050405020304" pitchFamily="18" charset="0"/>
                <a:cs typeface="Times New Roman" panose="02020603050405020304" pitchFamily="18" charset="0"/>
              </a:rPr>
              <a:t>Ціна</a:t>
            </a:r>
            <a:r>
              <a:rPr lang="ru-RU" sz="2400" dirty="0">
                <a:solidFill>
                  <a:srgbClr val="000000"/>
                </a:solidFill>
                <a:latin typeface="Times New Roman" panose="02020603050405020304" pitchFamily="18" charset="0"/>
                <a:cs typeface="Times New Roman" panose="02020603050405020304" pitchFamily="18" charset="0"/>
              </a:rPr>
              <a:t> договору </a:t>
            </a:r>
            <a:r>
              <a:rPr lang="ru-RU" sz="2400" dirty="0" err="1">
                <a:solidFill>
                  <a:srgbClr val="000000"/>
                </a:solidFill>
                <a:latin typeface="Times New Roman" panose="02020603050405020304" pitchFamily="18" charset="0"/>
                <a:cs typeface="Times New Roman" panose="02020603050405020304" pitchFamily="18" charset="0"/>
              </a:rPr>
              <a:t>щодо</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подібних</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аналогічних</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товарів</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береться</a:t>
            </a:r>
            <a:r>
              <a:rPr lang="ru-RU" sz="2400" dirty="0">
                <a:solidFill>
                  <a:srgbClr val="000000"/>
                </a:solidFill>
                <a:latin typeface="Times New Roman" panose="02020603050405020304" pitchFamily="18" charset="0"/>
                <a:cs typeface="Times New Roman" panose="02020603050405020304" pitchFamily="18" charset="0"/>
              </a:rPr>
              <a:t> за основу для </a:t>
            </a:r>
            <a:r>
              <a:rPr lang="ru-RU" sz="2400" dirty="0" err="1">
                <a:solidFill>
                  <a:srgbClr val="000000"/>
                </a:solidFill>
                <a:latin typeface="Times New Roman" panose="02020603050405020304" pitchFamily="18" charset="0"/>
                <a:cs typeface="Times New Roman" panose="02020603050405020304" pitchFamily="18" charset="0"/>
              </a:rPr>
              <a:t>визначення</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митної</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вартості</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товарів</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якщо</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ці</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товари</a:t>
            </a:r>
            <a:r>
              <a:rPr lang="ru-RU" sz="2400" dirty="0">
                <a:solidFill>
                  <a:srgbClr val="000000"/>
                </a:solidFill>
                <a:latin typeface="Times New Roman" panose="02020603050405020304" pitchFamily="18" charset="0"/>
                <a:cs typeface="Times New Roman" panose="02020603050405020304" pitchFamily="18" charset="0"/>
              </a:rPr>
              <a:t> ввезено </a:t>
            </a:r>
            <a:r>
              <a:rPr lang="ru-RU" sz="2400" dirty="0" err="1">
                <a:solidFill>
                  <a:srgbClr val="000000"/>
                </a:solidFill>
                <a:latin typeface="Times New Roman" panose="02020603050405020304" pitchFamily="18" charset="0"/>
                <a:cs typeface="Times New Roman" panose="02020603050405020304" pitchFamily="18" charset="0"/>
              </a:rPr>
              <a:t>приблизно</a:t>
            </a:r>
            <a:r>
              <a:rPr lang="ru-RU" sz="2400" dirty="0">
                <a:solidFill>
                  <a:srgbClr val="000000"/>
                </a:solidFill>
                <a:latin typeface="Times New Roman" panose="02020603050405020304" pitchFamily="18" charset="0"/>
                <a:cs typeface="Times New Roman" panose="02020603050405020304" pitchFamily="18" charset="0"/>
              </a:rPr>
              <a:t> в </a:t>
            </a:r>
            <a:r>
              <a:rPr lang="ru-RU" sz="2400" dirty="0" err="1">
                <a:solidFill>
                  <a:srgbClr val="000000"/>
                </a:solidFill>
                <a:latin typeface="Times New Roman" panose="02020603050405020304" pitchFamily="18" charset="0"/>
                <a:cs typeface="Times New Roman" panose="02020603050405020304" pitchFamily="18" charset="0"/>
              </a:rPr>
              <a:t>тій</a:t>
            </a:r>
            <a:r>
              <a:rPr lang="ru-RU" sz="2400" dirty="0">
                <a:solidFill>
                  <a:srgbClr val="000000"/>
                </a:solidFill>
                <a:latin typeface="Times New Roman" panose="02020603050405020304" pitchFamily="18" charset="0"/>
                <a:cs typeface="Times New Roman" panose="02020603050405020304" pitchFamily="18" charset="0"/>
              </a:rPr>
              <a:t> же </a:t>
            </a:r>
            <a:r>
              <a:rPr lang="ru-RU" sz="2400" dirty="0" err="1">
                <a:solidFill>
                  <a:srgbClr val="000000"/>
                </a:solidFill>
                <a:latin typeface="Times New Roman" panose="02020603050405020304" pitchFamily="18" charset="0"/>
                <a:cs typeface="Times New Roman" panose="02020603050405020304" pitchFamily="18" charset="0"/>
              </a:rPr>
              <a:t>кількості</a:t>
            </a:r>
            <a:r>
              <a:rPr lang="ru-RU" sz="2400" dirty="0">
                <a:solidFill>
                  <a:srgbClr val="000000"/>
                </a:solidFill>
                <a:latin typeface="Times New Roman" panose="02020603050405020304" pitchFamily="18" charset="0"/>
                <a:cs typeface="Times New Roman" panose="02020603050405020304" pitchFamily="18" charset="0"/>
              </a:rPr>
              <a:t> і на тих же </a:t>
            </a:r>
            <a:r>
              <a:rPr lang="ru-RU" sz="2400" dirty="0" err="1">
                <a:solidFill>
                  <a:srgbClr val="000000"/>
                </a:solidFill>
                <a:latin typeface="Times New Roman" panose="02020603050405020304" pitchFamily="18" charset="0"/>
                <a:cs typeface="Times New Roman" panose="02020603050405020304" pitchFamily="18" charset="0"/>
              </a:rPr>
              <a:t>комерційних</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рівнях</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що</a:t>
            </a:r>
            <a:r>
              <a:rPr lang="ru-RU" sz="2400" dirty="0">
                <a:solidFill>
                  <a:srgbClr val="000000"/>
                </a:solidFill>
                <a:latin typeface="Times New Roman" panose="02020603050405020304" pitchFamily="18" charset="0"/>
                <a:cs typeface="Times New Roman" panose="02020603050405020304" pitchFamily="18" charset="0"/>
              </a:rPr>
              <a:t> й </a:t>
            </a:r>
            <a:r>
              <a:rPr lang="ru-RU" sz="2400" dirty="0" err="1">
                <a:solidFill>
                  <a:srgbClr val="000000"/>
                </a:solidFill>
                <a:latin typeface="Times New Roman" panose="02020603050405020304" pitchFamily="18" charset="0"/>
                <a:cs typeface="Times New Roman" panose="02020603050405020304" pitchFamily="18" charset="0"/>
              </a:rPr>
              <a:t>оцінювані</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товари</a:t>
            </a:r>
            <a:r>
              <a:rPr lang="ru-RU" sz="2400" dirty="0">
                <a:solidFill>
                  <a:srgbClr val="000000"/>
                </a:solidFill>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784759" y="3838252"/>
            <a:ext cx="5664559" cy="2677656"/>
          </a:xfrm>
          <a:prstGeom prst="rect">
            <a:avLst/>
          </a:prstGeom>
          <a:solidFill>
            <a:srgbClr val="D8FFD5"/>
          </a:solidFill>
          <a:ln>
            <a:solidFill>
              <a:schemeClr val="tx1"/>
            </a:solidFill>
          </a:ln>
        </p:spPr>
        <p:txBody>
          <a:bodyPr wrap="square">
            <a:spAutoFit/>
          </a:bodyPr>
          <a:lstStyle/>
          <a:p>
            <a:pPr algn="ctr"/>
            <a:r>
              <a:rPr lang="ru-RU" sz="2400" dirty="0">
                <a:solidFill>
                  <a:srgbClr val="2A2928"/>
                </a:solidFill>
                <a:latin typeface="Times New Roman" panose="02020603050405020304" pitchFamily="18" charset="0"/>
                <a:cs typeface="Times New Roman" panose="02020603050405020304" pitchFamily="18" charset="0"/>
              </a:rPr>
              <a:t>У </a:t>
            </a:r>
            <a:r>
              <a:rPr lang="ru-RU" sz="2400" dirty="0" err="1">
                <a:solidFill>
                  <a:srgbClr val="2A2928"/>
                </a:solidFill>
                <a:latin typeface="Times New Roman" panose="02020603050405020304" pitchFamily="18" charset="0"/>
                <a:cs typeface="Times New Roman" panose="02020603050405020304" pitchFamily="18" charset="0"/>
              </a:rPr>
              <a:t>разі</a:t>
            </a:r>
            <a:r>
              <a:rPr lang="ru-RU" sz="2400" dirty="0">
                <a:solidFill>
                  <a:srgbClr val="2A2928"/>
                </a:solidFill>
                <a:latin typeface="Times New Roman" panose="02020603050405020304" pitchFamily="18" charset="0"/>
                <a:cs typeface="Times New Roman" panose="02020603050405020304" pitchFamily="18" charset="0"/>
              </a:rPr>
              <a:t> </a:t>
            </a:r>
            <a:r>
              <a:rPr lang="ru-RU" sz="2400" dirty="0" err="1">
                <a:solidFill>
                  <a:srgbClr val="2A2928"/>
                </a:solidFill>
                <a:latin typeface="Times New Roman" panose="02020603050405020304" pitchFamily="18" charset="0"/>
                <a:cs typeface="Times New Roman" panose="02020603050405020304" pitchFamily="18" charset="0"/>
              </a:rPr>
              <a:t>якщо</a:t>
            </a:r>
            <a:r>
              <a:rPr lang="ru-RU" sz="2400" dirty="0">
                <a:solidFill>
                  <a:srgbClr val="2A2928"/>
                </a:solidFill>
                <a:latin typeface="Times New Roman" panose="02020603050405020304" pitchFamily="18" charset="0"/>
                <a:cs typeface="Times New Roman" panose="02020603050405020304" pitchFamily="18" charset="0"/>
              </a:rPr>
              <a:t> для </a:t>
            </a:r>
            <a:r>
              <a:rPr lang="ru-RU" sz="2400" dirty="0" err="1">
                <a:solidFill>
                  <a:srgbClr val="2A2928"/>
                </a:solidFill>
                <a:latin typeface="Times New Roman" panose="02020603050405020304" pitchFamily="18" charset="0"/>
                <a:cs typeface="Times New Roman" panose="02020603050405020304" pitchFamily="18" charset="0"/>
              </a:rPr>
              <a:t>цілей</a:t>
            </a:r>
            <a:r>
              <a:rPr lang="ru-RU" sz="2400" dirty="0">
                <a:solidFill>
                  <a:srgbClr val="2A2928"/>
                </a:solidFill>
                <a:latin typeface="Times New Roman" panose="02020603050405020304" pitchFamily="18" charset="0"/>
                <a:cs typeface="Times New Roman" panose="02020603050405020304" pitchFamily="18" charset="0"/>
              </a:rPr>
              <a:t> </a:t>
            </a:r>
            <a:r>
              <a:rPr lang="ru-RU" sz="2400" dirty="0" err="1">
                <a:solidFill>
                  <a:srgbClr val="2A2928"/>
                </a:solidFill>
                <a:latin typeface="Times New Roman" panose="02020603050405020304" pitchFamily="18" charset="0"/>
                <a:cs typeface="Times New Roman" panose="02020603050405020304" pitchFamily="18" charset="0"/>
              </a:rPr>
              <a:t>застосування</a:t>
            </a:r>
            <a:r>
              <a:rPr lang="ru-RU" sz="2400" dirty="0">
                <a:solidFill>
                  <a:srgbClr val="2A2928"/>
                </a:solidFill>
                <a:latin typeface="Times New Roman" panose="02020603050405020304" pitchFamily="18" charset="0"/>
                <a:cs typeface="Times New Roman" panose="02020603050405020304" pitchFamily="18" charset="0"/>
              </a:rPr>
              <a:t> </a:t>
            </a:r>
            <a:r>
              <a:rPr lang="ru-RU" sz="2400" dirty="0" err="1">
                <a:solidFill>
                  <a:srgbClr val="2A2928"/>
                </a:solidFill>
                <a:latin typeface="Times New Roman" panose="02020603050405020304" pitchFamily="18" charset="0"/>
                <a:cs typeface="Times New Roman" panose="02020603050405020304" pitchFamily="18" charset="0"/>
              </a:rPr>
              <a:t>цього</a:t>
            </a:r>
            <a:r>
              <a:rPr lang="ru-RU" sz="2400" dirty="0">
                <a:solidFill>
                  <a:srgbClr val="2A2928"/>
                </a:solidFill>
                <a:latin typeface="Times New Roman" panose="02020603050405020304" pitchFamily="18" charset="0"/>
                <a:cs typeface="Times New Roman" panose="02020603050405020304" pitchFamily="18" charset="0"/>
              </a:rPr>
              <a:t> методу </a:t>
            </a:r>
            <a:r>
              <a:rPr lang="ru-RU" sz="2400" dirty="0" err="1">
                <a:solidFill>
                  <a:srgbClr val="2A2928"/>
                </a:solidFill>
                <a:latin typeface="Times New Roman" panose="02020603050405020304" pitchFamily="18" charset="0"/>
                <a:cs typeface="Times New Roman" panose="02020603050405020304" pitchFamily="18" charset="0"/>
              </a:rPr>
              <a:t>виявляється</a:t>
            </a:r>
            <a:r>
              <a:rPr lang="ru-RU" sz="2400" dirty="0">
                <a:solidFill>
                  <a:srgbClr val="2A2928"/>
                </a:solidFill>
                <a:latin typeface="Times New Roman" panose="02020603050405020304" pitchFamily="18" charset="0"/>
                <a:cs typeface="Times New Roman" panose="02020603050405020304" pitchFamily="18" charset="0"/>
              </a:rPr>
              <a:t> </a:t>
            </a:r>
            <a:r>
              <a:rPr lang="ru-RU" sz="2400" dirty="0" err="1">
                <a:solidFill>
                  <a:srgbClr val="2A2928"/>
                </a:solidFill>
                <a:latin typeface="Times New Roman" panose="02020603050405020304" pitchFamily="18" charset="0"/>
                <a:cs typeface="Times New Roman" panose="02020603050405020304" pitchFamily="18" charset="0"/>
              </a:rPr>
              <a:t>більш</a:t>
            </a:r>
            <a:r>
              <a:rPr lang="ru-RU" sz="2400" dirty="0">
                <a:solidFill>
                  <a:srgbClr val="2A2928"/>
                </a:solidFill>
                <a:latin typeface="Times New Roman" panose="02020603050405020304" pitchFamily="18" charset="0"/>
                <a:cs typeface="Times New Roman" panose="02020603050405020304" pitchFamily="18" charset="0"/>
              </a:rPr>
              <a:t> як одна </a:t>
            </a:r>
            <a:r>
              <a:rPr lang="ru-RU" sz="2400" dirty="0" err="1">
                <a:solidFill>
                  <a:srgbClr val="2A2928"/>
                </a:solidFill>
                <a:latin typeface="Times New Roman" panose="02020603050405020304" pitchFamily="18" charset="0"/>
                <a:cs typeface="Times New Roman" panose="02020603050405020304" pitchFamily="18" charset="0"/>
              </a:rPr>
              <a:t>вартість</a:t>
            </a:r>
            <a:r>
              <a:rPr lang="ru-RU" sz="2400" dirty="0">
                <a:solidFill>
                  <a:srgbClr val="2A2928"/>
                </a:solidFill>
                <a:latin typeface="Times New Roman" panose="02020603050405020304" pitchFamily="18" charset="0"/>
                <a:cs typeface="Times New Roman" panose="02020603050405020304" pitchFamily="18" charset="0"/>
              </a:rPr>
              <a:t> договору </a:t>
            </a:r>
            <a:r>
              <a:rPr lang="ru-RU" sz="2400" dirty="0" err="1">
                <a:solidFill>
                  <a:srgbClr val="2A2928"/>
                </a:solidFill>
                <a:latin typeface="Times New Roman" panose="02020603050405020304" pitchFamily="18" charset="0"/>
                <a:cs typeface="Times New Roman" panose="02020603050405020304" pitchFamily="18" charset="0"/>
              </a:rPr>
              <a:t>щодо</a:t>
            </a:r>
            <a:r>
              <a:rPr lang="ru-RU" sz="2400" dirty="0">
                <a:solidFill>
                  <a:srgbClr val="2A2928"/>
                </a:solidFill>
                <a:latin typeface="Times New Roman" panose="02020603050405020304" pitchFamily="18" charset="0"/>
                <a:cs typeface="Times New Roman" panose="02020603050405020304" pitchFamily="18" charset="0"/>
              </a:rPr>
              <a:t> </a:t>
            </a:r>
            <a:r>
              <a:rPr lang="ru-RU" sz="2400" dirty="0" err="1">
                <a:solidFill>
                  <a:srgbClr val="2A2928"/>
                </a:solidFill>
                <a:latin typeface="Times New Roman" panose="02020603050405020304" pitchFamily="18" charset="0"/>
                <a:cs typeface="Times New Roman" panose="02020603050405020304" pitchFamily="18" charset="0"/>
              </a:rPr>
              <a:t>подібних</a:t>
            </a:r>
            <a:r>
              <a:rPr lang="ru-RU" sz="2400" dirty="0">
                <a:solidFill>
                  <a:srgbClr val="2A2928"/>
                </a:solidFill>
                <a:latin typeface="Times New Roman" panose="02020603050405020304" pitchFamily="18" charset="0"/>
                <a:cs typeface="Times New Roman" panose="02020603050405020304" pitchFamily="18" charset="0"/>
              </a:rPr>
              <a:t> (</a:t>
            </a:r>
            <a:r>
              <a:rPr lang="ru-RU" sz="2400" dirty="0" err="1">
                <a:solidFill>
                  <a:srgbClr val="2A2928"/>
                </a:solidFill>
                <a:latin typeface="Times New Roman" panose="02020603050405020304" pitchFamily="18" charset="0"/>
                <a:cs typeface="Times New Roman" panose="02020603050405020304" pitchFamily="18" charset="0"/>
              </a:rPr>
              <a:t>аналогічних</a:t>
            </a:r>
            <a:r>
              <a:rPr lang="ru-RU" sz="2400" dirty="0">
                <a:solidFill>
                  <a:srgbClr val="2A2928"/>
                </a:solidFill>
                <a:latin typeface="Times New Roman" panose="02020603050405020304" pitchFamily="18" charset="0"/>
                <a:cs typeface="Times New Roman" panose="02020603050405020304" pitchFamily="18" charset="0"/>
              </a:rPr>
              <a:t>) </a:t>
            </a:r>
            <a:r>
              <a:rPr lang="ru-RU" sz="2400" dirty="0" err="1">
                <a:solidFill>
                  <a:srgbClr val="2A2928"/>
                </a:solidFill>
                <a:latin typeface="Times New Roman" panose="02020603050405020304" pitchFamily="18" charset="0"/>
                <a:cs typeface="Times New Roman" panose="02020603050405020304" pitchFamily="18" charset="0"/>
              </a:rPr>
              <a:t>товарів</a:t>
            </a:r>
            <a:r>
              <a:rPr lang="ru-RU" sz="2400" dirty="0">
                <a:solidFill>
                  <a:srgbClr val="2A2928"/>
                </a:solidFill>
                <a:latin typeface="Times New Roman" panose="02020603050405020304" pitchFamily="18" charset="0"/>
                <a:cs typeface="Times New Roman" panose="02020603050405020304" pitchFamily="18" charset="0"/>
              </a:rPr>
              <a:t>, для </a:t>
            </a:r>
            <a:r>
              <a:rPr lang="ru-RU" sz="2400" dirty="0" err="1">
                <a:solidFill>
                  <a:srgbClr val="2A2928"/>
                </a:solidFill>
                <a:latin typeface="Times New Roman" panose="02020603050405020304" pitchFamily="18" charset="0"/>
                <a:cs typeface="Times New Roman" panose="02020603050405020304" pitchFamily="18" charset="0"/>
              </a:rPr>
              <a:t>визначення</a:t>
            </a:r>
            <a:r>
              <a:rPr lang="ru-RU" sz="2400" dirty="0">
                <a:solidFill>
                  <a:srgbClr val="2A2928"/>
                </a:solidFill>
                <a:latin typeface="Times New Roman" panose="02020603050405020304" pitchFamily="18" charset="0"/>
                <a:cs typeface="Times New Roman" panose="02020603050405020304" pitchFamily="18" charset="0"/>
              </a:rPr>
              <a:t> </a:t>
            </a:r>
            <a:r>
              <a:rPr lang="ru-RU" sz="2400" dirty="0" err="1">
                <a:solidFill>
                  <a:srgbClr val="2A2928"/>
                </a:solidFill>
                <a:latin typeface="Times New Roman" panose="02020603050405020304" pitchFamily="18" charset="0"/>
                <a:cs typeface="Times New Roman" panose="02020603050405020304" pitchFamily="18" charset="0"/>
              </a:rPr>
              <a:t>митної</a:t>
            </a:r>
            <a:r>
              <a:rPr lang="ru-RU" sz="2400" dirty="0">
                <a:solidFill>
                  <a:srgbClr val="2A2928"/>
                </a:solidFill>
                <a:latin typeface="Times New Roman" panose="02020603050405020304" pitchFamily="18" charset="0"/>
                <a:cs typeface="Times New Roman" panose="02020603050405020304" pitchFamily="18" charset="0"/>
              </a:rPr>
              <a:t> </a:t>
            </a:r>
            <a:r>
              <a:rPr lang="ru-RU" sz="2400" dirty="0" err="1">
                <a:solidFill>
                  <a:srgbClr val="2A2928"/>
                </a:solidFill>
                <a:latin typeface="Times New Roman" panose="02020603050405020304" pitchFamily="18" charset="0"/>
                <a:cs typeface="Times New Roman" panose="02020603050405020304" pitchFamily="18" charset="0"/>
              </a:rPr>
              <a:t>вартості</a:t>
            </a:r>
            <a:r>
              <a:rPr lang="ru-RU" sz="2400" dirty="0">
                <a:solidFill>
                  <a:srgbClr val="2A2928"/>
                </a:solidFill>
                <a:latin typeface="Times New Roman" panose="02020603050405020304" pitchFamily="18" charset="0"/>
                <a:cs typeface="Times New Roman" panose="02020603050405020304" pitchFamily="18" charset="0"/>
              </a:rPr>
              <a:t> </a:t>
            </a:r>
            <a:r>
              <a:rPr lang="ru-RU" sz="2400" dirty="0" err="1">
                <a:solidFill>
                  <a:srgbClr val="2A2928"/>
                </a:solidFill>
                <a:latin typeface="Times New Roman" panose="02020603050405020304" pitchFamily="18" charset="0"/>
                <a:cs typeface="Times New Roman" panose="02020603050405020304" pitchFamily="18" charset="0"/>
              </a:rPr>
              <a:t>оцінюваних</a:t>
            </a:r>
            <a:r>
              <a:rPr lang="ru-RU" sz="2400" dirty="0">
                <a:solidFill>
                  <a:srgbClr val="2A2928"/>
                </a:solidFill>
                <a:latin typeface="Times New Roman" panose="02020603050405020304" pitchFamily="18" charset="0"/>
                <a:cs typeface="Times New Roman" panose="02020603050405020304" pitchFamily="18" charset="0"/>
              </a:rPr>
              <a:t> </a:t>
            </a:r>
            <a:r>
              <a:rPr lang="ru-RU" sz="2400" dirty="0" err="1">
                <a:solidFill>
                  <a:srgbClr val="2A2928"/>
                </a:solidFill>
                <a:latin typeface="Times New Roman" panose="02020603050405020304" pitchFamily="18" charset="0"/>
                <a:cs typeface="Times New Roman" panose="02020603050405020304" pitchFamily="18" charset="0"/>
              </a:rPr>
              <a:t>товарів</a:t>
            </a:r>
            <a:r>
              <a:rPr lang="ru-RU" sz="2400" dirty="0">
                <a:solidFill>
                  <a:srgbClr val="2A2928"/>
                </a:solidFill>
                <a:latin typeface="Times New Roman" panose="02020603050405020304" pitchFamily="18" charset="0"/>
                <a:cs typeface="Times New Roman" panose="02020603050405020304" pitchFamily="18" charset="0"/>
              </a:rPr>
              <a:t> </a:t>
            </a:r>
            <a:r>
              <a:rPr lang="ru-RU" sz="2400" dirty="0" err="1">
                <a:solidFill>
                  <a:srgbClr val="2A2928"/>
                </a:solidFill>
                <a:latin typeface="Times New Roman" panose="02020603050405020304" pitchFamily="18" charset="0"/>
                <a:cs typeface="Times New Roman" panose="02020603050405020304" pitchFamily="18" charset="0"/>
              </a:rPr>
              <a:t>використовується</a:t>
            </a:r>
            <a:r>
              <a:rPr lang="ru-RU" sz="2400" dirty="0">
                <a:solidFill>
                  <a:srgbClr val="2A2928"/>
                </a:solidFill>
                <a:latin typeface="Times New Roman" panose="02020603050405020304" pitchFamily="18" charset="0"/>
                <a:cs typeface="Times New Roman" panose="02020603050405020304" pitchFamily="18" charset="0"/>
              </a:rPr>
              <a:t> </a:t>
            </a:r>
            <a:r>
              <a:rPr lang="ru-RU" sz="2400" dirty="0" err="1">
                <a:solidFill>
                  <a:srgbClr val="2A2928"/>
                </a:solidFill>
                <a:latin typeface="Times New Roman" panose="02020603050405020304" pitchFamily="18" charset="0"/>
                <a:cs typeface="Times New Roman" panose="02020603050405020304" pitchFamily="18" charset="0"/>
              </a:rPr>
              <a:t>найменша</a:t>
            </a:r>
            <a:r>
              <a:rPr lang="ru-RU" sz="2400" dirty="0">
                <a:solidFill>
                  <a:srgbClr val="2A2928"/>
                </a:solidFill>
                <a:latin typeface="Times New Roman" panose="02020603050405020304" pitchFamily="18" charset="0"/>
                <a:cs typeface="Times New Roman" panose="02020603050405020304" pitchFamily="18" charset="0"/>
              </a:rPr>
              <a:t> </a:t>
            </a:r>
            <a:r>
              <a:rPr lang="ru-RU" sz="2400" dirty="0" err="1">
                <a:solidFill>
                  <a:srgbClr val="2A2928"/>
                </a:solidFill>
                <a:latin typeface="Times New Roman" panose="02020603050405020304" pitchFamily="18" charset="0"/>
                <a:cs typeface="Times New Roman" panose="02020603050405020304" pitchFamily="18" charset="0"/>
              </a:rPr>
              <a:t>така</a:t>
            </a:r>
            <a:r>
              <a:rPr lang="ru-RU" sz="2400" dirty="0">
                <a:solidFill>
                  <a:srgbClr val="2A2928"/>
                </a:solidFill>
                <a:latin typeface="Times New Roman" panose="02020603050405020304" pitchFamily="18" charset="0"/>
                <a:cs typeface="Times New Roman" panose="02020603050405020304" pitchFamily="18" charset="0"/>
              </a:rPr>
              <a:t> </a:t>
            </a:r>
            <a:r>
              <a:rPr lang="ru-RU" sz="2400" dirty="0" err="1">
                <a:solidFill>
                  <a:srgbClr val="2A2928"/>
                </a:solidFill>
                <a:latin typeface="Times New Roman" panose="02020603050405020304" pitchFamily="18" charset="0"/>
                <a:cs typeface="Times New Roman" panose="02020603050405020304" pitchFamily="18" charset="0"/>
              </a:rPr>
              <a:t>вартість</a:t>
            </a:r>
            <a:r>
              <a:rPr lang="ru-RU" sz="2400" dirty="0">
                <a:solidFill>
                  <a:srgbClr val="2A2928"/>
                </a:solidFill>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5784759" y="437882"/>
            <a:ext cx="6063804" cy="3046988"/>
          </a:xfrm>
          <a:prstGeom prst="rect">
            <a:avLst/>
          </a:prstGeom>
          <a:solidFill>
            <a:srgbClr val="D8FFD5"/>
          </a:solidFill>
          <a:ln>
            <a:solidFill>
              <a:schemeClr val="tx1"/>
            </a:solidFill>
          </a:ln>
        </p:spPr>
        <p:txBody>
          <a:bodyPr wrap="square">
            <a:spAutoFit/>
          </a:bodyPr>
          <a:lstStyle/>
          <a:p>
            <a:pPr algn="ctr"/>
            <a:r>
              <a:rPr lang="ru-RU" sz="2400" dirty="0">
                <a:solidFill>
                  <a:srgbClr val="000000"/>
                </a:solidFill>
                <a:latin typeface="Times New Roman" panose="02020603050405020304" pitchFamily="18" charset="0"/>
                <a:cs typeface="Times New Roman" panose="02020603050405020304" pitchFamily="18" charset="0"/>
              </a:rPr>
              <a:t>У </a:t>
            </a:r>
            <a:r>
              <a:rPr lang="ru-RU" sz="2400" dirty="0" err="1">
                <a:solidFill>
                  <a:srgbClr val="000000"/>
                </a:solidFill>
                <a:latin typeface="Times New Roman" panose="02020603050405020304" pitchFamily="18" charset="0"/>
                <a:cs typeface="Times New Roman" panose="02020603050405020304" pitchFamily="18" charset="0"/>
              </a:rPr>
              <a:t>разі</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якщо</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кошти</a:t>
            </a:r>
            <a:r>
              <a:rPr lang="ru-RU" sz="2400" dirty="0">
                <a:solidFill>
                  <a:srgbClr val="000000"/>
                </a:solidFill>
                <a:latin typeface="Times New Roman" panose="02020603050405020304" pitchFamily="18" charset="0"/>
                <a:cs typeface="Times New Roman" panose="02020603050405020304" pitchFamily="18" charset="0"/>
              </a:rPr>
              <a:t> та </a:t>
            </a:r>
            <a:r>
              <a:rPr lang="ru-RU" sz="2400" dirty="0" err="1">
                <a:solidFill>
                  <a:srgbClr val="000000"/>
                </a:solidFill>
                <a:latin typeface="Times New Roman" panose="02020603050405020304" pitchFamily="18" charset="0"/>
                <a:cs typeface="Times New Roman" panose="02020603050405020304" pitchFamily="18" charset="0"/>
              </a:rPr>
              <a:t>витрати</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включаються</a:t>
            </a:r>
            <a:r>
              <a:rPr lang="ru-RU" sz="2400" dirty="0">
                <a:solidFill>
                  <a:srgbClr val="000000"/>
                </a:solidFill>
                <a:latin typeface="Times New Roman" panose="02020603050405020304" pitchFamily="18" charset="0"/>
                <a:cs typeface="Times New Roman" panose="02020603050405020304" pitchFamily="18" charset="0"/>
              </a:rPr>
              <a:t> у </a:t>
            </a:r>
            <a:r>
              <a:rPr lang="ru-RU" sz="2400" dirty="0" err="1">
                <a:solidFill>
                  <a:srgbClr val="000000"/>
                </a:solidFill>
                <a:latin typeface="Times New Roman" panose="02020603050405020304" pitchFamily="18" charset="0"/>
                <a:cs typeface="Times New Roman" panose="02020603050405020304" pitchFamily="18" charset="0"/>
              </a:rPr>
              <a:t>вартість</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операції</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здійснюється</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коригування</a:t>
            </a:r>
            <a:r>
              <a:rPr lang="ru-RU" sz="2400" dirty="0">
                <a:solidFill>
                  <a:srgbClr val="000000"/>
                </a:solidFill>
                <a:latin typeface="Times New Roman" panose="02020603050405020304" pitchFamily="18" charset="0"/>
                <a:cs typeface="Times New Roman" panose="02020603050405020304" pitchFamily="18" charset="0"/>
              </a:rPr>
              <a:t> для </a:t>
            </a:r>
            <a:r>
              <a:rPr lang="ru-RU" sz="2400" dirty="0" err="1">
                <a:solidFill>
                  <a:srgbClr val="000000"/>
                </a:solidFill>
                <a:latin typeface="Times New Roman" panose="02020603050405020304" pitchFamily="18" charset="0"/>
                <a:cs typeface="Times New Roman" panose="02020603050405020304" pitchFamily="18" charset="0"/>
              </a:rPr>
              <a:t>врахування</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значної</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різниці</a:t>
            </a:r>
            <a:r>
              <a:rPr lang="ru-RU" sz="2400" dirty="0">
                <a:solidFill>
                  <a:srgbClr val="000000"/>
                </a:solidFill>
                <a:latin typeface="Times New Roman" panose="02020603050405020304" pitchFamily="18" charset="0"/>
                <a:cs typeface="Times New Roman" panose="02020603050405020304" pitchFamily="18" charset="0"/>
              </a:rPr>
              <a:t> у таких коштах і </a:t>
            </a:r>
            <a:r>
              <a:rPr lang="ru-RU" sz="2400" dirty="0" err="1">
                <a:solidFill>
                  <a:srgbClr val="000000"/>
                </a:solidFill>
                <a:latin typeface="Times New Roman" panose="02020603050405020304" pitchFamily="18" charset="0"/>
                <a:cs typeface="Times New Roman" panose="02020603050405020304" pitchFamily="18" charset="0"/>
              </a:rPr>
              <a:t>витратах</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між</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оцінюваними</a:t>
            </a:r>
            <a:r>
              <a:rPr lang="ru-RU" sz="2400" dirty="0">
                <a:solidFill>
                  <a:srgbClr val="000000"/>
                </a:solidFill>
                <a:latin typeface="Times New Roman" panose="02020603050405020304" pitchFamily="18" charset="0"/>
                <a:cs typeface="Times New Roman" panose="02020603050405020304" pitchFamily="18" charset="0"/>
              </a:rPr>
              <a:t> товарами та </a:t>
            </a:r>
            <a:r>
              <a:rPr lang="ru-RU" sz="2400" dirty="0" err="1">
                <a:solidFill>
                  <a:srgbClr val="000000"/>
                </a:solidFill>
                <a:latin typeface="Times New Roman" panose="02020603050405020304" pitchFamily="18" charset="0"/>
                <a:cs typeface="Times New Roman" panose="02020603050405020304" pitchFamily="18" charset="0"/>
              </a:rPr>
              <a:t>відповідними</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подібними</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аналогічними</a:t>
            </a:r>
            <a:r>
              <a:rPr lang="ru-RU" sz="2400" dirty="0">
                <a:solidFill>
                  <a:srgbClr val="000000"/>
                </a:solidFill>
                <a:latin typeface="Times New Roman" panose="02020603050405020304" pitchFamily="18" charset="0"/>
                <a:cs typeface="Times New Roman" panose="02020603050405020304" pitchFamily="18" charset="0"/>
              </a:rPr>
              <a:t>) товарами, </a:t>
            </a:r>
            <a:r>
              <a:rPr lang="ru-RU" sz="2400" dirty="0" err="1">
                <a:solidFill>
                  <a:srgbClr val="000000"/>
                </a:solidFill>
                <a:latin typeface="Times New Roman" panose="02020603050405020304" pitchFamily="18" charset="0"/>
                <a:cs typeface="Times New Roman" panose="02020603050405020304" pitchFamily="18" charset="0"/>
              </a:rPr>
              <a:t>що</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зумовлено</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різницею</a:t>
            </a:r>
            <a:r>
              <a:rPr lang="ru-RU" sz="2400" dirty="0">
                <a:solidFill>
                  <a:srgbClr val="000000"/>
                </a:solidFill>
                <a:latin typeface="Times New Roman" panose="02020603050405020304" pitchFamily="18" charset="0"/>
                <a:cs typeface="Times New Roman" panose="02020603050405020304" pitchFamily="18" charset="0"/>
              </a:rPr>
              <a:t> у </a:t>
            </a:r>
            <a:r>
              <a:rPr lang="ru-RU" sz="2400" dirty="0" err="1">
                <a:solidFill>
                  <a:srgbClr val="000000"/>
                </a:solidFill>
                <a:latin typeface="Times New Roman" panose="02020603050405020304" pitchFamily="18" charset="0"/>
                <a:cs typeface="Times New Roman" panose="02020603050405020304" pitchFamily="18" charset="0"/>
              </a:rPr>
              <a:t>відстанях</a:t>
            </a:r>
            <a:r>
              <a:rPr lang="ru-RU" sz="2400" dirty="0">
                <a:solidFill>
                  <a:srgbClr val="000000"/>
                </a:solidFill>
                <a:latin typeface="Times New Roman" panose="02020603050405020304" pitchFamily="18" charset="0"/>
                <a:cs typeface="Times New Roman" panose="02020603050405020304" pitchFamily="18" charset="0"/>
              </a:rPr>
              <a:t> і способах </a:t>
            </a:r>
            <a:r>
              <a:rPr lang="ru-RU" sz="2400" dirty="0" err="1">
                <a:solidFill>
                  <a:srgbClr val="000000"/>
                </a:solidFill>
                <a:latin typeface="Times New Roman" panose="02020603050405020304" pitchFamily="18" charset="0"/>
                <a:cs typeface="Times New Roman" panose="02020603050405020304" pitchFamily="18" charset="0"/>
              </a:rPr>
              <a:t>транспортування</a:t>
            </a:r>
            <a:r>
              <a:rPr lang="ru-RU" sz="2400" dirty="0">
                <a:solidFill>
                  <a:srgbClr val="000000"/>
                </a:solidFill>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190819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лако 3"/>
          <p:cNvSpPr/>
          <p:nvPr/>
        </p:nvSpPr>
        <p:spPr>
          <a:xfrm rot="21020518">
            <a:off x="-91198" y="414811"/>
            <a:ext cx="8098096" cy="3469424"/>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b="1" dirty="0" smtClean="0">
              <a:solidFill>
                <a:srgbClr val="000000"/>
              </a:solidFill>
              <a:latin typeface="Times New Roman" panose="02020603050405020304" pitchFamily="18" charset="0"/>
              <a:cs typeface="Times New Roman" panose="02020603050405020304" pitchFamily="18" charset="0"/>
            </a:endParaRPr>
          </a:p>
          <a:p>
            <a:pPr algn="ctr"/>
            <a:r>
              <a:rPr lang="ru-RU" sz="2000" b="1" dirty="0" err="1" smtClean="0">
                <a:solidFill>
                  <a:srgbClr val="002060"/>
                </a:solidFill>
                <a:latin typeface="Times New Roman" panose="02020603050405020304" pitchFamily="18" charset="0"/>
                <a:cs typeface="Times New Roman" panose="02020603050405020304" pitchFamily="18" charset="0"/>
              </a:rPr>
              <a:t>Митниця</a:t>
            </a:r>
            <a:r>
              <a:rPr lang="ru-RU" sz="2000" b="1" dirty="0" smtClean="0">
                <a:solidFill>
                  <a:srgbClr val="002060"/>
                </a:solidFill>
                <a:latin typeface="Times New Roman" panose="02020603050405020304" pitchFamily="18" charset="0"/>
                <a:cs typeface="Times New Roman" panose="02020603050405020304" pitchFamily="18" charset="0"/>
              </a:rPr>
              <a:t> </a:t>
            </a:r>
            <a:r>
              <a:rPr lang="uk-UA" sz="2000" b="1" dirty="0" smtClean="0">
                <a:solidFill>
                  <a:srgbClr val="002060"/>
                </a:solidFill>
                <a:latin typeface="Times New Roman" panose="02020603050405020304" pitchFamily="18" charset="0"/>
                <a:cs typeface="Times New Roman" panose="02020603050405020304" pitchFamily="18" charset="0"/>
              </a:rPr>
              <a:t>протягом </a:t>
            </a:r>
            <a:r>
              <a:rPr lang="ru-RU" sz="2000" b="1" dirty="0" err="1" smtClean="0">
                <a:solidFill>
                  <a:srgbClr val="002060"/>
                </a:solidFill>
                <a:latin typeface="Times New Roman" panose="02020603050405020304" pitchFamily="18" charset="0"/>
                <a:cs typeface="Times New Roman" panose="02020603050405020304" pitchFamily="18" charset="0"/>
              </a:rPr>
              <a:t>тривалого</a:t>
            </a:r>
            <a:r>
              <a:rPr lang="ru-RU" sz="2000" b="1" dirty="0" smtClean="0">
                <a:solidFill>
                  <a:srgbClr val="002060"/>
                </a:solidFill>
                <a:latin typeface="Times New Roman" panose="02020603050405020304" pitchFamily="18" charset="0"/>
                <a:cs typeface="Times New Roman" panose="02020603050405020304" pitchFamily="18" charset="0"/>
              </a:rPr>
              <a:t> </a:t>
            </a:r>
            <a:r>
              <a:rPr lang="ru-RU" sz="2000" b="1" dirty="0">
                <a:solidFill>
                  <a:srgbClr val="002060"/>
                </a:solidFill>
                <a:latin typeface="Times New Roman" panose="02020603050405020304" pitchFamily="18" charset="0"/>
                <a:cs typeface="Times New Roman" panose="02020603050405020304" pitchFamily="18" charset="0"/>
              </a:rPr>
              <a:t>часу була і є ознакою суверенності, державності та незалежності країни, потужним джерелом формування видаткової частини бюджету країни, засобом стримування попадання в країну шкідливих для життя та здоров'я людини чи небажаних товарів, які не сприяють </a:t>
            </a:r>
            <a:r>
              <a:rPr lang="ru-RU" sz="2000" b="1" dirty="0" err="1">
                <a:solidFill>
                  <a:srgbClr val="002060"/>
                </a:solidFill>
                <a:latin typeface="Times New Roman" panose="02020603050405020304" pitchFamily="18" charset="0"/>
                <a:cs typeface="Times New Roman" panose="02020603050405020304" pitchFamily="18" charset="0"/>
              </a:rPr>
              <a:t>розвитку</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smtClean="0">
                <a:solidFill>
                  <a:srgbClr val="002060"/>
                </a:solidFill>
                <a:latin typeface="Times New Roman" panose="02020603050405020304" pitchFamily="18" charset="0"/>
                <a:cs typeface="Times New Roman" panose="02020603050405020304" pitchFamily="18" charset="0"/>
              </a:rPr>
              <a:t>економіки</a:t>
            </a:r>
            <a:r>
              <a:rPr lang="ru-RU" sz="2000" b="1" dirty="0" smtClean="0">
                <a:solidFill>
                  <a:srgbClr val="002060"/>
                </a:solidFill>
                <a:latin typeface="Times New Roman" panose="02020603050405020304" pitchFamily="18" charset="0"/>
                <a:cs typeface="Times New Roman" panose="02020603050405020304" pitchFamily="18" charset="0"/>
              </a:rPr>
              <a:t>.</a:t>
            </a: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5" name="Облако 4"/>
          <p:cNvSpPr/>
          <p:nvPr/>
        </p:nvSpPr>
        <p:spPr>
          <a:xfrm rot="21286116">
            <a:off x="3957851" y="2920621"/>
            <a:ext cx="8234150" cy="3819233"/>
          </a:xfrm>
          <a:prstGeom prst="cloud">
            <a:avLst/>
          </a:prstGeom>
          <a:solidFill>
            <a:srgbClr val="EBF3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rgbClr val="002060"/>
                </a:solidFill>
                <a:latin typeface="Times New Roman" panose="02020603050405020304" pitchFamily="18" charset="0"/>
                <a:cs typeface="Times New Roman" panose="02020603050405020304" pitchFamily="18" charset="0"/>
              </a:rPr>
              <a:t>Регулятивна мета митної справи та митного регулювання досягається шляхом встановлення ставок і мита, які застосовуються до товарів при їх переміщенні через кордон, визначення заборон та обмежень на ввезення та вивіз товарів, ліцензування та квотування експорту та імпорту, видача дозволів на ввезення та вивіз окремих товарів.</a:t>
            </a:r>
          </a:p>
        </p:txBody>
      </p:sp>
      <p:pic>
        <p:nvPicPr>
          <p:cNvPr id="6" name="Picture 2" descr="http://img.inforico.com.ua/a/kiyivskiy-mitno-brokerskiy-centr--2aa2-1343118660022850-1-bi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430603" y="254619"/>
            <a:ext cx="2284200" cy="229856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7" name="Picture 2" descr="http://mediaindustry.com.ua/wp-content/uploads/2012/05/default.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20985367">
            <a:off x="245169" y="3751712"/>
            <a:ext cx="2086461" cy="294422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24411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Прямая соединительная линия 13"/>
          <p:cNvCxnSpPr/>
          <p:nvPr/>
        </p:nvCxnSpPr>
        <p:spPr>
          <a:xfrm>
            <a:off x="515155" y="1625178"/>
            <a:ext cx="0" cy="3918390"/>
          </a:xfrm>
          <a:prstGeom prst="line">
            <a:avLst/>
          </a:prstGeom>
        </p:spPr>
        <p:style>
          <a:lnRef idx="3">
            <a:schemeClr val="dk1"/>
          </a:lnRef>
          <a:fillRef idx="0">
            <a:schemeClr val="dk1"/>
          </a:fillRef>
          <a:effectRef idx="2">
            <a:schemeClr val="dk1"/>
          </a:effectRef>
          <a:fontRef idx="minor">
            <a:schemeClr val="tx1"/>
          </a:fontRef>
        </p:style>
      </p:cxnSp>
      <p:grpSp>
        <p:nvGrpSpPr>
          <p:cNvPr id="20" name="Группа 19"/>
          <p:cNvGrpSpPr/>
          <p:nvPr/>
        </p:nvGrpSpPr>
        <p:grpSpPr>
          <a:xfrm>
            <a:off x="360609" y="240183"/>
            <a:ext cx="11397802" cy="5857383"/>
            <a:chOff x="360609" y="240183"/>
            <a:chExt cx="11397802" cy="5857383"/>
          </a:xfrm>
        </p:grpSpPr>
        <p:sp>
          <p:nvSpPr>
            <p:cNvPr id="4" name="Прямоугольник 3"/>
            <p:cNvSpPr/>
            <p:nvPr/>
          </p:nvSpPr>
          <p:spPr>
            <a:xfrm>
              <a:off x="360609" y="240183"/>
              <a:ext cx="11397802" cy="1384995"/>
            </a:xfrm>
            <a:prstGeom prst="rect">
              <a:avLst/>
            </a:prstGeom>
            <a:solidFill>
              <a:schemeClr val="accent4"/>
            </a:solidFill>
            <a:ln>
              <a:solidFill>
                <a:schemeClr val="tx1"/>
              </a:solidFill>
            </a:ln>
          </p:spPr>
          <p:txBody>
            <a:bodyPr wrap="square">
              <a:spAutoFit/>
            </a:bodyPr>
            <a:lstStyle/>
            <a:p>
              <a:pPr algn="ctr"/>
              <a:r>
                <a:rPr lang="ru-RU" sz="2800" dirty="0" err="1">
                  <a:solidFill>
                    <a:schemeClr val="accent1">
                      <a:lumMod val="50000"/>
                    </a:schemeClr>
                  </a:solidFill>
                  <a:latin typeface="Times New Roman" panose="02020603050405020304" pitchFamily="18" charset="0"/>
                  <a:cs typeface="Times New Roman" panose="02020603050405020304" pitchFamily="18" charset="0"/>
                </a:rPr>
                <a:t>Застереження</a:t>
              </a:r>
              <a:r>
                <a:rPr lang="ru-RU" sz="2800" dirty="0">
                  <a:solidFill>
                    <a:schemeClr val="accent1">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1">
                      <a:lumMod val="50000"/>
                    </a:schemeClr>
                  </a:solidFill>
                  <a:latin typeface="Times New Roman" panose="02020603050405020304" pitchFamily="18" charset="0"/>
                  <a:cs typeface="Times New Roman" panose="02020603050405020304" pitchFamily="18" charset="0"/>
                </a:rPr>
                <a:t>щодо</a:t>
              </a:r>
              <a:r>
                <a:rPr lang="ru-RU" sz="2800" dirty="0">
                  <a:solidFill>
                    <a:schemeClr val="accent1">
                      <a:lumMod val="50000"/>
                    </a:schemeClr>
                  </a:solidFill>
                  <a:latin typeface="Times New Roman" panose="02020603050405020304" pitchFamily="18" charset="0"/>
                  <a:cs typeface="Times New Roman" panose="02020603050405020304" pitchFamily="18" charset="0"/>
                </a:rPr>
                <a:t> умов </a:t>
              </a:r>
              <a:r>
                <a:rPr lang="ru-RU" sz="2800" dirty="0" err="1">
                  <a:solidFill>
                    <a:schemeClr val="accent1">
                      <a:lumMod val="50000"/>
                    </a:schemeClr>
                  </a:solidFill>
                  <a:latin typeface="Times New Roman" panose="02020603050405020304" pitchFamily="18" charset="0"/>
                  <a:cs typeface="Times New Roman" panose="02020603050405020304" pitchFamily="18" charset="0"/>
                </a:rPr>
                <a:t>застосування</a:t>
              </a:r>
              <a:r>
                <a:rPr lang="ru-RU" sz="2800" dirty="0">
                  <a:solidFill>
                    <a:schemeClr val="accent1">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1">
                      <a:lumMod val="50000"/>
                    </a:schemeClr>
                  </a:solidFill>
                  <a:latin typeface="Times New Roman" panose="02020603050405020304" pitchFamily="18" charset="0"/>
                  <a:cs typeface="Times New Roman" panose="02020603050405020304" pitchFamily="18" charset="0"/>
                </a:rPr>
                <a:t>методів</a:t>
              </a:r>
              <a:r>
                <a:rPr lang="ru-RU" sz="2800" dirty="0">
                  <a:solidFill>
                    <a:schemeClr val="accent1">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1">
                      <a:lumMod val="50000"/>
                    </a:schemeClr>
                  </a:solidFill>
                  <a:latin typeface="Times New Roman" panose="02020603050405020304" pitchFamily="18" charset="0"/>
                  <a:cs typeface="Times New Roman" panose="02020603050405020304" pitchFamily="18" charset="0"/>
                </a:rPr>
                <a:t>визначення</a:t>
              </a:r>
              <a:r>
                <a:rPr lang="ru-RU" sz="2800" dirty="0">
                  <a:solidFill>
                    <a:schemeClr val="accent1">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1">
                      <a:lumMod val="50000"/>
                    </a:schemeClr>
                  </a:solidFill>
                  <a:latin typeface="Times New Roman" panose="02020603050405020304" pitchFamily="18" charset="0"/>
                  <a:cs typeface="Times New Roman" panose="02020603050405020304" pitchFamily="18" charset="0"/>
                </a:rPr>
                <a:t>митної</a:t>
              </a:r>
              <a:r>
                <a:rPr lang="ru-RU" sz="2800" dirty="0">
                  <a:solidFill>
                    <a:schemeClr val="accent1">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1">
                      <a:lumMod val="50000"/>
                    </a:schemeClr>
                  </a:solidFill>
                  <a:latin typeface="Times New Roman" panose="02020603050405020304" pitchFamily="18" charset="0"/>
                  <a:cs typeface="Times New Roman" panose="02020603050405020304" pitchFamily="18" charset="0"/>
                </a:rPr>
                <a:t>вартості</a:t>
              </a:r>
              <a:r>
                <a:rPr lang="ru-RU" sz="2800" dirty="0">
                  <a:solidFill>
                    <a:schemeClr val="accent1">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1">
                      <a:lumMod val="50000"/>
                    </a:schemeClr>
                  </a:solidFill>
                  <a:latin typeface="Times New Roman" panose="02020603050405020304" pitchFamily="18" charset="0"/>
                  <a:cs typeface="Times New Roman" panose="02020603050405020304" pitchFamily="18" charset="0"/>
                </a:rPr>
                <a:t>товарів</a:t>
              </a:r>
              <a:r>
                <a:rPr lang="ru-RU" sz="2800" dirty="0">
                  <a:solidFill>
                    <a:schemeClr val="accent1">
                      <a:lumMod val="50000"/>
                    </a:schemeClr>
                  </a:solidFill>
                  <a:latin typeface="Times New Roman" panose="02020603050405020304" pitchFamily="18" charset="0"/>
                  <a:cs typeface="Times New Roman" panose="02020603050405020304" pitchFamily="18" charset="0"/>
                </a:rPr>
                <a:t> за </a:t>
              </a:r>
              <a:r>
                <a:rPr lang="ru-RU" sz="2800" dirty="0" err="1">
                  <a:solidFill>
                    <a:schemeClr val="accent1">
                      <a:lumMod val="50000"/>
                    </a:schemeClr>
                  </a:solidFill>
                  <a:latin typeface="Times New Roman" panose="02020603050405020304" pitchFamily="18" charset="0"/>
                  <a:cs typeface="Times New Roman" panose="02020603050405020304" pitchFamily="18" charset="0"/>
                </a:rPr>
                <a:t>ціною</a:t>
              </a:r>
              <a:r>
                <a:rPr lang="ru-RU" sz="2800" dirty="0">
                  <a:solidFill>
                    <a:schemeClr val="accent1">
                      <a:lumMod val="50000"/>
                    </a:schemeClr>
                  </a:solidFill>
                  <a:latin typeface="Times New Roman" panose="02020603050405020304" pitchFamily="18" charset="0"/>
                  <a:cs typeface="Times New Roman" panose="02020603050405020304" pitchFamily="18" charset="0"/>
                </a:rPr>
                <a:t> договору </a:t>
              </a:r>
              <a:r>
                <a:rPr lang="ru-RU" sz="2800" dirty="0" err="1">
                  <a:solidFill>
                    <a:schemeClr val="accent1">
                      <a:lumMod val="50000"/>
                    </a:schemeClr>
                  </a:solidFill>
                  <a:latin typeface="Times New Roman" panose="02020603050405020304" pitchFamily="18" charset="0"/>
                  <a:cs typeface="Times New Roman" panose="02020603050405020304" pitchFamily="18" charset="0"/>
                </a:rPr>
                <a:t>щодо</a:t>
              </a:r>
              <a:r>
                <a:rPr lang="ru-RU" sz="2800" dirty="0">
                  <a:solidFill>
                    <a:schemeClr val="accent1">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1">
                      <a:lumMod val="50000"/>
                    </a:schemeClr>
                  </a:solidFill>
                  <a:latin typeface="Times New Roman" panose="02020603050405020304" pitchFamily="18" charset="0"/>
                  <a:cs typeface="Times New Roman" panose="02020603050405020304" pitchFamily="18" charset="0"/>
                </a:rPr>
                <a:t>ідентичних</a:t>
              </a:r>
              <a:r>
                <a:rPr lang="ru-RU" sz="2800" dirty="0">
                  <a:solidFill>
                    <a:schemeClr val="accent1">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1">
                      <a:lumMod val="50000"/>
                    </a:schemeClr>
                  </a:solidFill>
                  <a:latin typeface="Times New Roman" panose="02020603050405020304" pitchFamily="18" charset="0"/>
                  <a:cs typeface="Times New Roman" panose="02020603050405020304" pitchFamily="18" charset="0"/>
                </a:rPr>
                <a:t>товарів</a:t>
              </a:r>
              <a:r>
                <a:rPr lang="ru-RU" sz="2800" dirty="0">
                  <a:solidFill>
                    <a:schemeClr val="accent1">
                      <a:lumMod val="50000"/>
                    </a:schemeClr>
                  </a:solidFill>
                  <a:latin typeface="Times New Roman" panose="02020603050405020304" pitchFamily="18" charset="0"/>
                  <a:cs typeface="Times New Roman" panose="02020603050405020304" pitchFamily="18" charset="0"/>
                </a:rPr>
                <a:t> та за </a:t>
              </a:r>
              <a:r>
                <a:rPr lang="ru-RU" sz="2800" dirty="0" err="1">
                  <a:solidFill>
                    <a:schemeClr val="accent1">
                      <a:lumMod val="50000"/>
                    </a:schemeClr>
                  </a:solidFill>
                  <a:latin typeface="Times New Roman" panose="02020603050405020304" pitchFamily="18" charset="0"/>
                  <a:cs typeface="Times New Roman" panose="02020603050405020304" pitchFamily="18" charset="0"/>
                </a:rPr>
                <a:t>ціною</a:t>
              </a:r>
              <a:r>
                <a:rPr lang="ru-RU" sz="2800" dirty="0">
                  <a:solidFill>
                    <a:schemeClr val="accent1">
                      <a:lumMod val="50000"/>
                    </a:schemeClr>
                  </a:solidFill>
                  <a:latin typeface="Times New Roman" panose="02020603050405020304" pitchFamily="18" charset="0"/>
                  <a:cs typeface="Times New Roman" panose="02020603050405020304" pitchFamily="18" charset="0"/>
                </a:rPr>
                <a:t> договору </a:t>
              </a:r>
              <a:r>
                <a:rPr lang="ru-RU" sz="2800" dirty="0" err="1">
                  <a:solidFill>
                    <a:schemeClr val="accent1">
                      <a:lumMod val="50000"/>
                    </a:schemeClr>
                  </a:solidFill>
                  <a:latin typeface="Times New Roman" panose="02020603050405020304" pitchFamily="18" charset="0"/>
                  <a:cs typeface="Times New Roman" panose="02020603050405020304" pitchFamily="18" charset="0"/>
                </a:rPr>
                <a:t>щодо</a:t>
              </a:r>
              <a:r>
                <a:rPr lang="ru-RU" sz="2800" dirty="0">
                  <a:solidFill>
                    <a:schemeClr val="accent1">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1">
                      <a:lumMod val="50000"/>
                    </a:schemeClr>
                  </a:solidFill>
                  <a:latin typeface="Times New Roman" panose="02020603050405020304" pitchFamily="18" charset="0"/>
                  <a:cs typeface="Times New Roman" panose="02020603050405020304" pitchFamily="18" charset="0"/>
                </a:rPr>
                <a:t>подібних</a:t>
              </a:r>
              <a:r>
                <a:rPr lang="ru-RU" sz="2800" dirty="0">
                  <a:solidFill>
                    <a:schemeClr val="accent1">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1">
                      <a:lumMod val="50000"/>
                    </a:schemeClr>
                  </a:solidFill>
                  <a:latin typeface="Times New Roman" panose="02020603050405020304" pitchFamily="18" charset="0"/>
                  <a:cs typeface="Times New Roman" panose="02020603050405020304" pitchFamily="18" charset="0"/>
                </a:rPr>
                <a:t>аналогічних</a:t>
              </a:r>
              <a:r>
                <a:rPr lang="ru-RU" sz="2800" dirty="0">
                  <a:solidFill>
                    <a:schemeClr val="accent1">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1">
                      <a:lumMod val="50000"/>
                    </a:schemeClr>
                  </a:solidFill>
                  <a:latin typeface="Times New Roman" panose="02020603050405020304" pitchFamily="18" charset="0"/>
                  <a:cs typeface="Times New Roman" panose="02020603050405020304" pitchFamily="18" charset="0"/>
                </a:rPr>
                <a:t>товарів</a:t>
              </a:r>
              <a:endParaRPr lang="ru-RU" sz="2800" b="0" i="0" dirty="0">
                <a:solidFill>
                  <a:schemeClr val="accent1">
                    <a:lumMod val="50000"/>
                  </a:schemeClr>
                </a:solidFill>
                <a:effectLst/>
                <a:latin typeface="Times New Roman" panose="02020603050405020304" pitchFamily="18" charset="0"/>
                <a:cs typeface="Times New Roman" panose="02020603050405020304" pitchFamily="18" charset="0"/>
              </a:endParaRPr>
            </a:p>
          </p:txBody>
        </p:sp>
        <p:grpSp>
          <p:nvGrpSpPr>
            <p:cNvPr id="19" name="Группа 18"/>
            <p:cNvGrpSpPr/>
            <p:nvPr/>
          </p:nvGrpSpPr>
          <p:grpSpPr>
            <a:xfrm>
              <a:off x="768437" y="2087540"/>
              <a:ext cx="10745276" cy="4010026"/>
              <a:chOff x="768437" y="2087540"/>
              <a:chExt cx="10745276" cy="4010026"/>
            </a:xfrm>
            <a:solidFill>
              <a:srgbClr val="FDF4CF"/>
            </a:solidFill>
          </p:grpSpPr>
          <p:sp>
            <p:nvSpPr>
              <p:cNvPr id="5" name="Прямоугольник 4"/>
              <p:cNvSpPr/>
              <p:nvPr/>
            </p:nvSpPr>
            <p:spPr>
              <a:xfrm>
                <a:off x="768437" y="4989570"/>
                <a:ext cx="10745276" cy="1107996"/>
              </a:xfrm>
              <a:prstGeom prst="rect">
                <a:avLst/>
              </a:prstGeom>
              <a:grpFill/>
              <a:ln>
                <a:solidFill>
                  <a:schemeClr val="tx1"/>
                </a:solidFill>
              </a:ln>
            </p:spPr>
            <p:txBody>
              <a:bodyPr wrap="square">
                <a:spAutoFit/>
              </a:bodyPr>
              <a:lstStyle/>
              <a:p>
                <a:r>
                  <a:rPr lang="ru-RU" sz="2200" dirty="0" smtClean="0">
                    <a:solidFill>
                      <a:srgbClr val="000000"/>
                    </a:solidFill>
                    <a:latin typeface="Times New Roman" panose="02020603050405020304" pitchFamily="18" charset="0"/>
                    <a:cs typeface="Times New Roman" panose="02020603050405020304" pitchFamily="18" charset="0"/>
                  </a:rPr>
                  <a:t>3</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Товари</a:t>
                </a:r>
                <a:r>
                  <a:rPr lang="ru-RU" sz="2200" dirty="0">
                    <a:solidFill>
                      <a:srgbClr val="000000"/>
                    </a:solidFill>
                    <a:latin typeface="Times New Roman" panose="02020603050405020304" pitchFamily="18" charset="0"/>
                    <a:cs typeface="Times New Roman" panose="02020603050405020304" pitchFamily="18" charset="0"/>
                  </a:rPr>
                  <a:t> не </a:t>
                </a:r>
                <a:r>
                  <a:rPr lang="ru-RU" sz="2200" dirty="0" err="1">
                    <a:solidFill>
                      <a:srgbClr val="000000"/>
                    </a:solidFill>
                    <a:latin typeface="Times New Roman" panose="02020603050405020304" pitchFamily="18" charset="0"/>
                    <a:cs typeface="Times New Roman" panose="02020603050405020304" pitchFamily="18" charset="0"/>
                  </a:rPr>
                  <a:t>вважаються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ідентичними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чи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подібними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аналогічними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оцінюваним</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якщо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їх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проектування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дослідно-конструкторські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роботи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художнє</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оформлення</a:t>
                </a:r>
                <a:r>
                  <a:rPr lang="ru-RU" sz="2200" dirty="0">
                    <a:solidFill>
                      <a:srgbClr val="000000"/>
                    </a:solidFill>
                    <a:latin typeface="Times New Roman" panose="02020603050405020304" pitchFamily="18" charset="0"/>
                    <a:cs typeface="Times New Roman" panose="02020603050405020304" pitchFamily="18" charset="0"/>
                  </a:rPr>
                  <a:t>, дизайн, </a:t>
                </a:r>
                <a:r>
                  <a:rPr lang="ru-RU" sz="2200" dirty="0" err="1">
                    <a:solidFill>
                      <a:srgbClr val="000000"/>
                    </a:solidFill>
                    <a:latin typeface="Times New Roman" panose="02020603050405020304" pitchFamily="18" charset="0"/>
                    <a:cs typeface="Times New Roman" panose="02020603050405020304" pitchFamily="18" charset="0"/>
                  </a:rPr>
                  <a:t>ескізи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креслення</a:t>
                </a:r>
                <a:r>
                  <a:rPr lang="ru-RU" sz="2200" dirty="0">
                    <a:solidFill>
                      <a:srgbClr val="000000"/>
                    </a:solidFill>
                    <a:latin typeface="Times New Roman" panose="02020603050405020304" pitchFamily="18" charset="0"/>
                    <a:cs typeface="Times New Roman" panose="02020603050405020304" pitchFamily="18" charset="0"/>
                  </a:rPr>
                  <a:t>, а </a:t>
                </a:r>
                <a:r>
                  <a:rPr lang="ru-RU" sz="2200" dirty="0" err="1">
                    <a:solidFill>
                      <a:srgbClr val="000000"/>
                    </a:solidFill>
                    <a:latin typeface="Times New Roman" panose="02020603050405020304" pitchFamily="18" charset="0"/>
                    <a:cs typeface="Times New Roman" panose="02020603050405020304" pitchFamily="18" charset="0"/>
                  </a:rPr>
                  <a:t>також</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інші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аналогічні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роботи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виконані</a:t>
                </a:r>
                <a:r>
                  <a:rPr lang="ru-RU" sz="2200" dirty="0">
                    <a:solidFill>
                      <a:srgbClr val="000000"/>
                    </a:solidFill>
                    <a:latin typeface="Times New Roman" panose="02020603050405020304" pitchFamily="18" charset="0"/>
                    <a:cs typeface="Times New Roman" panose="02020603050405020304" pitchFamily="18" charset="0"/>
                  </a:rPr>
                  <a:t> в </a:t>
                </a:r>
                <a:r>
                  <a:rPr lang="ru-RU" sz="2200" dirty="0" err="1">
                    <a:solidFill>
                      <a:srgbClr val="000000"/>
                    </a:solidFill>
                    <a:latin typeface="Times New Roman" panose="02020603050405020304" pitchFamily="18" charset="0"/>
                    <a:cs typeface="Times New Roman" panose="02020603050405020304" pitchFamily="18" charset="0"/>
                  </a:rPr>
                  <a:t>Україні</a:t>
                </a:r>
                <a:r>
                  <a:rPr lang="ru-RU" sz="2200" dirty="0">
                    <a:solidFill>
                      <a:srgbClr val="000000"/>
                    </a:solidFill>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768437" y="2087540"/>
                <a:ext cx="10745276" cy="769441"/>
              </a:xfrm>
              <a:prstGeom prst="rect">
                <a:avLst/>
              </a:prstGeom>
              <a:grpFill/>
              <a:ln>
                <a:solidFill>
                  <a:schemeClr val="tx1"/>
                </a:solidFill>
              </a:ln>
            </p:spPr>
            <p:txBody>
              <a:bodyPr wrap="square">
                <a:spAutoFit/>
              </a:bodyPr>
              <a:lstStyle/>
              <a:p>
                <a:r>
                  <a:rPr lang="ru-RU" sz="2200" dirty="0">
                    <a:solidFill>
                      <a:srgbClr val="000000"/>
                    </a:solidFill>
                    <a:latin typeface="Times New Roman" panose="02020603050405020304" pitchFamily="18" charset="0"/>
                    <a:cs typeface="Times New Roman" panose="02020603050405020304" pitchFamily="18" charset="0"/>
                  </a:rPr>
                  <a:t>1. </a:t>
                </a:r>
                <a:r>
                  <a:rPr lang="ru-RU" sz="2200" dirty="0" err="1">
                    <a:solidFill>
                      <a:srgbClr val="000000"/>
                    </a:solidFill>
                    <a:latin typeface="Times New Roman" panose="02020603050405020304" pitchFamily="18" charset="0"/>
                    <a:cs typeface="Times New Roman" panose="02020603050405020304" pitchFamily="18" charset="0"/>
                  </a:rPr>
                  <a:t>Товари</a:t>
                </a:r>
                <a:r>
                  <a:rPr lang="ru-RU" sz="2200" dirty="0">
                    <a:solidFill>
                      <a:srgbClr val="000000"/>
                    </a:solidFill>
                    <a:latin typeface="Times New Roman" panose="02020603050405020304" pitchFamily="18" charset="0"/>
                    <a:cs typeface="Times New Roman" panose="02020603050405020304" pitchFamily="18" charset="0"/>
                  </a:rPr>
                  <a:t> не </a:t>
                </a:r>
                <a:r>
                  <a:rPr lang="ru-RU" sz="2200" dirty="0" err="1">
                    <a:solidFill>
                      <a:srgbClr val="000000"/>
                    </a:solidFill>
                    <a:latin typeface="Times New Roman" panose="02020603050405020304" pitchFamily="18" charset="0"/>
                    <a:cs typeface="Times New Roman" panose="02020603050405020304" pitchFamily="18" charset="0"/>
                  </a:rPr>
                  <a:t>вважаються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ідентичними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або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подібними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аналогічними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оцінюваним</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якщо</a:t>
                </a:r>
                <a:r>
                  <a:rPr lang="ru-RU" sz="2200" dirty="0">
                    <a:solidFill>
                      <a:srgbClr val="000000"/>
                    </a:solidFill>
                    <a:latin typeface="Times New Roman" panose="02020603050405020304" pitchFamily="18" charset="0"/>
                    <a:cs typeface="Times New Roman" panose="02020603050405020304" pitchFamily="18" charset="0"/>
                  </a:rPr>
                  <a:t> вони не </a:t>
                </a:r>
                <a:r>
                  <a:rPr lang="ru-RU" sz="2200" dirty="0" err="1">
                    <a:solidFill>
                      <a:srgbClr val="000000"/>
                    </a:solidFill>
                    <a:latin typeface="Times New Roman" panose="02020603050405020304" pitchFamily="18" charset="0"/>
                    <a:cs typeface="Times New Roman" panose="02020603050405020304" pitchFamily="18" charset="0"/>
                  </a:rPr>
                  <a:t>вироблені</a:t>
                </a:r>
                <a:r>
                  <a:rPr lang="ru-RU" sz="2200" dirty="0">
                    <a:solidFill>
                      <a:srgbClr val="000000"/>
                    </a:solidFill>
                    <a:latin typeface="Times New Roman" panose="02020603050405020304" pitchFamily="18" charset="0"/>
                    <a:cs typeface="Times New Roman" panose="02020603050405020304" pitchFamily="18" charset="0"/>
                  </a:rPr>
                  <a:t> в </a:t>
                </a:r>
                <a:r>
                  <a:rPr lang="ru-RU" sz="2200" dirty="0" err="1">
                    <a:solidFill>
                      <a:srgbClr val="000000"/>
                    </a:solidFill>
                    <a:latin typeface="Times New Roman" panose="02020603050405020304" pitchFamily="18" charset="0"/>
                    <a:cs typeface="Times New Roman" panose="02020603050405020304" pitchFamily="18" charset="0"/>
                  </a:rPr>
                  <a:t>тій</a:t>
                </a:r>
                <a:r>
                  <a:rPr lang="ru-RU" sz="2200" dirty="0">
                    <a:solidFill>
                      <a:srgbClr val="000000"/>
                    </a:solidFill>
                    <a:latin typeface="Times New Roman" panose="02020603050405020304" pitchFamily="18" charset="0"/>
                    <a:cs typeface="Times New Roman" panose="02020603050405020304" pitchFamily="18" charset="0"/>
                  </a:rPr>
                  <a:t> же </a:t>
                </a:r>
                <a:r>
                  <a:rPr lang="ru-RU" sz="2200" dirty="0" err="1">
                    <a:solidFill>
                      <a:srgbClr val="000000"/>
                    </a:solidFill>
                    <a:latin typeface="Times New Roman" panose="02020603050405020304" pitchFamily="18" charset="0"/>
                    <a:cs typeface="Times New Roman" panose="02020603050405020304" pitchFamily="18" charset="0"/>
                  </a:rPr>
                  <a:t>країні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що</a:t>
                </a:r>
                <a:r>
                  <a:rPr lang="ru-RU" sz="2200" dirty="0">
                    <a:solidFill>
                      <a:srgbClr val="000000"/>
                    </a:solidFill>
                    <a:latin typeface="Times New Roman" panose="02020603050405020304" pitchFamily="18" charset="0"/>
                    <a:cs typeface="Times New Roman" panose="02020603050405020304" pitchFamily="18" charset="0"/>
                  </a:rPr>
                  <a:t> і </a:t>
                </a:r>
                <a:r>
                  <a:rPr lang="ru-RU" sz="2200" dirty="0" err="1">
                    <a:solidFill>
                      <a:srgbClr val="000000"/>
                    </a:solidFill>
                    <a:latin typeface="Times New Roman" panose="02020603050405020304" pitchFamily="18" charset="0"/>
                    <a:cs typeface="Times New Roman" panose="02020603050405020304" pitchFamily="18" charset="0"/>
                  </a:rPr>
                  <a:t>товари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які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оцінюються</a:t>
                </a:r>
                <a:r>
                  <a:rPr lang="ru-RU" sz="2200" dirty="0">
                    <a:solidFill>
                      <a:srgbClr val="000000"/>
                    </a:solidFill>
                    <a:latin typeface="Times New Roman" panose="02020603050405020304" pitchFamily="18" charset="0"/>
                    <a:cs typeface="Times New Roman" panose="02020603050405020304" pitchFamily="18" charset="0"/>
                  </a:rPr>
                  <a:t>. </a:t>
                </a:r>
                <a:endParaRPr lang="ru-RU" sz="22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768437" y="3391628"/>
                <a:ext cx="10745276" cy="1107996"/>
              </a:xfrm>
              <a:prstGeom prst="rect">
                <a:avLst/>
              </a:prstGeom>
              <a:grpFill/>
              <a:ln>
                <a:solidFill>
                  <a:schemeClr val="tx1"/>
                </a:solidFill>
              </a:ln>
            </p:spPr>
            <p:txBody>
              <a:bodyPr wrap="square">
                <a:spAutoFit/>
              </a:bodyPr>
              <a:lstStyle/>
              <a:p>
                <a:r>
                  <a:rPr lang="ru-RU" sz="2200" dirty="0">
                    <a:solidFill>
                      <a:srgbClr val="000000"/>
                    </a:solidFill>
                    <a:latin typeface="Times New Roman" panose="02020603050405020304" pitchFamily="18" charset="0"/>
                    <a:cs typeface="Times New Roman" panose="02020603050405020304" pitchFamily="18" charset="0"/>
                  </a:rPr>
                  <a:t>2. </a:t>
                </a:r>
                <a:r>
                  <a:rPr lang="ru-RU" sz="2200" dirty="0" err="1">
                    <a:solidFill>
                      <a:srgbClr val="000000"/>
                    </a:solidFill>
                    <a:latin typeface="Times New Roman" panose="02020603050405020304" pitchFamily="18" charset="0"/>
                    <a:cs typeface="Times New Roman" panose="02020603050405020304" pitchFamily="18" charset="0"/>
                  </a:rPr>
                  <a:t>Товари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виготовлені</a:t>
                </a:r>
                <a:r>
                  <a:rPr lang="ru-RU" sz="2200" dirty="0">
                    <a:solidFill>
                      <a:srgbClr val="000000"/>
                    </a:solidFill>
                    <a:latin typeface="Times New Roman" panose="02020603050405020304" pitchFamily="18" charset="0"/>
                    <a:cs typeface="Times New Roman" panose="02020603050405020304" pitchFamily="18" charset="0"/>
                  </a:rPr>
                  <a:t> не </a:t>
                </a:r>
                <a:r>
                  <a:rPr lang="ru-RU" sz="2200" dirty="0" err="1">
                    <a:solidFill>
                      <a:srgbClr val="000000"/>
                    </a:solidFill>
                    <a:latin typeface="Times New Roman" panose="02020603050405020304" pitchFamily="18" charset="0"/>
                    <a:cs typeface="Times New Roman" panose="02020603050405020304" pitchFamily="18" charset="0"/>
                  </a:rPr>
                  <a:t>виробником</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оцінюваних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товарів</a:t>
                </a:r>
                <a:r>
                  <a:rPr lang="ru-RU" sz="2200" dirty="0">
                    <a:solidFill>
                      <a:srgbClr val="000000"/>
                    </a:solidFill>
                    <a:latin typeface="Times New Roman" panose="02020603050405020304" pitchFamily="18" charset="0"/>
                    <a:cs typeface="Times New Roman" panose="02020603050405020304" pitchFamily="18" charset="0"/>
                  </a:rPr>
                  <a:t>, а </a:t>
                </a:r>
                <a:r>
                  <a:rPr lang="ru-RU" sz="2200" dirty="0" err="1">
                    <a:solidFill>
                      <a:srgbClr val="000000"/>
                    </a:solidFill>
                    <a:latin typeface="Times New Roman" panose="02020603050405020304" pitchFamily="18" charset="0"/>
                    <a:cs typeface="Times New Roman" panose="02020603050405020304" pitchFamily="18" charset="0"/>
                  </a:rPr>
                  <a:t>іншою</a:t>
                </a:r>
                <a:r>
                  <a:rPr lang="ru-RU" sz="2200" dirty="0">
                    <a:solidFill>
                      <a:srgbClr val="000000"/>
                    </a:solidFill>
                    <a:latin typeface="Times New Roman" panose="02020603050405020304" pitchFamily="18" charset="0"/>
                    <a:cs typeface="Times New Roman" panose="02020603050405020304" pitchFamily="18" charset="0"/>
                  </a:rPr>
                  <a:t> особою, </a:t>
                </a:r>
                <a:r>
                  <a:rPr lang="ru-RU" sz="2200" dirty="0" err="1">
                    <a:solidFill>
                      <a:srgbClr val="000000"/>
                    </a:solidFill>
                    <a:latin typeface="Times New Roman" panose="02020603050405020304" pitchFamily="18" charset="0"/>
                    <a:cs typeface="Times New Roman" panose="02020603050405020304" pitchFamily="18" charset="0"/>
                  </a:rPr>
                  <a:t>беруться</a:t>
                </a:r>
                <a:r>
                  <a:rPr lang="ru-RU" sz="2200" dirty="0">
                    <a:solidFill>
                      <a:srgbClr val="000000"/>
                    </a:solidFill>
                    <a:latin typeface="Times New Roman" panose="02020603050405020304" pitchFamily="18" charset="0"/>
                    <a:cs typeface="Times New Roman" panose="02020603050405020304" pitchFamily="18" charset="0"/>
                  </a:rPr>
                  <a:t> до </a:t>
                </a:r>
                <a:r>
                  <a:rPr lang="ru-RU" sz="2200" dirty="0" err="1">
                    <a:solidFill>
                      <a:srgbClr val="000000"/>
                    </a:solidFill>
                    <a:latin typeface="Times New Roman" panose="02020603050405020304" pitchFamily="18" charset="0"/>
                    <a:cs typeface="Times New Roman" panose="02020603050405020304" pitchFamily="18" charset="0"/>
                  </a:rPr>
                  <a:t>уваги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лише</a:t>
                </a:r>
                <a:r>
                  <a:rPr lang="ru-RU" sz="2200" dirty="0">
                    <a:solidFill>
                      <a:srgbClr val="000000"/>
                    </a:solidFill>
                    <a:latin typeface="Times New Roman" panose="02020603050405020304" pitchFamily="18" charset="0"/>
                    <a:cs typeface="Times New Roman" panose="02020603050405020304" pitchFamily="18" charset="0"/>
                  </a:rPr>
                  <a:t> у </a:t>
                </a:r>
                <a:r>
                  <a:rPr lang="ru-RU" sz="2200" dirty="0" err="1">
                    <a:solidFill>
                      <a:srgbClr val="000000"/>
                    </a:solidFill>
                    <a:latin typeface="Times New Roman" panose="02020603050405020304" pitchFamily="18" charset="0"/>
                    <a:cs typeface="Times New Roman" panose="02020603050405020304" pitchFamily="18" charset="0"/>
                  </a:rPr>
                  <a:t>разі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якщо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немає</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ідентичних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подібних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аналогічних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товарів</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виготовлених</a:t>
                </a:r>
                <a:r>
                  <a:rPr lang="ru-RU" sz="2200" dirty="0">
                    <a:solidFill>
                      <a:srgbClr val="000000"/>
                    </a:solidFill>
                    <a:latin typeface="Times New Roman" panose="02020603050405020304" pitchFamily="18" charset="0"/>
                    <a:cs typeface="Times New Roman" panose="02020603050405020304" pitchFamily="18" charset="0"/>
                  </a:rPr>
                  <a:t> особою - </a:t>
                </a:r>
                <a:r>
                  <a:rPr lang="ru-RU" sz="2200" dirty="0" err="1">
                    <a:solidFill>
                      <a:srgbClr val="000000"/>
                    </a:solidFill>
                    <a:latin typeface="Times New Roman" panose="02020603050405020304" pitchFamily="18" charset="0"/>
                    <a:cs typeface="Times New Roman" panose="02020603050405020304" pitchFamily="18" charset="0"/>
                  </a:rPr>
                  <a:t>виробником</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товарів</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що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оцінюються</a:t>
                </a:r>
                <a:r>
                  <a:rPr lang="ru-RU" sz="2200" dirty="0">
                    <a:solidFill>
                      <a:srgbClr val="000000"/>
                    </a:solidFill>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p:txBody>
          </p:sp>
        </p:grpSp>
        <p:cxnSp>
          <p:nvCxnSpPr>
            <p:cNvPr id="16" name="Прямая со стрелкой 15"/>
            <p:cNvCxnSpPr>
              <a:endCxn id="6" idx="1"/>
            </p:cNvCxnSpPr>
            <p:nvPr/>
          </p:nvCxnSpPr>
          <p:spPr>
            <a:xfrm>
              <a:off x="540913" y="2472260"/>
              <a:ext cx="227524"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Прямая со стрелкой 16"/>
            <p:cNvCxnSpPr/>
            <p:nvPr/>
          </p:nvCxnSpPr>
          <p:spPr>
            <a:xfrm>
              <a:off x="528034" y="3945625"/>
              <a:ext cx="227524"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Прямая со стрелкой 17"/>
            <p:cNvCxnSpPr/>
            <p:nvPr/>
          </p:nvCxnSpPr>
          <p:spPr>
            <a:xfrm>
              <a:off x="540913" y="5543567"/>
              <a:ext cx="227524"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 xmlns:p14="http://schemas.microsoft.com/office/powerpoint/2010/main" val="39536839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лако 3"/>
          <p:cNvSpPr/>
          <p:nvPr/>
        </p:nvSpPr>
        <p:spPr>
          <a:xfrm>
            <a:off x="965914" y="283335"/>
            <a:ext cx="10277341" cy="1416676"/>
          </a:xfrm>
          <a:prstGeom prst="cloud">
            <a:avLst/>
          </a:prstGeom>
          <a:solidFill>
            <a:srgbClr val="FDF4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tx1"/>
                </a:solidFill>
                <a:latin typeface="Times New Roman" panose="02020603050405020304" pitchFamily="18" charset="0"/>
                <a:cs typeface="Times New Roman" panose="02020603050405020304" pitchFamily="18" charset="0"/>
              </a:rPr>
              <a:t>Метод </a:t>
            </a:r>
            <a:r>
              <a:rPr lang="ru-RU" sz="2400" dirty="0" err="1">
                <a:solidFill>
                  <a:schemeClr val="tx1"/>
                </a:solidFill>
                <a:latin typeface="Times New Roman" panose="02020603050405020304" pitchFamily="18" charset="0"/>
                <a:cs typeface="Times New Roman" panose="02020603050405020304" pitchFamily="18" charset="0"/>
              </a:rPr>
              <a:t>визначення</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митної</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вартості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товарів</a:t>
            </a:r>
            <a:r>
              <a:rPr lang="ru-RU" sz="2400" dirty="0">
                <a:solidFill>
                  <a:schemeClr val="tx1"/>
                </a:solidFill>
                <a:latin typeface="Times New Roman" panose="02020603050405020304" pitchFamily="18" charset="0"/>
                <a:cs typeface="Times New Roman" panose="02020603050405020304" pitchFamily="18" charset="0"/>
              </a:rPr>
              <a:t> на </a:t>
            </a:r>
            <a:r>
              <a:rPr lang="ru-RU" sz="2400" dirty="0" err="1">
                <a:solidFill>
                  <a:schemeClr val="tx1"/>
                </a:solidFill>
                <a:latin typeface="Times New Roman" panose="02020603050405020304" pitchFamily="18" charset="0"/>
                <a:cs typeface="Times New Roman" panose="02020603050405020304" pitchFamily="18" charset="0"/>
              </a:rPr>
              <a:t>основі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додавання</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вартості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обчислена</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вартість</a:t>
            </a:r>
            <a:r>
              <a:rPr lang="ru-RU" sz="2400" dirty="0">
                <a:solidFill>
                  <a:schemeClr val="tx1"/>
                </a:solidFill>
                <a:latin typeface="Times New Roman" panose="02020603050405020304" pitchFamily="18" charset="0"/>
                <a:cs typeface="Times New Roman" panose="02020603050405020304" pitchFamily="18" charset="0"/>
              </a:rPr>
              <a:t>)</a:t>
            </a:r>
          </a:p>
        </p:txBody>
      </p:sp>
      <p:sp>
        <p:nvSpPr>
          <p:cNvPr id="29" name="Прямоугольник 28"/>
          <p:cNvSpPr/>
          <p:nvPr/>
        </p:nvSpPr>
        <p:spPr>
          <a:xfrm>
            <a:off x="356314" y="1943763"/>
            <a:ext cx="7049037" cy="1015663"/>
          </a:xfrm>
          <a:prstGeom prst="rect">
            <a:avLst/>
          </a:prstGeom>
          <a:solidFill>
            <a:srgbClr val="F6EBFF"/>
          </a:solidFill>
          <a:ln>
            <a:solidFill>
              <a:schemeClr val="tx1"/>
            </a:solidFill>
          </a:ln>
        </p:spPr>
        <p:txBody>
          <a:bodyPr wrap="square">
            <a:spAutoFit/>
          </a:bodyPr>
          <a:lstStyle/>
          <a:p>
            <a:pPr algn="ctr"/>
            <a:r>
              <a:rPr lang="ru-RU" sz="2000" dirty="0">
                <a:solidFill>
                  <a:srgbClr val="000000"/>
                </a:solidFill>
                <a:latin typeface="Times New Roman" panose="02020603050405020304" pitchFamily="18" charset="0"/>
                <a:cs typeface="Times New Roman" panose="02020603050405020304" pitchFamily="18" charset="0"/>
              </a:rPr>
              <a:t>1. Для </a:t>
            </a:r>
            <a:r>
              <a:rPr lang="ru-RU" sz="2000" dirty="0" err="1">
                <a:solidFill>
                  <a:srgbClr val="000000"/>
                </a:solidFill>
                <a:latin typeface="Times New Roman" panose="02020603050405020304" pitchFamily="18" charset="0"/>
                <a:cs typeface="Times New Roman" panose="02020603050405020304" pitchFamily="18" charset="0"/>
              </a:rPr>
              <a:t>визначення</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митної</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вартості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товарів</a:t>
            </a:r>
            <a:r>
              <a:rPr lang="ru-RU" sz="2000" dirty="0">
                <a:solidFill>
                  <a:srgbClr val="000000"/>
                </a:solidFill>
                <a:latin typeface="Times New Roman" panose="02020603050405020304" pitchFamily="18" charset="0"/>
                <a:cs typeface="Times New Roman" panose="02020603050405020304" pitchFamily="18" charset="0"/>
              </a:rPr>
              <a:t> на </a:t>
            </a:r>
            <a:r>
              <a:rPr lang="ru-RU" sz="2000" dirty="0" err="1">
                <a:solidFill>
                  <a:srgbClr val="000000"/>
                </a:solidFill>
                <a:latin typeface="Times New Roman" panose="02020603050405020304" pitchFamily="18" charset="0"/>
                <a:cs typeface="Times New Roman" panose="02020603050405020304" pitchFamily="18" charset="0"/>
              </a:rPr>
              <a:t>основі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додавання</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вартості</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smtClean="0">
                <a:solidFill>
                  <a:srgbClr val="000000"/>
                </a:solidFill>
                <a:latin typeface="Times New Roman" panose="02020603050405020304" pitchFamily="18" charset="0"/>
                <a:cs typeface="Times New Roman" panose="02020603050405020304" pitchFamily="18" charset="0"/>
              </a:rPr>
              <a:t>за </a:t>
            </a:r>
            <a:r>
              <a:rPr lang="ru-RU" sz="2000" dirty="0">
                <a:solidFill>
                  <a:srgbClr val="000000"/>
                </a:solidFill>
                <a:latin typeface="Times New Roman" panose="02020603050405020304" pitchFamily="18" charset="0"/>
                <a:cs typeface="Times New Roman" panose="02020603050405020304" pitchFamily="18" charset="0"/>
              </a:rPr>
              <a:t>основу </a:t>
            </a:r>
            <a:r>
              <a:rPr lang="ru-RU" sz="2000" dirty="0" err="1">
                <a:solidFill>
                  <a:srgbClr val="000000"/>
                </a:solidFill>
                <a:latin typeface="Times New Roman" panose="02020603050405020304" pitchFamily="18" charset="0"/>
                <a:cs typeface="Times New Roman" panose="02020603050405020304" pitchFamily="18" charset="0"/>
              </a:rPr>
              <a:t>береться</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надана</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виробником</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товарів</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що</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оцінюються</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smtClean="0">
                <a:solidFill>
                  <a:srgbClr val="000000"/>
                </a:solidFill>
                <a:latin typeface="Times New Roman" panose="02020603050405020304" pitchFamily="18" charset="0"/>
                <a:cs typeface="Times New Roman" panose="02020603050405020304" pitchFamily="18" charset="0"/>
              </a:rPr>
              <a:t>яка </a:t>
            </a:r>
            <a:r>
              <a:rPr lang="ru-RU" sz="2000" dirty="0">
                <a:solidFill>
                  <a:srgbClr val="000000"/>
                </a:solidFill>
                <a:latin typeface="Times New Roman" panose="02020603050405020304" pitchFamily="18" charset="0"/>
                <a:cs typeface="Times New Roman" panose="02020603050405020304" pitchFamily="18" charset="0"/>
              </a:rPr>
              <a:t>повинна </a:t>
            </a:r>
            <a:r>
              <a:rPr lang="ru-RU" sz="2000" dirty="0" err="1">
                <a:solidFill>
                  <a:srgbClr val="000000"/>
                </a:solidFill>
                <a:latin typeface="Times New Roman" panose="02020603050405020304" pitchFamily="18" charset="0"/>
                <a:cs typeface="Times New Roman" panose="02020603050405020304" pitchFamily="18" charset="0"/>
              </a:rPr>
              <a:t>складатися</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із</a:t>
            </a:r>
            <a:r>
              <a:rPr lang="ru-RU" sz="2000" dirty="0">
                <a:solidFill>
                  <a:srgbClr val="000000"/>
                </a:solidFill>
                <a:latin typeface="Times New Roman" panose="02020603050405020304" pitchFamily="18" charset="0"/>
                <a:cs typeface="Times New Roman" panose="02020603050405020304" pitchFamily="18" charset="0"/>
              </a:rPr>
              <a:t> </a:t>
            </a:r>
            <a:r>
              <a:rPr lang="ru-RU" sz="2000" dirty="0" err="1">
                <a:solidFill>
                  <a:srgbClr val="000000"/>
                </a:solidFill>
                <a:latin typeface="Times New Roman" panose="02020603050405020304" pitchFamily="18" charset="0"/>
                <a:cs typeface="Times New Roman" panose="02020603050405020304" pitchFamily="18" charset="0"/>
              </a:rPr>
              <a:t>сум</a:t>
            </a:r>
            <a:r>
              <a:rPr lang="ru-RU" sz="2000" dirty="0">
                <a:solidFill>
                  <a:srgbClr val="000000"/>
                </a:solidFill>
                <a:latin typeface="Times New Roman" panose="02020603050405020304" pitchFamily="18" charset="0"/>
                <a:cs typeface="Times New Roman" panose="02020603050405020304" pitchFamily="18" charset="0"/>
              </a:rPr>
              <a:t>: </a:t>
            </a:r>
            <a:endParaRPr lang="ru-RU" sz="2000" dirty="0"/>
          </a:p>
        </p:txBody>
      </p:sp>
      <p:sp>
        <p:nvSpPr>
          <p:cNvPr id="30" name="Прямоугольник 29"/>
          <p:cNvSpPr/>
          <p:nvPr/>
        </p:nvSpPr>
        <p:spPr>
          <a:xfrm>
            <a:off x="610673" y="3238072"/>
            <a:ext cx="6537102" cy="646331"/>
          </a:xfrm>
          <a:prstGeom prst="rect">
            <a:avLst/>
          </a:prstGeom>
          <a:solidFill>
            <a:srgbClr val="E8F4FE"/>
          </a:solidFill>
          <a:ln>
            <a:solidFill>
              <a:schemeClr val="tx1"/>
            </a:solidFill>
          </a:ln>
        </p:spPr>
        <p:txBody>
          <a:bodyPr wrap="square">
            <a:spAutoFit/>
          </a:bodyPr>
          <a:lstStyle/>
          <a:p>
            <a:r>
              <a:rPr lang="ru-RU" dirty="0">
                <a:solidFill>
                  <a:srgbClr val="000000"/>
                </a:solidFill>
                <a:latin typeface="Times New Roman" panose="02020603050405020304" pitchFamily="18" charset="0"/>
                <a:cs typeface="Times New Roman" panose="02020603050405020304" pitchFamily="18" charset="0"/>
              </a:rPr>
              <a:t>1) </a:t>
            </a:r>
            <a:r>
              <a:rPr lang="ru-RU" dirty="0" err="1">
                <a:solidFill>
                  <a:srgbClr val="000000"/>
                </a:solidFill>
                <a:latin typeface="Times New Roman" panose="02020603050405020304" pitchFamily="18" charset="0"/>
                <a:cs typeface="Times New Roman" panose="02020603050405020304" pitchFamily="18" charset="0"/>
              </a:rPr>
              <a:t>вартості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матеріалів</a:t>
            </a:r>
            <a:r>
              <a:rPr lang="ru-RU" dirty="0">
                <a:solidFill>
                  <a:srgbClr val="000000"/>
                </a:solidFill>
                <a:latin typeface="Times New Roman" panose="02020603050405020304" pitchFamily="18" charset="0"/>
                <a:cs typeface="Times New Roman" panose="02020603050405020304" pitchFamily="18" charset="0"/>
              </a:rPr>
              <a:t> та </a:t>
            </a:r>
            <a:r>
              <a:rPr lang="ru-RU" dirty="0" err="1">
                <a:solidFill>
                  <a:srgbClr val="000000"/>
                </a:solidFill>
                <a:latin typeface="Times New Roman" panose="02020603050405020304" pitchFamily="18" charset="0"/>
                <a:cs typeface="Times New Roman" panose="02020603050405020304" pitchFamily="18" charset="0"/>
              </a:rPr>
              <a:t>витрат</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понесених</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виробником</a:t>
            </a:r>
            <a:r>
              <a:rPr lang="ru-RU" dirty="0">
                <a:solidFill>
                  <a:srgbClr val="000000"/>
                </a:solidFill>
                <a:latin typeface="Times New Roman" panose="02020603050405020304" pitchFamily="18" charset="0"/>
                <a:cs typeface="Times New Roman" panose="02020603050405020304" pitchFamily="18" charset="0"/>
              </a:rPr>
              <a:t> при </a:t>
            </a:r>
            <a:r>
              <a:rPr lang="ru-RU" dirty="0" err="1">
                <a:solidFill>
                  <a:srgbClr val="000000"/>
                </a:solidFill>
                <a:latin typeface="Times New Roman" panose="02020603050405020304" pitchFamily="18" charset="0"/>
                <a:cs typeface="Times New Roman" panose="02020603050405020304" pitchFamily="18" charset="0"/>
              </a:rPr>
              <a:t>виробництві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оцінюваних</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товарів</a:t>
            </a:r>
            <a:r>
              <a:rPr lang="ru-RU" dirty="0">
                <a:solidFill>
                  <a:srgbClr val="000000"/>
                </a:solidFill>
                <a:latin typeface="Times New Roman" panose="02020603050405020304" pitchFamily="18" charset="0"/>
                <a:cs typeface="Times New Roman" panose="02020603050405020304" pitchFamily="18" charset="0"/>
              </a:rPr>
              <a:t>. </a:t>
            </a:r>
            <a:endParaRPr lang="ru-RU" dirty="0"/>
          </a:p>
        </p:txBody>
      </p:sp>
      <p:sp>
        <p:nvSpPr>
          <p:cNvPr id="31" name="Прямоугольник 30"/>
          <p:cNvSpPr/>
          <p:nvPr/>
        </p:nvSpPr>
        <p:spPr>
          <a:xfrm>
            <a:off x="610673" y="3959289"/>
            <a:ext cx="6537102" cy="1200329"/>
          </a:xfrm>
          <a:prstGeom prst="rect">
            <a:avLst/>
          </a:prstGeom>
          <a:solidFill>
            <a:srgbClr val="E8F4FE"/>
          </a:solidFill>
          <a:ln>
            <a:solidFill>
              <a:schemeClr val="tx1"/>
            </a:solidFill>
          </a:ln>
        </p:spPr>
        <p:txBody>
          <a:bodyPr wrap="square">
            <a:spAutoFit/>
          </a:bodyPr>
          <a:lstStyle/>
          <a:p>
            <a:r>
              <a:rPr lang="ru-RU" dirty="0">
                <a:solidFill>
                  <a:srgbClr val="000000"/>
                </a:solidFill>
                <a:latin typeface="Times New Roman" panose="02020603050405020304" pitchFamily="18" charset="0"/>
                <a:cs typeface="Times New Roman" panose="02020603050405020304" pitchFamily="18" charset="0"/>
              </a:rPr>
              <a:t>2) </a:t>
            </a:r>
            <a:r>
              <a:rPr lang="ru-RU" dirty="0" err="1">
                <a:solidFill>
                  <a:srgbClr val="000000"/>
                </a:solidFill>
                <a:latin typeface="Times New Roman" panose="02020603050405020304" pitchFamily="18" charset="0"/>
                <a:cs typeface="Times New Roman" panose="02020603050405020304" pitchFamily="18" charset="0"/>
              </a:rPr>
              <a:t>обсягу</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прибутку</a:t>
            </a:r>
            <a:r>
              <a:rPr lang="ru-RU" dirty="0">
                <a:solidFill>
                  <a:srgbClr val="000000"/>
                </a:solidFill>
                <a:latin typeface="Times New Roman" panose="02020603050405020304" pitchFamily="18" charset="0"/>
                <a:cs typeface="Times New Roman" panose="02020603050405020304" pitchFamily="18" charset="0"/>
              </a:rPr>
              <a:t> та </a:t>
            </a:r>
            <a:r>
              <a:rPr lang="ru-RU" dirty="0" err="1">
                <a:solidFill>
                  <a:srgbClr val="000000"/>
                </a:solidFill>
                <a:latin typeface="Times New Roman" panose="02020603050405020304" pitchFamily="18" charset="0"/>
                <a:cs typeface="Times New Roman" panose="02020603050405020304" pitchFamily="18" charset="0"/>
              </a:rPr>
              <a:t>загальних</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витрат</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що</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дорівнює</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сумі</a:t>
            </a:r>
            <a:r>
              <a:rPr lang="ru-RU" dirty="0">
                <a:solidFill>
                  <a:srgbClr val="000000"/>
                </a:solidFill>
                <a:latin typeface="Times New Roman" panose="02020603050405020304" pitchFamily="18" charset="0"/>
                <a:cs typeface="Times New Roman" panose="02020603050405020304" pitchFamily="18" charset="0"/>
              </a:rPr>
              <a:t>, яка </a:t>
            </a:r>
            <a:r>
              <a:rPr lang="ru-RU" dirty="0" err="1">
                <a:solidFill>
                  <a:srgbClr val="000000"/>
                </a:solidFill>
                <a:latin typeface="Times New Roman" panose="02020603050405020304" pitchFamily="18" charset="0"/>
                <a:cs typeface="Times New Roman" panose="02020603050405020304" pitchFamily="18" charset="0"/>
              </a:rPr>
              <a:t>звичайно</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відображається</a:t>
            </a:r>
            <a:r>
              <a:rPr lang="ru-RU" dirty="0">
                <a:solidFill>
                  <a:srgbClr val="000000"/>
                </a:solidFill>
                <a:latin typeface="Times New Roman" panose="02020603050405020304" pitchFamily="18" charset="0"/>
                <a:cs typeface="Times New Roman" panose="02020603050405020304" pitchFamily="18" charset="0"/>
              </a:rPr>
              <a:t> при продажу </a:t>
            </a:r>
            <a:r>
              <a:rPr lang="ru-RU" dirty="0" err="1">
                <a:solidFill>
                  <a:srgbClr val="000000"/>
                </a:solidFill>
                <a:latin typeface="Times New Roman" panose="02020603050405020304" pitchFamily="18" charset="0"/>
                <a:cs typeface="Times New Roman" panose="02020603050405020304" pitchFamily="18" charset="0"/>
              </a:rPr>
              <a:t>товарів</a:t>
            </a:r>
            <a:r>
              <a:rPr lang="ru-RU" dirty="0">
                <a:solidFill>
                  <a:srgbClr val="000000"/>
                </a:solidFill>
                <a:latin typeface="Times New Roman" panose="02020603050405020304" pitchFamily="18" charset="0"/>
                <a:cs typeface="Times New Roman" panose="02020603050405020304" pitchFamily="18" charset="0"/>
              </a:rPr>
              <a:t> того ж </a:t>
            </a:r>
            <a:r>
              <a:rPr lang="ru-RU" dirty="0" err="1">
                <a:solidFill>
                  <a:srgbClr val="000000"/>
                </a:solidFill>
                <a:latin typeface="Times New Roman" panose="02020603050405020304" pitchFamily="18" charset="0"/>
                <a:cs typeface="Times New Roman" panose="02020603050405020304" pitchFamily="18" charset="0"/>
              </a:rPr>
              <a:t>класу</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або</a:t>
            </a:r>
            <a:r>
              <a:rPr lang="ru-RU" dirty="0">
                <a:solidFill>
                  <a:srgbClr val="000000"/>
                </a:solidFill>
                <a:latin typeface="Times New Roman" panose="02020603050405020304" pitchFamily="18" charset="0"/>
                <a:cs typeface="Times New Roman" panose="02020603050405020304" pitchFamily="18" charset="0"/>
              </a:rPr>
              <a:t> виду, </a:t>
            </a:r>
            <a:r>
              <a:rPr lang="ru-RU" dirty="0" err="1">
                <a:solidFill>
                  <a:srgbClr val="000000"/>
                </a:solidFill>
                <a:latin typeface="Times New Roman" panose="02020603050405020304" pitchFamily="18" charset="0"/>
                <a:cs typeface="Times New Roman" panose="02020603050405020304" pitchFamily="18" charset="0"/>
              </a:rPr>
              <a:t>що</a:t>
            </a:r>
            <a:r>
              <a:rPr lang="ru-RU" dirty="0">
                <a:solidFill>
                  <a:srgbClr val="000000"/>
                </a:solidFill>
                <a:latin typeface="Times New Roman" panose="02020603050405020304" pitchFamily="18" charset="0"/>
                <a:cs typeface="Times New Roman" panose="02020603050405020304" pitchFamily="18" charset="0"/>
              </a:rPr>
              <a:t> й </a:t>
            </a:r>
            <a:r>
              <a:rPr lang="ru-RU" dirty="0" err="1">
                <a:solidFill>
                  <a:srgbClr val="000000"/>
                </a:solidFill>
                <a:latin typeface="Times New Roman" panose="02020603050405020304" pitchFamily="18" charset="0"/>
                <a:cs typeface="Times New Roman" panose="02020603050405020304" pitchFamily="18" charset="0"/>
              </a:rPr>
              <a:t>оцінювані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товари</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які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виготовляються</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виробниками</a:t>
            </a:r>
            <a:r>
              <a:rPr lang="ru-RU" dirty="0">
                <a:solidFill>
                  <a:srgbClr val="000000"/>
                </a:solidFill>
                <a:latin typeface="Times New Roman" panose="02020603050405020304" pitchFamily="18" charset="0"/>
                <a:cs typeface="Times New Roman" panose="02020603050405020304" pitchFamily="18" charset="0"/>
              </a:rPr>
              <a:t> у </a:t>
            </a:r>
            <a:r>
              <a:rPr lang="ru-RU" dirty="0" err="1">
                <a:solidFill>
                  <a:srgbClr val="000000"/>
                </a:solidFill>
                <a:latin typeface="Times New Roman" panose="02020603050405020304" pitchFamily="18" charset="0"/>
                <a:cs typeface="Times New Roman" panose="02020603050405020304" pitchFamily="18" charset="0"/>
              </a:rPr>
              <a:t>країні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експорту</a:t>
            </a:r>
            <a:r>
              <a:rPr lang="ru-RU" dirty="0">
                <a:solidFill>
                  <a:srgbClr val="000000"/>
                </a:solidFill>
                <a:latin typeface="Times New Roman" panose="02020603050405020304" pitchFamily="18" charset="0"/>
                <a:cs typeface="Times New Roman" panose="02020603050405020304" pitchFamily="18" charset="0"/>
              </a:rPr>
              <a:t> для </a:t>
            </a:r>
            <a:r>
              <a:rPr lang="ru-RU" dirty="0" err="1">
                <a:solidFill>
                  <a:srgbClr val="000000"/>
                </a:solidFill>
                <a:latin typeface="Times New Roman" panose="02020603050405020304" pitchFamily="18" charset="0"/>
                <a:cs typeface="Times New Roman" panose="02020603050405020304" pitchFamily="18" charset="0"/>
              </a:rPr>
              <a:t>експорту</a:t>
            </a:r>
            <a:r>
              <a:rPr lang="ru-RU" dirty="0">
                <a:solidFill>
                  <a:srgbClr val="000000"/>
                </a:solidFill>
                <a:latin typeface="Times New Roman" panose="02020603050405020304" pitchFamily="18" charset="0"/>
                <a:cs typeface="Times New Roman" panose="02020603050405020304" pitchFamily="18" charset="0"/>
              </a:rPr>
              <a:t> в </a:t>
            </a:r>
            <a:r>
              <a:rPr lang="ru-RU" dirty="0" err="1">
                <a:solidFill>
                  <a:srgbClr val="000000"/>
                </a:solidFill>
                <a:latin typeface="Times New Roman" panose="02020603050405020304" pitchFamily="18" charset="0"/>
                <a:cs typeface="Times New Roman" panose="02020603050405020304" pitchFamily="18" charset="0"/>
              </a:rPr>
              <a:t>Україну</a:t>
            </a:r>
            <a:r>
              <a:rPr lang="ru-RU" dirty="0">
                <a:solidFill>
                  <a:srgbClr val="000000"/>
                </a:solidFill>
                <a:latin typeface="Times New Roman" panose="02020603050405020304" pitchFamily="18" charset="0"/>
                <a:cs typeface="Times New Roman" panose="02020603050405020304" pitchFamily="18" charset="0"/>
              </a:rPr>
              <a:t>; </a:t>
            </a:r>
            <a:endParaRPr lang="ru-RU" dirty="0"/>
          </a:p>
        </p:txBody>
      </p:sp>
      <p:sp>
        <p:nvSpPr>
          <p:cNvPr id="32" name="Прямоугольник 31"/>
          <p:cNvSpPr/>
          <p:nvPr/>
        </p:nvSpPr>
        <p:spPr>
          <a:xfrm>
            <a:off x="610673" y="5234504"/>
            <a:ext cx="6537102" cy="1477328"/>
          </a:xfrm>
          <a:prstGeom prst="rect">
            <a:avLst/>
          </a:prstGeom>
          <a:solidFill>
            <a:srgbClr val="E8F4FE"/>
          </a:solidFill>
          <a:ln>
            <a:solidFill>
              <a:schemeClr val="tx1"/>
            </a:solidFill>
          </a:ln>
        </p:spPr>
        <p:txBody>
          <a:bodyPr wrap="square">
            <a:spAutoFit/>
          </a:bodyPr>
          <a:lstStyle/>
          <a:p>
            <a:r>
              <a:rPr lang="ru-RU" dirty="0">
                <a:solidFill>
                  <a:srgbClr val="000000"/>
                </a:solidFill>
                <a:latin typeface="Times New Roman" panose="02020603050405020304" pitchFamily="18" charset="0"/>
                <a:cs typeface="Times New Roman" panose="02020603050405020304" pitchFamily="18" charset="0"/>
              </a:rPr>
              <a:t>3) </a:t>
            </a:r>
            <a:r>
              <a:rPr lang="ru-RU" dirty="0" err="1">
                <a:solidFill>
                  <a:srgbClr val="000000"/>
                </a:solidFill>
                <a:latin typeface="Times New Roman" panose="02020603050405020304" pitchFamily="18" charset="0"/>
                <a:cs typeface="Times New Roman" panose="02020603050405020304" pitchFamily="18" charset="0"/>
              </a:rPr>
              <a:t>загальних</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витрат</a:t>
            </a:r>
            <a:r>
              <a:rPr lang="ru-RU" dirty="0">
                <a:solidFill>
                  <a:srgbClr val="000000"/>
                </a:solidFill>
                <a:latin typeface="Times New Roman" panose="02020603050405020304" pitchFamily="18" charset="0"/>
                <a:cs typeface="Times New Roman" panose="02020603050405020304" pitchFamily="18" charset="0"/>
              </a:rPr>
              <a:t> при продажу в </a:t>
            </a:r>
            <a:r>
              <a:rPr lang="ru-RU" dirty="0" err="1">
                <a:solidFill>
                  <a:srgbClr val="000000"/>
                </a:solidFill>
                <a:latin typeface="Times New Roman" panose="02020603050405020304" pitchFamily="18" charset="0"/>
                <a:cs typeface="Times New Roman" panose="02020603050405020304" pitchFamily="18" charset="0"/>
              </a:rPr>
              <a:t>Україну</a:t>
            </a:r>
            <a:r>
              <a:rPr lang="ru-RU" dirty="0">
                <a:solidFill>
                  <a:srgbClr val="000000"/>
                </a:solidFill>
                <a:latin typeface="Times New Roman" panose="02020603050405020304" pitchFamily="18" charset="0"/>
                <a:cs typeface="Times New Roman" panose="02020603050405020304" pitchFamily="18" charset="0"/>
              </a:rPr>
              <a:t> з </a:t>
            </a:r>
            <a:r>
              <a:rPr lang="ru-RU" dirty="0" err="1">
                <a:solidFill>
                  <a:srgbClr val="000000"/>
                </a:solidFill>
                <a:latin typeface="Times New Roman" panose="02020603050405020304" pitchFamily="18" charset="0"/>
                <a:cs typeface="Times New Roman" panose="02020603050405020304" pitchFamily="18" charset="0"/>
              </a:rPr>
              <a:t>країни</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вивезення</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товарів</a:t>
            </a:r>
            <a:r>
              <a:rPr lang="ru-RU" dirty="0">
                <a:solidFill>
                  <a:srgbClr val="000000"/>
                </a:solidFill>
                <a:latin typeface="Times New Roman" panose="02020603050405020304" pitchFamily="18" charset="0"/>
                <a:cs typeface="Times New Roman" panose="02020603050405020304" pitchFamily="18" charset="0"/>
              </a:rPr>
              <a:t> того ж </a:t>
            </a:r>
            <a:r>
              <a:rPr lang="ru-RU" dirty="0" err="1">
                <a:solidFill>
                  <a:srgbClr val="000000"/>
                </a:solidFill>
                <a:latin typeface="Times New Roman" panose="02020603050405020304" pitchFamily="18" charset="0"/>
                <a:cs typeface="Times New Roman" panose="02020603050405020304" pitchFamily="18" charset="0"/>
              </a:rPr>
              <a:t>класу</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або</a:t>
            </a:r>
            <a:r>
              <a:rPr lang="ru-RU" dirty="0">
                <a:solidFill>
                  <a:srgbClr val="000000"/>
                </a:solidFill>
                <a:latin typeface="Times New Roman" panose="02020603050405020304" pitchFamily="18" charset="0"/>
                <a:cs typeface="Times New Roman" panose="02020603050405020304" pitchFamily="18" charset="0"/>
              </a:rPr>
              <a:t> виду, </a:t>
            </a:r>
            <a:r>
              <a:rPr lang="ru-RU" dirty="0" err="1">
                <a:solidFill>
                  <a:srgbClr val="000000"/>
                </a:solidFill>
                <a:latin typeface="Times New Roman" panose="02020603050405020304" pitchFamily="18" charset="0"/>
                <a:cs typeface="Times New Roman" panose="02020603050405020304" pitchFamily="18" charset="0"/>
              </a:rPr>
              <a:t>тобто</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витрат</a:t>
            </a:r>
            <a:r>
              <a:rPr lang="ru-RU" dirty="0">
                <a:solidFill>
                  <a:srgbClr val="000000"/>
                </a:solidFill>
                <a:latin typeface="Times New Roman" panose="02020603050405020304" pitchFamily="18" charset="0"/>
                <a:cs typeface="Times New Roman" panose="02020603050405020304" pitchFamily="18" charset="0"/>
              </a:rPr>
              <a:t> на </a:t>
            </a:r>
            <a:r>
              <a:rPr lang="ru-RU" dirty="0" err="1">
                <a:solidFill>
                  <a:srgbClr val="000000"/>
                </a:solidFill>
                <a:latin typeface="Times New Roman" panose="02020603050405020304" pitchFamily="18" charset="0"/>
                <a:cs typeface="Times New Roman" panose="02020603050405020304" pitchFamily="18" charset="0"/>
              </a:rPr>
              <a:t>завантаження</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розвантаження</a:t>
            </a:r>
            <a:r>
              <a:rPr lang="ru-RU" dirty="0">
                <a:solidFill>
                  <a:srgbClr val="000000"/>
                </a:solidFill>
                <a:latin typeface="Times New Roman" panose="02020603050405020304" pitchFamily="18" charset="0"/>
                <a:cs typeface="Times New Roman" panose="02020603050405020304" pitchFamily="18" charset="0"/>
              </a:rPr>
              <a:t> та </a:t>
            </a:r>
            <a:r>
              <a:rPr lang="ru-RU" dirty="0" err="1">
                <a:solidFill>
                  <a:srgbClr val="000000"/>
                </a:solidFill>
                <a:latin typeface="Times New Roman" panose="02020603050405020304" pitchFamily="18" charset="0"/>
                <a:cs typeface="Times New Roman" panose="02020603050405020304" pitchFamily="18" charset="0"/>
              </a:rPr>
              <a:t>обробку</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оцінюваних</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товарів</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їх</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транспортування</a:t>
            </a:r>
            <a:r>
              <a:rPr lang="ru-RU" dirty="0">
                <a:solidFill>
                  <a:srgbClr val="000000"/>
                </a:solidFill>
                <a:latin typeface="Times New Roman" panose="02020603050405020304" pitchFamily="18" charset="0"/>
                <a:cs typeface="Times New Roman" panose="02020603050405020304" pitchFamily="18" charset="0"/>
              </a:rPr>
              <a:t> до </a:t>
            </a:r>
            <a:r>
              <a:rPr lang="ru-RU" dirty="0" err="1">
                <a:solidFill>
                  <a:srgbClr val="000000"/>
                </a:solidFill>
                <a:latin typeface="Times New Roman" panose="02020603050405020304" pitchFamily="18" charset="0"/>
                <a:cs typeface="Times New Roman" panose="02020603050405020304" pitchFamily="18" charset="0"/>
              </a:rPr>
              <a:t>аеропорту</a:t>
            </a:r>
            <a:r>
              <a:rPr lang="ru-RU" dirty="0">
                <a:solidFill>
                  <a:srgbClr val="000000"/>
                </a:solidFill>
                <a:latin typeface="Times New Roman" panose="02020603050405020304" pitchFamily="18" charset="0"/>
                <a:cs typeface="Times New Roman" panose="02020603050405020304" pitchFamily="18" charset="0"/>
              </a:rPr>
              <a:t>, порту </a:t>
            </a:r>
            <a:r>
              <a:rPr lang="ru-RU" dirty="0" err="1">
                <a:solidFill>
                  <a:srgbClr val="000000"/>
                </a:solidFill>
                <a:latin typeface="Times New Roman" panose="02020603050405020304" pitchFamily="18" charset="0"/>
                <a:cs typeface="Times New Roman" panose="02020603050405020304" pitchFamily="18" charset="0"/>
              </a:rPr>
              <a:t>або</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іншого</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місця</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ввезення</a:t>
            </a:r>
            <a:r>
              <a:rPr lang="ru-RU" dirty="0">
                <a:solidFill>
                  <a:srgbClr val="000000"/>
                </a:solidFill>
                <a:latin typeface="Times New Roman" panose="02020603050405020304" pitchFamily="18" charset="0"/>
                <a:cs typeface="Times New Roman" panose="02020603050405020304" pitchFamily="18" charset="0"/>
              </a:rPr>
              <a:t> на </a:t>
            </a:r>
            <a:r>
              <a:rPr lang="ru-RU" dirty="0" err="1">
                <a:solidFill>
                  <a:srgbClr val="000000"/>
                </a:solidFill>
                <a:latin typeface="Times New Roman" panose="02020603050405020304" pitchFamily="18" charset="0"/>
                <a:cs typeface="Times New Roman" panose="02020603050405020304" pitchFamily="18" charset="0"/>
              </a:rPr>
              <a:t>митну</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територію</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України</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витрат</a:t>
            </a:r>
            <a:r>
              <a:rPr lang="ru-RU" dirty="0">
                <a:solidFill>
                  <a:srgbClr val="000000"/>
                </a:solidFill>
                <a:latin typeface="Times New Roman" panose="02020603050405020304" pitchFamily="18" charset="0"/>
                <a:cs typeface="Times New Roman" panose="02020603050405020304" pitchFamily="18" charset="0"/>
              </a:rPr>
              <a:t> на </a:t>
            </a:r>
            <a:r>
              <a:rPr lang="ru-RU" dirty="0" err="1">
                <a:solidFill>
                  <a:srgbClr val="000000"/>
                </a:solidFill>
                <a:latin typeface="Times New Roman" panose="02020603050405020304" pitchFamily="18" charset="0"/>
                <a:cs typeface="Times New Roman" panose="02020603050405020304" pitchFamily="18" charset="0"/>
              </a:rPr>
              <a:t>страхування</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цих</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товарів</a:t>
            </a:r>
            <a:r>
              <a:rPr lang="ru-RU" dirty="0">
                <a:solidFill>
                  <a:srgbClr val="000000"/>
                </a:solidFill>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34" name="Стрелка вниз 33"/>
          <p:cNvSpPr/>
          <p:nvPr/>
        </p:nvSpPr>
        <p:spPr>
          <a:xfrm>
            <a:off x="3572814" y="1619489"/>
            <a:ext cx="306410" cy="347730"/>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6" name="Прямая соединительная линия 35"/>
          <p:cNvCxnSpPr/>
          <p:nvPr/>
        </p:nvCxnSpPr>
        <p:spPr>
          <a:xfrm>
            <a:off x="442172" y="2959426"/>
            <a:ext cx="0" cy="3286828"/>
          </a:xfrm>
          <a:prstGeom prst="line">
            <a:avLst/>
          </a:prstGeom>
        </p:spPr>
        <p:style>
          <a:lnRef idx="1">
            <a:schemeClr val="dk1"/>
          </a:lnRef>
          <a:fillRef idx="0">
            <a:schemeClr val="dk1"/>
          </a:fillRef>
          <a:effectRef idx="0">
            <a:schemeClr val="dk1"/>
          </a:effectRef>
          <a:fontRef idx="minor">
            <a:schemeClr val="tx1"/>
          </a:fontRef>
        </p:style>
      </p:cxnSp>
      <p:cxnSp>
        <p:nvCxnSpPr>
          <p:cNvPr id="38" name="Прямая соединительная линия 37"/>
          <p:cNvCxnSpPr/>
          <p:nvPr/>
        </p:nvCxnSpPr>
        <p:spPr>
          <a:xfrm>
            <a:off x="433588" y="3561237"/>
            <a:ext cx="158841" cy="0"/>
          </a:xfrm>
          <a:prstGeom prst="line">
            <a:avLst/>
          </a:prstGeom>
        </p:spPr>
        <p:style>
          <a:lnRef idx="1">
            <a:schemeClr val="dk1"/>
          </a:lnRef>
          <a:fillRef idx="0">
            <a:schemeClr val="dk1"/>
          </a:fillRef>
          <a:effectRef idx="0">
            <a:schemeClr val="dk1"/>
          </a:effectRef>
          <a:fontRef idx="minor">
            <a:schemeClr val="tx1"/>
          </a:fontRef>
        </p:style>
      </p:cxnSp>
      <p:cxnSp>
        <p:nvCxnSpPr>
          <p:cNvPr id="39" name="Прямая соединительная линия 38"/>
          <p:cNvCxnSpPr/>
          <p:nvPr/>
        </p:nvCxnSpPr>
        <p:spPr>
          <a:xfrm>
            <a:off x="455052" y="4538217"/>
            <a:ext cx="158841" cy="0"/>
          </a:xfrm>
          <a:prstGeom prst="line">
            <a:avLst/>
          </a:prstGeom>
        </p:spPr>
        <p:style>
          <a:lnRef idx="1">
            <a:schemeClr val="dk1"/>
          </a:lnRef>
          <a:fillRef idx="0">
            <a:schemeClr val="dk1"/>
          </a:fillRef>
          <a:effectRef idx="0">
            <a:schemeClr val="dk1"/>
          </a:effectRef>
          <a:fontRef idx="minor">
            <a:schemeClr val="tx1"/>
          </a:fontRef>
        </p:style>
      </p:cxnSp>
      <p:cxnSp>
        <p:nvCxnSpPr>
          <p:cNvPr id="42" name="Прямая соединительная линия 41"/>
          <p:cNvCxnSpPr/>
          <p:nvPr/>
        </p:nvCxnSpPr>
        <p:spPr>
          <a:xfrm>
            <a:off x="433587" y="6246254"/>
            <a:ext cx="158841" cy="0"/>
          </a:xfrm>
          <a:prstGeom prst="line">
            <a:avLst/>
          </a:prstGeom>
        </p:spPr>
        <p:style>
          <a:lnRef idx="1">
            <a:schemeClr val="dk1"/>
          </a:lnRef>
          <a:fillRef idx="0">
            <a:schemeClr val="dk1"/>
          </a:fillRef>
          <a:effectRef idx="0">
            <a:schemeClr val="dk1"/>
          </a:effectRef>
          <a:fontRef idx="minor">
            <a:schemeClr val="tx1"/>
          </a:fontRef>
        </p:style>
      </p:cxnSp>
      <p:sp>
        <p:nvSpPr>
          <p:cNvPr id="43" name="Прямоугольник 42"/>
          <p:cNvSpPr/>
          <p:nvPr/>
        </p:nvSpPr>
        <p:spPr>
          <a:xfrm>
            <a:off x="7405351" y="3035959"/>
            <a:ext cx="4661077" cy="3046988"/>
          </a:xfrm>
          <a:prstGeom prst="rect">
            <a:avLst/>
          </a:prstGeom>
          <a:solidFill>
            <a:srgbClr val="F6EBFF"/>
          </a:solidFill>
          <a:ln>
            <a:solidFill>
              <a:schemeClr val="tx1"/>
            </a:solidFill>
          </a:ln>
        </p:spPr>
        <p:txBody>
          <a:bodyPr wrap="square">
            <a:spAutoFit/>
          </a:bodyPr>
          <a:lstStyle/>
          <a:p>
            <a:r>
              <a:rPr lang="ru-RU" sz="2400" dirty="0" smtClean="0">
                <a:solidFill>
                  <a:srgbClr val="000000"/>
                </a:solidFill>
                <a:latin typeface="Times New Roman" panose="02020603050405020304" pitchFamily="18" charset="0"/>
                <a:cs typeface="Times New Roman" panose="02020603050405020304" pitchFamily="18" charset="0"/>
              </a:rPr>
              <a:t>2. </a:t>
            </a:r>
            <a:r>
              <a:rPr lang="ru-RU" sz="2400" dirty="0" err="1" smtClean="0">
                <a:solidFill>
                  <a:srgbClr val="000000"/>
                </a:solidFill>
                <a:latin typeface="Times New Roman" panose="02020603050405020304" pitchFamily="18" charset="0"/>
                <a:cs typeface="Times New Roman" panose="02020603050405020304" pitchFamily="18" charset="0"/>
              </a:rPr>
              <a:t>Посадова</a:t>
            </a:r>
            <a:r>
              <a:rPr lang="ru-RU" sz="2400" dirty="0" smtClean="0">
                <a:solidFill>
                  <a:srgbClr val="000000"/>
                </a:solidFill>
                <a:latin typeface="Times New Roman" panose="02020603050405020304" pitchFamily="18" charset="0"/>
                <a:cs typeface="Times New Roman" panose="02020603050405020304" pitchFamily="18" charset="0"/>
              </a:rPr>
              <a:t> </a:t>
            </a:r>
            <a:r>
              <a:rPr lang="ru-RU" sz="2400" dirty="0">
                <a:solidFill>
                  <a:srgbClr val="000000"/>
                </a:solidFill>
                <a:latin typeface="Times New Roman" panose="02020603050405020304" pitchFamily="18" charset="0"/>
                <a:cs typeface="Times New Roman" panose="02020603050405020304" pitchFamily="18" charset="0"/>
              </a:rPr>
              <a:t>особа органу </a:t>
            </a:r>
            <a:r>
              <a:rPr lang="ru-RU" sz="2400" dirty="0" err="1">
                <a:solidFill>
                  <a:srgbClr val="000000"/>
                </a:solidFill>
                <a:latin typeface="Times New Roman" panose="02020603050405020304" pitchFamily="18" charset="0"/>
                <a:cs typeface="Times New Roman" panose="02020603050405020304" pitchFamily="18" charset="0"/>
              </a:rPr>
              <a:t>доходів</a:t>
            </a:r>
            <a:r>
              <a:rPr lang="ru-RU" sz="2400" dirty="0">
                <a:solidFill>
                  <a:srgbClr val="000000"/>
                </a:solidFill>
                <a:latin typeface="Times New Roman" panose="02020603050405020304" pitchFamily="18" charset="0"/>
                <a:cs typeface="Times New Roman" panose="02020603050405020304" pitchFamily="18" charset="0"/>
              </a:rPr>
              <a:t> і </a:t>
            </a:r>
            <a:r>
              <a:rPr lang="ru-RU" sz="2400" dirty="0" err="1">
                <a:solidFill>
                  <a:srgbClr val="000000"/>
                </a:solidFill>
                <a:latin typeface="Times New Roman" panose="02020603050405020304" pitchFamily="18" charset="0"/>
                <a:cs typeface="Times New Roman" panose="02020603050405020304" pitchFamily="18" charset="0"/>
              </a:rPr>
              <a:t>зборів</a:t>
            </a:r>
            <a:r>
              <a:rPr lang="ru-RU" sz="2400" dirty="0">
                <a:solidFill>
                  <a:srgbClr val="000000"/>
                </a:solidFill>
                <a:latin typeface="Times New Roman" panose="02020603050405020304" pitchFamily="18" charset="0"/>
                <a:cs typeface="Times New Roman" panose="02020603050405020304" pitchFamily="18" charset="0"/>
              </a:rPr>
              <a:t> не </a:t>
            </a:r>
            <a:r>
              <a:rPr lang="ru-RU" sz="2400" dirty="0" err="1">
                <a:solidFill>
                  <a:srgbClr val="000000"/>
                </a:solidFill>
                <a:latin typeface="Times New Roman" panose="02020603050405020304" pitchFamily="18" charset="0"/>
                <a:cs typeface="Times New Roman" panose="02020603050405020304" pitchFamily="18" charset="0"/>
              </a:rPr>
              <a:t>може</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вимагати</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або</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примушувати</a:t>
            </a:r>
            <a:r>
              <a:rPr lang="ru-RU" sz="2400" dirty="0">
                <a:solidFill>
                  <a:srgbClr val="000000"/>
                </a:solidFill>
                <a:latin typeface="Times New Roman" panose="02020603050405020304" pitchFamily="18" charset="0"/>
                <a:cs typeface="Times New Roman" panose="02020603050405020304" pitchFamily="18" charset="0"/>
              </a:rPr>
              <a:t> будь-яку особу, яка не є резидентом, </a:t>
            </a:r>
            <a:r>
              <a:rPr lang="ru-RU" sz="2400" dirty="0" err="1">
                <a:solidFill>
                  <a:srgbClr val="000000"/>
                </a:solidFill>
                <a:latin typeface="Times New Roman" panose="02020603050405020304" pitchFamily="18" charset="0"/>
                <a:cs typeface="Times New Roman" panose="02020603050405020304" pitchFamily="18" charset="0"/>
              </a:rPr>
              <a:t>надавати</a:t>
            </a:r>
            <a:r>
              <a:rPr lang="ru-RU" sz="2400" dirty="0">
                <a:solidFill>
                  <a:srgbClr val="000000"/>
                </a:solidFill>
                <a:latin typeface="Times New Roman" panose="02020603050405020304" pitchFamily="18" charset="0"/>
                <a:cs typeface="Times New Roman" panose="02020603050405020304" pitchFamily="18" charset="0"/>
              </a:rPr>
              <a:t> для </a:t>
            </a:r>
            <a:r>
              <a:rPr lang="ru-RU" sz="2400" dirty="0" err="1">
                <a:solidFill>
                  <a:srgbClr val="000000"/>
                </a:solidFill>
                <a:latin typeface="Times New Roman" panose="02020603050405020304" pitchFamily="18" charset="0"/>
                <a:cs typeface="Times New Roman" panose="02020603050405020304" pitchFamily="18" charset="0"/>
              </a:rPr>
              <a:t>вивчення</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або</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дозволяти</a:t>
            </a:r>
            <a:r>
              <a:rPr lang="ru-RU" sz="2400" dirty="0">
                <a:solidFill>
                  <a:srgbClr val="000000"/>
                </a:solidFill>
                <a:latin typeface="Times New Roman" panose="02020603050405020304" pitchFamily="18" charset="0"/>
                <a:cs typeface="Times New Roman" panose="02020603050405020304" pitchFamily="18" charset="0"/>
              </a:rPr>
              <a:t> доступ до будь-</a:t>
            </a:r>
            <a:r>
              <a:rPr lang="ru-RU" sz="2400" dirty="0" err="1">
                <a:solidFill>
                  <a:srgbClr val="000000"/>
                </a:solidFill>
                <a:latin typeface="Times New Roman" panose="02020603050405020304" pitchFamily="18" charset="0"/>
                <a:cs typeface="Times New Roman" panose="02020603050405020304" pitchFamily="18" charset="0"/>
              </a:rPr>
              <a:t>якого</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рахунка</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чи</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інших</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записів</a:t>
            </a:r>
            <a:r>
              <a:rPr lang="ru-RU" sz="2400" dirty="0">
                <a:solidFill>
                  <a:srgbClr val="000000"/>
                </a:solidFill>
                <a:latin typeface="Times New Roman" panose="02020603050405020304" pitchFamily="18" charset="0"/>
                <a:cs typeface="Times New Roman" panose="02020603050405020304" pitchFamily="18" charset="0"/>
              </a:rPr>
              <a:t> для </a:t>
            </a:r>
            <a:r>
              <a:rPr lang="ru-RU" sz="2400" dirty="0" err="1">
                <a:solidFill>
                  <a:srgbClr val="000000"/>
                </a:solidFill>
                <a:latin typeface="Times New Roman" panose="02020603050405020304" pitchFamily="18" charset="0"/>
                <a:cs typeface="Times New Roman" panose="02020603050405020304" pitchFamily="18" charset="0"/>
              </a:rPr>
              <a:t>цілей</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визначення</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обчисленої</a:t>
            </a:r>
            <a:r>
              <a:rPr lang="ru-RU" sz="2400" dirty="0">
                <a:solidFill>
                  <a:srgbClr val="000000"/>
                </a:solidFill>
                <a:latin typeface="Times New Roman" panose="02020603050405020304" pitchFamily="18" charset="0"/>
                <a:cs typeface="Times New Roman" panose="02020603050405020304" pitchFamily="18" charset="0"/>
              </a:rPr>
              <a:t> </a:t>
            </a:r>
            <a:r>
              <a:rPr lang="ru-RU" sz="2400" dirty="0" err="1">
                <a:solidFill>
                  <a:srgbClr val="000000"/>
                </a:solidFill>
                <a:latin typeface="Times New Roman" panose="02020603050405020304" pitchFamily="18" charset="0"/>
                <a:cs typeface="Times New Roman" panose="02020603050405020304" pitchFamily="18" charset="0"/>
              </a:rPr>
              <a:t>вартості</a:t>
            </a:r>
            <a:r>
              <a:rPr lang="ru-RU" sz="2400" dirty="0">
                <a:solidFill>
                  <a:srgbClr val="000000"/>
                </a:solidFill>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
        <p:nvSpPr>
          <p:cNvPr id="44" name="Стрелка вниз 43"/>
          <p:cNvSpPr/>
          <p:nvPr/>
        </p:nvSpPr>
        <p:spPr>
          <a:xfrm>
            <a:off x="9373937" y="1460085"/>
            <a:ext cx="361952" cy="1525099"/>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42038072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лако 3"/>
          <p:cNvSpPr/>
          <p:nvPr/>
        </p:nvSpPr>
        <p:spPr>
          <a:xfrm>
            <a:off x="1931831" y="115910"/>
            <a:ext cx="7972022" cy="927731"/>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dirty="0" smtClean="0">
                <a:solidFill>
                  <a:schemeClr val="tx1"/>
                </a:solidFill>
                <a:latin typeface="Times New Roman" panose="02020603050405020304" pitchFamily="18" charset="0"/>
                <a:cs typeface="Times New Roman" panose="02020603050405020304" pitchFamily="18" charset="0"/>
              </a:rPr>
              <a:t>Резервний метод </a:t>
            </a:r>
            <a:endParaRPr lang="ru-RU" sz="3600"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stretch>
            <a:fillRect/>
          </a:stretch>
        </p:blipFill>
        <p:spPr>
          <a:xfrm>
            <a:off x="231820" y="1721099"/>
            <a:ext cx="11610366" cy="4662152"/>
          </a:xfrm>
          <a:prstGeom prst="rect">
            <a:avLst/>
          </a:prstGeom>
        </p:spPr>
      </p:pic>
      <p:sp>
        <p:nvSpPr>
          <p:cNvPr id="6" name="Прямоугольник 5"/>
          <p:cNvSpPr/>
          <p:nvPr/>
        </p:nvSpPr>
        <p:spPr>
          <a:xfrm>
            <a:off x="231821" y="1320989"/>
            <a:ext cx="11610365" cy="400110"/>
          </a:xfrm>
          <a:prstGeom prst="rect">
            <a:avLst/>
          </a:prstGeom>
          <a:solidFill>
            <a:srgbClr val="FFFF00"/>
          </a:solidFill>
          <a:ln>
            <a:solidFill>
              <a:schemeClr val="tx1"/>
            </a:solidFill>
          </a:ln>
        </p:spPr>
        <p:txBody>
          <a:bodyPr wrap="square">
            <a:spAutoFit/>
          </a:bodyPr>
          <a:lstStyle/>
          <a:p>
            <a:pPr algn="ctr"/>
            <a:r>
              <a:rPr lang="ru-RU" sz="2000" b="1" dirty="0">
                <a:solidFill>
                  <a:srgbClr val="000000"/>
                </a:solidFill>
                <a:latin typeface="Times New Roman" panose="02020603050405020304" pitchFamily="18" charset="0"/>
                <a:cs typeface="Times New Roman" panose="02020603050405020304" pitchFamily="18" charset="0"/>
              </a:rPr>
              <a:t>Порядок </a:t>
            </a:r>
            <a:r>
              <a:rPr lang="ru-RU" sz="2000" b="1" dirty="0" err="1">
                <a:solidFill>
                  <a:srgbClr val="000000"/>
                </a:solidFill>
                <a:latin typeface="Times New Roman" panose="02020603050405020304" pitchFamily="18" charset="0"/>
                <a:cs typeface="Times New Roman" panose="02020603050405020304" pitchFamily="18" charset="0"/>
              </a:rPr>
              <a:t>застосування</a:t>
            </a:r>
            <a:r>
              <a:rPr lang="ru-RU" sz="2000" b="1" dirty="0">
                <a:solidFill>
                  <a:srgbClr val="000000"/>
                </a:solidFill>
                <a:latin typeface="Times New Roman" panose="02020603050405020304" pitchFamily="18" charset="0"/>
                <a:cs typeface="Times New Roman" panose="02020603050405020304" pitchFamily="18" charset="0"/>
              </a:rPr>
              <a:t> резервного методу </a:t>
            </a:r>
            <a:r>
              <a:rPr lang="ru-RU" sz="2000" b="1" dirty="0" err="1">
                <a:solidFill>
                  <a:srgbClr val="000000"/>
                </a:solidFill>
                <a:latin typeface="Times New Roman" panose="02020603050405020304" pitchFamily="18" charset="0"/>
                <a:cs typeface="Times New Roman" panose="02020603050405020304" pitchFamily="18" charset="0"/>
              </a:rPr>
              <a:t>визначення</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митної</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a:solidFill>
                  <a:srgbClr val="000000"/>
                </a:solidFill>
                <a:latin typeface="Times New Roman" panose="02020603050405020304" pitchFamily="18" charset="0"/>
                <a:cs typeface="Times New Roman" panose="02020603050405020304" pitchFamily="18" charset="0"/>
              </a:rPr>
              <a:t>вартості</a:t>
            </a:r>
            <a:r>
              <a:rPr lang="ru-RU" sz="2000" b="1" dirty="0">
                <a:solidFill>
                  <a:srgbClr val="000000"/>
                </a:solidFill>
                <a:latin typeface="Times New Roman" panose="02020603050405020304" pitchFamily="18" charset="0"/>
                <a:cs typeface="Times New Roman" panose="02020603050405020304" pitchFamily="18" charset="0"/>
              </a:rPr>
              <a:t> </a:t>
            </a:r>
            <a:r>
              <a:rPr lang="ru-RU" sz="2000" b="1" dirty="0" err="1" smtClean="0">
                <a:solidFill>
                  <a:srgbClr val="000000"/>
                </a:solidFill>
                <a:latin typeface="Times New Roman" panose="02020603050405020304" pitchFamily="18" charset="0"/>
                <a:cs typeface="Times New Roman" panose="02020603050405020304" pitchFamily="18" charset="0"/>
              </a:rPr>
              <a:t>товарів</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040299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92769" y="198377"/>
            <a:ext cx="8738354" cy="584775"/>
          </a:xfrm>
          <a:prstGeom prst="rect">
            <a:avLst/>
          </a:prstGeom>
        </p:spPr>
        <p:txBody>
          <a:bodyPr wrap="none">
            <a:spAutoFit/>
          </a:bodyPr>
          <a:lstStyle/>
          <a:p>
            <a:r>
              <a:rPr lang="ru-RU" sz="2800" b="1" i="1" dirty="0" err="1" smtClean="0">
                <a:solidFill>
                  <a:srgbClr val="FF0000"/>
                </a:solidFill>
                <a:latin typeface="Times New Roman" panose="02020603050405020304" pitchFamily="18" charset="0"/>
                <a:cs typeface="Times New Roman" panose="02020603050405020304" pitchFamily="18" charset="0"/>
              </a:rPr>
              <a:t>Умови</a:t>
            </a:r>
            <a:r>
              <a:rPr lang="ru-RU" sz="2800" b="1" i="1" dirty="0" smtClean="0">
                <a:solidFill>
                  <a:srgbClr val="FF0000"/>
                </a:solidFill>
                <a:latin typeface="Times New Roman" panose="02020603050405020304" pitchFamily="18" charset="0"/>
                <a:cs typeface="Times New Roman" panose="02020603050405020304" pitchFamily="18" charset="0"/>
              </a:rPr>
              <a:t> </a:t>
            </a:r>
            <a:r>
              <a:rPr lang="ru-RU" sz="3200" b="1" i="1" dirty="0" err="1" smtClean="0">
                <a:solidFill>
                  <a:srgbClr val="FF0000"/>
                </a:solidFill>
                <a:latin typeface="Times New Roman" panose="02020603050405020304" pitchFamily="18" charset="0"/>
                <a:cs typeface="Times New Roman" panose="02020603050405020304" pitchFamily="18" charset="0"/>
              </a:rPr>
              <a:t>подання</a:t>
            </a:r>
            <a:r>
              <a:rPr lang="ru-RU" sz="2800" b="1" i="1" dirty="0" smtClean="0">
                <a:solidFill>
                  <a:srgbClr val="FF0000"/>
                </a:solidFill>
                <a:latin typeface="Times New Roman" panose="02020603050405020304" pitchFamily="18" charset="0"/>
                <a:cs typeface="Times New Roman" panose="02020603050405020304" pitchFamily="18" charset="0"/>
              </a:rPr>
              <a:t> </a:t>
            </a:r>
            <a:r>
              <a:rPr lang="ru-RU" sz="2800" b="1" i="1" dirty="0" err="1" smtClean="0">
                <a:solidFill>
                  <a:srgbClr val="FF0000"/>
                </a:solidFill>
                <a:latin typeface="Times New Roman" panose="02020603050405020304" pitchFamily="18" charset="0"/>
                <a:cs typeface="Times New Roman" panose="02020603050405020304" pitchFamily="18" charset="0"/>
              </a:rPr>
              <a:t>декларації</a:t>
            </a:r>
            <a:r>
              <a:rPr lang="ru-RU" sz="2800" b="1" i="1" dirty="0" smtClean="0">
                <a:solidFill>
                  <a:srgbClr val="FF0000"/>
                </a:solidFill>
                <a:latin typeface="Times New Roman" panose="02020603050405020304" pitchFamily="18" charset="0"/>
                <a:cs typeface="Times New Roman" panose="02020603050405020304" pitchFamily="18" charset="0"/>
              </a:rPr>
              <a:t> </a:t>
            </a:r>
            <a:r>
              <a:rPr lang="ru-RU" sz="2800" b="1" i="1" dirty="0" err="1" smtClean="0">
                <a:solidFill>
                  <a:srgbClr val="FF0000"/>
                </a:solidFill>
                <a:latin typeface="Times New Roman" panose="02020603050405020304" pitchFamily="18" charset="0"/>
                <a:cs typeface="Times New Roman" panose="02020603050405020304" pitchFamily="18" charset="0"/>
              </a:rPr>
              <a:t>митної</a:t>
            </a:r>
            <a:r>
              <a:rPr lang="ru-RU" sz="2800" b="1" i="1" dirty="0" smtClean="0">
                <a:solidFill>
                  <a:srgbClr val="FF0000"/>
                </a:solidFill>
                <a:latin typeface="Times New Roman" panose="02020603050405020304" pitchFamily="18" charset="0"/>
                <a:cs typeface="Times New Roman" panose="02020603050405020304" pitchFamily="18" charset="0"/>
              </a:rPr>
              <a:t> </a:t>
            </a:r>
            <a:r>
              <a:rPr lang="ru-RU" sz="2800" b="1" i="1" dirty="0" err="1" smtClean="0">
                <a:solidFill>
                  <a:srgbClr val="FF0000"/>
                </a:solidFill>
                <a:latin typeface="Times New Roman" panose="02020603050405020304" pitchFamily="18" charset="0"/>
                <a:cs typeface="Times New Roman" panose="02020603050405020304" pitchFamily="18" charset="0"/>
              </a:rPr>
              <a:t>вартості</a:t>
            </a:r>
            <a:r>
              <a:rPr lang="ru-RU" sz="2800" b="1" i="1" dirty="0" smtClean="0">
                <a:solidFill>
                  <a:srgbClr val="FF0000"/>
                </a:solidFill>
                <a:latin typeface="Times New Roman" panose="02020603050405020304" pitchFamily="18" charset="0"/>
                <a:cs typeface="Times New Roman" panose="02020603050405020304" pitchFamily="18" charset="0"/>
              </a:rPr>
              <a:t> </a:t>
            </a:r>
            <a:r>
              <a:rPr lang="ru-RU" sz="2800" b="1" i="1" dirty="0" err="1" smtClean="0">
                <a:solidFill>
                  <a:srgbClr val="FF0000"/>
                </a:solidFill>
                <a:latin typeface="Times New Roman" panose="02020603050405020304" pitchFamily="18" charset="0"/>
                <a:cs typeface="Times New Roman" panose="02020603050405020304" pitchFamily="18" charset="0"/>
              </a:rPr>
              <a:t>товарів</a:t>
            </a:r>
            <a:endParaRPr lang="ru-RU" sz="2800" b="1" i="1" dirty="0">
              <a:solidFill>
                <a:srgbClr val="FF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63895" y="1017431"/>
            <a:ext cx="461665" cy="5344732"/>
          </a:xfrm>
          <a:prstGeom prst="rect">
            <a:avLst/>
          </a:prstGeom>
          <a:solidFill>
            <a:schemeClr val="accent4">
              <a:lumMod val="20000"/>
              <a:lumOff val="80000"/>
            </a:schemeClr>
          </a:solidFill>
          <a:ln>
            <a:solidFill>
              <a:schemeClr val="tx1"/>
            </a:solidFill>
          </a:ln>
        </p:spPr>
        <p:txBody>
          <a:bodyPr vert="vert270" wrap="square" anchor="ctr">
            <a:spAutoFit/>
          </a:bodyPr>
          <a:lstStyle/>
          <a:p>
            <a:pPr algn="ctr"/>
            <a:r>
              <a:rPr lang="ru-RU" b="1" dirty="0" smtClean="0">
                <a:latin typeface="Times New Roman" panose="02020603050405020304" pitchFamily="18" charset="0"/>
                <a:cs typeface="Times New Roman" panose="02020603050405020304" pitchFamily="18" charset="0"/>
              </a:rPr>
              <a:t>ДЕКЛАРАЦІЯ МИТНОЇ ВАРТОСТІ</a:t>
            </a:r>
            <a:endParaRPr lang="ru-RU"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348984" y="841260"/>
            <a:ext cx="6096000" cy="2246769"/>
          </a:xfrm>
          <a:prstGeom prst="rect">
            <a:avLst/>
          </a:prstGeom>
          <a:solidFill>
            <a:srgbClr val="FEE8FA"/>
          </a:solidFill>
          <a:ln>
            <a:solidFill>
              <a:schemeClr val="tx1"/>
            </a:solidFill>
          </a:ln>
        </p:spPr>
        <p:txBody>
          <a:bodyPr>
            <a:spAutoFit/>
          </a:bodyPr>
          <a:lstStyle/>
          <a:p>
            <a:r>
              <a:rPr lang="en-US" sz="2000" dirty="0" smtClean="0">
                <a:latin typeface="Times New Roman" panose="02020603050405020304" pitchFamily="18" charset="0"/>
                <a:cs typeface="Times New Roman" panose="02020603050405020304" pitchFamily="18" charset="0"/>
              </a:rPr>
              <a:t>1) </a:t>
            </a:r>
            <a:r>
              <a:rPr lang="ru-RU" sz="2000" dirty="0" err="1" smtClean="0">
                <a:latin typeface="Times New Roman" panose="02020603050405020304" pitchFamily="18" charset="0"/>
                <a:cs typeface="Times New Roman" panose="02020603050405020304" pitchFamily="18" charset="0"/>
              </a:rPr>
              <a:t>якщо</a:t>
            </a:r>
            <a:r>
              <a:rPr lang="ru-RU" sz="2000" dirty="0" smtClean="0">
                <a:latin typeface="Times New Roman" panose="02020603050405020304" pitchFamily="18" charset="0"/>
                <a:cs typeface="Times New Roman" panose="02020603050405020304" pitchFamily="18" charset="0"/>
              </a:rPr>
              <a:t> до </a:t>
            </a:r>
            <a:r>
              <a:rPr lang="ru-RU" sz="2000" dirty="0" err="1" smtClean="0">
                <a:latin typeface="Times New Roman" panose="02020603050405020304" pitchFamily="18" charset="0"/>
                <a:cs typeface="Times New Roman" panose="02020603050405020304" pitchFamily="18" charset="0"/>
              </a:rPr>
              <a:t>ціни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що</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була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фактично</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сплачена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або</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підлягає</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сплаті</a:t>
            </a:r>
            <a:r>
              <a:rPr lang="ru-RU" sz="2000" dirty="0" smtClean="0">
                <a:latin typeface="Times New Roman" panose="02020603050405020304" pitchFamily="18" charset="0"/>
                <a:cs typeface="Times New Roman" panose="02020603050405020304" pitchFamily="18" charset="0"/>
              </a:rPr>
              <a:t> за </a:t>
            </a:r>
            <a:r>
              <a:rPr lang="ru-RU" sz="2000" dirty="0" err="1" smtClean="0">
                <a:latin typeface="Times New Roman" panose="02020603050405020304" pitchFamily="18" charset="0"/>
                <a:cs typeface="Times New Roman" panose="02020603050405020304" pitchFamily="18" charset="0"/>
              </a:rPr>
              <a:t>оцінювані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товари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додаються</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витрати</a:t>
            </a:r>
            <a:r>
              <a:rPr lang="ru-RU" sz="2000" dirty="0" smtClean="0">
                <a:latin typeface="Times New Roman" panose="02020603050405020304" pitchFamily="18" charset="0"/>
                <a:cs typeface="Times New Roman" panose="02020603050405020304" pitchFamily="18" charset="0"/>
              </a:rPr>
              <a:t> і </a:t>
            </a:r>
            <a:r>
              <a:rPr lang="ru-RU" sz="2000" dirty="0" err="1" smtClean="0">
                <a:latin typeface="Times New Roman" panose="02020603050405020304" pitchFamily="18" charset="0"/>
                <a:cs typeface="Times New Roman" panose="02020603050405020304" pitchFamily="18" charset="0"/>
              </a:rPr>
              <a:t>якщо</a:t>
            </a:r>
            <a:r>
              <a:rPr lang="ru-RU" sz="2000" dirty="0" smtClean="0">
                <a:latin typeface="Times New Roman" panose="02020603050405020304" pitchFamily="18" charset="0"/>
                <a:cs typeface="Times New Roman" panose="02020603050405020304" pitchFamily="18" charset="0"/>
              </a:rPr>
              <a:t> вони не </a:t>
            </a:r>
            <a:r>
              <a:rPr lang="ru-RU" sz="2000" dirty="0" err="1" smtClean="0">
                <a:latin typeface="Times New Roman" panose="02020603050405020304" pitchFamily="18" charset="0"/>
                <a:cs typeface="Times New Roman" panose="02020603050405020304" pitchFamily="18" charset="0"/>
              </a:rPr>
              <a:t>включалися</a:t>
            </a:r>
            <a:r>
              <a:rPr lang="ru-RU" sz="2000" dirty="0" smtClean="0">
                <a:latin typeface="Times New Roman" panose="02020603050405020304" pitchFamily="18" charset="0"/>
                <a:cs typeface="Times New Roman" panose="02020603050405020304" pitchFamily="18" charset="0"/>
              </a:rPr>
              <a:t> до </a:t>
            </a:r>
            <a:r>
              <a:rPr lang="ru-RU" sz="2000" dirty="0" err="1" smtClean="0">
                <a:latin typeface="Times New Roman" panose="02020603050405020304" pitchFamily="18" charset="0"/>
                <a:cs typeface="Times New Roman" panose="02020603050405020304" pitchFamily="18" charset="0"/>
              </a:rPr>
              <a:t>ціни</a:t>
            </a:r>
            <a:r>
              <a:rPr lang="ru-RU" sz="2000" dirty="0" smtClean="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2) </a:t>
            </a:r>
            <a:r>
              <a:rPr lang="ru-RU" sz="2000" dirty="0" err="1" smtClean="0">
                <a:latin typeface="Times New Roman" panose="02020603050405020304" pitchFamily="18" charset="0"/>
                <a:cs typeface="Times New Roman" panose="02020603050405020304" pitchFamily="18" charset="0"/>
              </a:rPr>
              <a:t>якщо</a:t>
            </a:r>
            <a:r>
              <a:rPr lang="ru-RU" sz="2000" dirty="0" smtClean="0">
                <a:latin typeface="Times New Roman" panose="02020603050405020304" pitchFamily="18" charset="0"/>
                <a:cs typeface="Times New Roman" panose="02020603050405020304" pitchFamily="18" charset="0"/>
              </a:rPr>
              <a:t> з </a:t>
            </a:r>
            <a:r>
              <a:rPr lang="ru-RU" sz="2000" dirty="0" err="1" smtClean="0">
                <a:latin typeface="Times New Roman" panose="02020603050405020304" pitchFamily="18" charset="0"/>
                <a:cs typeface="Times New Roman" panose="02020603050405020304" pitchFamily="18" charset="0"/>
              </a:rPr>
              <a:t>ціни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що</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була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фактично</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сплачена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або</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підлягає</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сплаті</a:t>
            </a:r>
            <a:r>
              <a:rPr lang="ru-RU" sz="2000" dirty="0" smtClean="0">
                <a:latin typeface="Times New Roman" panose="02020603050405020304" pitchFamily="18" charset="0"/>
                <a:cs typeface="Times New Roman" panose="02020603050405020304" pitchFamily="18" charset="0"/>
              </a:rPr>
              <a:t> за </a:t>
            </a:r>
            <a:r>
              <a:rPr lang="ru-RU" sz="2000" dirty="0" err="1" smtClean="0">
                <a:latin typeface="Times New Roman" panose="02020603050405020304" pitchFamily="18" charset="0"/>
                <a:cs typeface="Times New Roman" panose="02020603050405020304" pitchFamily="18" charset="0"/>
              </a:rPr>
              <a:t>оцінювані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товари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виділено</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витрати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які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здійсненні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після</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ввезення</a:t>
            </a:r>
            <a:r>
              <a:rPr lang="ru-RU" sz="2000" dirty="0" smtClean="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3) </a:t>
            </a:r>
            <a:r>
              <a:rPr lang="ru-RU" sz="2000" dirty="0" err="1" smtClean="0">
                <a:latin typeface="Times New Roman" panose="02020603050405020304" pitchFamily="18" charset="0"/>
                <a:cs typeface="Times New Roman" panose="02020603050405020304" pitchFamily="18" charset="0"/>
              </a:rPr>
              <a:t>якщо</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покупець</a:t>
            </a:r>
            <a:r>
              <a:rPr lang="ru-RU" sz="2000" dirty="0" smtClean="0">
                <a:latin typeface="Times New Roman" panose="02020603050405020304" pitchFamily="18" charset="0"/>
                <a:cs typeface="Times New Roman" panose="02020603050405020304" pitchFamily="18" charset="0"/>
              </a:rPr>
              <a:t> та </a:t>
            </a:r>
            <a:r>
              <a:rPr lang="ru-RU" sz="2000" dirty="0" err="1" smtClean="0">
                <a:latin typeface="Times New Roman" panose="02020603050405020304" pitchFamily="18" charset="0"/>
                <a:cs typeface="Times New Roman" panose="02020603050405020304" pitchFamily="18" charset="0"/>
              </a:rPr>
              <a:t>продавець</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пов'язані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між</a:t>
            </a:r>
            <a:r>
              <a:rPr lang="ru-RU" sz="2000" dirty="0" smtClean="0">
                <a:latin typeface="Times New Roman" panose="02020603050405020304" pitchFamily="18" charset="0"/>
                <a:cs typeface="Times New Roman" panose="02020603050405020304" pitchFamily="18" charset="0"/>
              </a:rPr>
              <a:t> собою. </a:t>
            </a:r>
            <a:endParaRPr lang="ru-RU" sz="20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682839" y="3503207"/>
            <a:ext cx="6096000" cy="830997"/>
          </a:xfrm>
          <a:prstGeom prst="rect">
            <a:avLst/>
          </a:prstGeom>
          <a:solidFill>
            <a:schemeClr val="accent1">
              <a:lumMod val="20000"/>
              <a:lumOff val="80000"/>
            </a:schemeClr>
          </a:solidFill>
          <a:ln>
            <a:solidFill>
              <a:schemeClr val="tx1"/>
            </a:solidFill>
          </a:ln>
        </p:spPr>
        <p:txBody>
          <a:bodyPr>
            <a:spAutoFit/>
          </a:bodyPr>
          <a:lstStyle/>
          <a:p>
            <a:pPr algn="ctr"/>
            <a:r>
              <a:rPr lang="ru-RU" sz="2400" dirty="0" smtClean="0">
                <a:latin typeface="Times New Roman" panose="02020603050405020304" pitchFamily="18" charset="0"/>
                <a:cs typeface="Times New Roman" panose="02020603050405020304" pitchFamily="18" charset="0"/>
              </a:rPr>
              <a:t>За </a:t>
            </a:r>
            <a:r>
              <a:rPr lang="ru-RU" sz="2400" dirty="0" err="1" smtClean="0">
                <a:latin typeface="Times New Roman" panose="02020603050405020304" pitchFamily="18" charset="0"/>
                <a:cs typeface="Times New Roman" panose="02020603050405020304" pitchFamily="18" charset="0"/>
              </a:rPr>
              <a:t>інших</a:t>
            </a:r>
            <a:r>
              <a:rPr lang="ru-RU" sz="2400" dirty="0" smtClean="0">
                <a:latin typeface="Times New Roman" panose="02020603050405020304" pitchFamily="18" charset="0"/>
                <a:cs typeface="Times New Roman" panose="02020603050405020304" pitchFamily="18" charset="0"/>
              </a:rPr>
              <a:t> умов </a:t>
            </a:r>
            <a:r>
              <a:rPr lang="ru-RU" sz="2400" dirty="0" err="1" smtClean="0">
                <a:latin typeface="Times New Roman" panose="02020603050405020304" pitchFamily="18" charset="0"/>
                <a:cs typeface="Times New Roman" panose="02020603050405020304" pitchFamily="18" charset="0"/>
              </a:rPr>
              <a:t>декларація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подається</a:t>
            </a:r>
            <a:r>
              <a:rPr lang="ru-RU" sz="2400" dirty="0" smtClean="0">
                <a:latin typeface="Times New Roman" panose="02020603050405020304" pitchFamily="18" charset="0"/>
                <a:cs typeface="Times New Roman" panose="02020603050405020304" pitchFamily="18" charset="0"/>
              </a:rPr>
              <a:t> за </a:t>
            </a:r>
            <a:r>
              <a:rPr lang="ru-RU" sz="2400" dirty="0" err="1" smtClean="0">
                <a:latin typeface="Times New Roman" panose="02020603050405020304" pitchFamily="18" charset="0"/>
                <a:cs typeface="Times New Roman" panose="02020603050405020304" pitchFamily="18" charset="0"/>
              </a:rPr>
              <a:t>власним</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бажанням</a:t>
            </a:r>
            <a:r>
              <a:rPr lang="ru-RU" sz="2400" dirty="0" smtClean="0">
                <a:latin typeface="Times New Roman" panose="02020603050405020304" pitchFamily="18" charset="0"/>
                <a:cs typeface="Times New Roman" panose="02020603050405020304" pitchFamily="18" charset="0"/>
              </a:rPr>
              <a:t> декларанта</a:t>
            </a:r>
            <a:endParaRPr lang="ru-RU" sz="24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273072" y="5372846"/>
            <a:ext cx="5902819" cy="1200329"/>
          </a:xfrm>
          <a:prstGeom prst="rect">
            <a:avLst/>
          </a:prstGeom>
          <a:solidFill>
            <a:schemeClr val="accent1">
              <a:lumMod val="20000"/>
              <a:lumOff val="80000"/>
            </a:schemeClr>
          </a:solidFill>
          <a:ln>
            <a:solidFill>
              <a:schemeClr val="tx1"/>
            </a:solidFill>
          </a:ln>
        </p:spPr>
        <p:txBody>
          <a:bodyPr wrap="square">
            <a:spAutoFit/>
          </a:bodyPr>
          <a:lstStyle/>
          <a:p>
            <a:pPr algn="ctr"/>
            <a:r>
              <a:rPr lang="ru-RU" sz="2400" dirty="0" err="1" smtClean="0">
                <a:latin typeface="Times New Roman" panose="02020603050405020304" pitchFamily="18" charset="0"/>
                <a:cs typeface="Times New Roman" panose="02020603050405020304" pitchFamily="18" charset="0"/>
              </a:rPr>
              <a:t>Декларація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митної</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вартості</a:t>
            </a:r>
            <a:r>
              <a:rPr lang="ru-RU" sz="2400" dirty="0" smtClean="0">
                <a:latin typeface="Times New Roman" panose="02020603050405020304" pitchFamily="18" charset="0"/>
                <a:cs typeface="Times New Roman" panose="02020603050405020304" pitchFamily="18" charset="0"/>
              </a:rPr>
              <a:t> не </a:t>
            </a:r>
            <a:r>
              <a:rPr lang="ru-RU" sz="2400" dirty="0" err="1" smtClean="0">
                <a:latin typeface="Times New Roman" panose="02020603050405020304" pitchFamily="18" charset="0"/>
                <a:cs typeface="Times New Roman" panose="02020603050405020304" pitchFamily="18" charset="0"/>
              </a:rPr>
              <a:t>подається</a:t>
            </a:r>
            <a:r>
              <a:rPr lang="ru-RU" sz="2400" dirty="0" smtClean="0">
                <a:latin typeface="Times New Roman" panose="02020603050405020304" pitchFamily="18" charset="0"/>
                <a:cs typeface="Times New Roman" panose="02020603050405020304" pitchFamily="18" charset="0"/>
              </a:rPr>
              <a:t> у </a:t>
            </a:r>
            <a:r>
              <a:rPr lang="ru-RU" sz="2400" dirty="0" err="1" smtClean="0">
                <a:latin typeface="Times New Roman" panose="02020603050405020304" pitchFamily="18" charset="0"/>
                <a:cs typeface="Times New Roman" panose="02020603050405020304" pitchFamily="18" charset="0"/>
              </a:rPr>
              <a:t>разі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декларування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партій</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товарів</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митна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вартість</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яких</a:t>
            </a:r>
            <a:r>
              <a:rPr lang="ru-RU" sz="2400" dirty="0" smtClean="0">
                <a:latin typeface="Times New Roman" panose="02020603050405020304" pitchFamily="18" charset="0"/>
                <a:cs typeface="Times New Roman" panose="02020603050405020304" pitchFamily="18" charset="0"/>
              </a:rPr>
              <a:t> не </a:t>
            </a:r>
            <a:r>
              <a:rPr lang="ru-RU" sz="2400" dirty="0" err="1" smtClean="0">
                <a:latin typeface="Times New Roman" panose="02020603050405020304" pitchFamily="18" charset="0"/>
                <a:cs typeface="Times New Roman" panose="02020603050405020304" pitchFamily="18" charset="0"/>
              </a:rPr>
              <a:t>перевищує</a:t>
            </a:r>
            <a:r>
              <a:rPr lang="ru-RU" sz="2400" dirty="0" smtClean="0">
                <a:latin typeface="Times New Roman" panose="02020603050405020304" pitchFamily="18" charset="0"/>
                <a:cs typeface="Times New Roman" panose="02020603050405020304" pitchFamily="18" charset="0"/>
              </a:rPr>
              <a:t> 5000 </a:t>
            </a:r>
            <a:r>
              <a:rPr lang="ru-RU" sz="2400" dirty="0" err="1" smtClean="0">
                <a:latin typeface="Times New Roman" panose="02020603050405020304" pitchFamily="18" charset="0"/>
                <a:cs typeface="Times New Roman" panose="02020603050405020304" pitchFamily="18" charset="0"/>
              </a:rPr>
              <a:t>євро</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2273073" y="1279896"/>
            <a:ext cx="2264723" cy="461665"/>
          </a:xfrm>
          <a:prstGeom prst="rect">
            <a:avLst/>
          </a:prstGeom>
          <a:solidFill>
            <a:schemeClr val="accent1">
              <a:lumMod val="20000"/>
              <a:lumOff val="80000"/>
            </a:schemeClr>
          </a:solidFill>
          <a:ln>
            <a:solidFill>
              <a:schemeClr val="tx1"/>
            </a:solidFill>
          </a:ln>
        </p:spPr>
        <p:txBody>
          <a:bodyPr wrap="none">
            <a:spAutoFit/>
          </a:bodyPr>
          <a:lstStyle/>
          <a:p>
            <a:r>
              <a:rPr lang="ru-RU" sz="2400" dirty="0" err="1" smtClean="0">
                <a:latin typeface="Times New Roman" panose="02020603050405020304" pitchFamily="18" charset="0"/>
                <a:cs typeface="Times New Roman" panose="02020603050405020304" pitchFamily="18" charset="0"/>
              </a:rPr>
              <a:t>Умови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подання</a:t>
            </a:r>
            <a:r>
              <a:rPr lang="ru-RU"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
        <p:nvSpPr>
          <p:cNvPr id="10" name="Стрелка вправо 9"/>
          <p:cNvSpPr/>
          <p:nvPr/>
        </p:nvSpPr>
        <p:spPr>
          <a:xfrm>
            <a:off x="1025559" y="5872766"/>
            <a:ext cx="1247513" cy="2004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3084261" y="1734347"/>
            <a:ext cx="174094" cy="17688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p:cNvSpPr/>
          <p:nvPr/>
        </p:nvSpPr>
        <p:spPr>
          <a:xfrm>
            <a:off x="1025560" y="1441967"/>
            <a:ext cx="1247513" cy="1375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p:cNvSpPr/>
          <p:nvPr/>
        </p:nvSpPr>
        <p:spPr>
          <a:xfrm>
            <a:off x="4537797" y="1447939"/>
            <a:ext cx="811228" cy="1315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4" name="Picture 2" descr="http://www.tks.ru/content/minisites/files/kts_n1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47742" y="3418539"/>
            <a:ext cx="2231119" cy="307692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281739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62378" y="401272"/>
            <a:ext cx="10912698" cy="954107"/>
          </a:xfrm>
          <a:prstGeom prst="rect">
            <a:avLst/>
          </a:prstGeom>
          <a:solidFill>
            <a:srgbClr val="C5FFFF"/>
          </a:solidFill>
          <a:ln>
            <a:solidFill>
              <a:schemeClr val="tx1"/>
            </a:solidFill>
          </a:ln>
        </p:spPr>
        <p:txBody>
          <a:bodyPr wrap="square">
            <a:spAutoFit/>
          </a:bodyPr>
          <a:lstStyle/>
          <a:p>
            <a:pPr algn="ctr"/>
            <a:r>
              <a:rPr lang="ru-RU" sz="2800" dirty="0">
                <a:latin typeface="Times New Roman" panose="02020603050405020304" pitchFamily="18" charset="0"/>
                <a:cs typeface="Times New Roman" panose="02020603050405020304" pitchFamily="18" charset="0"/>
              </a:rPr>
              <a:t>Порядок </a:t>
            </a:r>
            <a:r>
              <a:rPr lang="ru-RU" sz="2800" dirty="0" err="1">
                <a:latin typeface="Times New Roman" panose="02020603050405020304" pitchFamily="18" charset="0"/>
                <a:cs typeface="Times New Roman" panose="02020603050405020304" pitchFamily="18" charset="0"/>
              </a:rPr>
              <a:t>визначення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митної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вартості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товарів</a:t>
            </a:r>
            <a:r>
              <a:rPr lang="ru-RU" sz="2800" dirty="0">
                <a:latin typeface="Times New Roman" panose="02020603050405020304" pitchFamily="18" charset="0"/>
                <a:cs typeface="Times New Roman" panose="02020603050405020304" pitchFamily="18" charset="0"/>
              </a:rPr>
              <a:t> при </a:t>
            </a:r>
            <a:r>
              <a:rPr lang="ru-RU" sz="2800" dirty="0" err="1">
                <a:latin typeface="Times New Roman" panose="02020603050405020304" pitchFamily="18" charset="0"/>
                <a:cs typeface="Times New Roman" panose="02020603050405020304" pitchFamily="18" charset="0"/>
              </a:rPr>
              <a:t>різних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митних</a:t>
            </a:r>
            <a:r>
              <a:rPr lang="ru-RU" sz="2800" dirty="0">
                <a:latin typeface="Times New Roman" panose="02020603050405020304" pitchFamily="18" charset="0"/>
                <a:cs typeface="Times New Roman" panose="02020603050405020304" pitchFamily="18" charset="0"/>
              </a:rPr>
              <a:t> режимах</a:t>
            </a:r>
          </a:p>
        </p:txBody>
      </p:sp>
      <p:sp>
        <p:nvSpPr>
          <p:cNvPr id="6" name="TextBox 5"/>
          <p:cNvSpPr txBox="1"/>
          <p:nvPr/>
        </p:nvSpPr>
        <p:spPr>
          <a:xfrm>
            <a:off x="229673" y="2093840"/>
            <a:ext cx="4108361" cy="1569660"/>
          </a:xfrm>
          <a:prstGeom prst="rect">
            <a:avLst/>
          </a:prstGeom>
          <a:solidFill>
            <a:srgbClr val="FAFECA"/>
          </a:solidFill>
          <a:ln>
            <a:solidFill>
              <a:schemeClr val="tx1"/>
            </a:solidFill>
          </a:ln>
        </p:spPr>
        <p:txBody>
          <a:bodyPr wrap="square" rtlCol="0">
            <a:spAutoFit/>
          </a:bodyPr>
          <a:lstStyle/>
          <a:p>
            <a:pPr algn="ctr"/>
            <a:r>
              <a:rPr lang="uk-UA" sz="2400" dirty="0" smtClean="0">
                <a:latin typeface="Times New Roman" panose="02020603050405020304" pitchFamily="18" charset="0"/>
                <a:cs typeface="Times New Roman" panose="02020603050405020304" pitchFamily="18" charset="0"/>
              </a:rPr>
              <a:t>Митний режим імпорту та інші митні режими, що передбачать митне оподаткування </a:t>
            </a:r>
            <a:endParaRPr lang="ru-RU"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29673" y="4401960"/>
            <a:ext cx="4007477" cy="1107996"/>
          </a:xfrm>
          <a:prstGeom prst="rect">
            <a:avLst/>
          </a:prstGeom>
          <a:solidFill>
            <a:srgbClr val="EEDEED"/>
          </a:solidFill>
          <a:ln>
            <a:solidFill>
              <a:schemeClr val="tx1"/>
            </a:solidFill>
          </a:ln>
        </p:spPr>
        <p:txBody>
          <a:bodyPr wrap="square" rtlCol="0">
            <a:spAutoFit/>
          </a:bodyPr>
          <a:lstStyle/>
          <a:p>
            <a:pPr algn="ctr"/>
            <a:r>
              <a:rPr lang="uk-UA" sz="2200" dirty="0" smtClean="0">
                <a:latin typeface="Times New Roman" panose="02020603050405020304" pitchFamily="18" charset="0"/>
                <a:cs typeface="Times New Roman" panose="02020603050405020304" pitchFamily="18" charset="0"/>
              </a:rPr>
              <a:t>Використання одного із 6 методів визначення митної вартості</a:t>
            </a:r>
            <a:endParaRPr lang="ru-RU" sz="2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964268" y="2093840"/>
            <a:ext cx="3418269" cy="1569660"/>
          </a:xfrm>
          <a:prstGeom prst="rect">
            <a:avLst/>
          </a:prstGeom>
          <a:solidFill>
            <a:srgbClr val="FAFECA"/>
          </a:solidFill>
          <a:ln>
            <a:solidFill>
              <a:schemeClr val="tx1"/>
            </a:solidFill>
          </a:ln>
        </p:spPr>
        <p:txBody>
          <a:bodyPr wrap="square" rtlCol="0">
            <a:spAutoFit/>
          </a:bodyPr>
          <a:lstStyle/>
          <a:p>
            <a:pPr algn="ctr"/>
            <a:endParaRPr lang="uk-UA" sz="2400" dirty="0" smtClean="0">
              <a:latin typeface="Times New Roman" panose="02020603050405020304" pitchFamily="18" charset="0"/>
              <a:cs typeface="Times New Roman" panose="02020603050405020304" pitchFamily="18" charset="0"/>
            </a:endParaRPr>
          </a:p>
          <a:p>
            <a:pPr algn="ctr"/>
            <a:r>
              <a:rPr lang="uk-UA" sz="2400" dirty="0" smtClean="0">
                <a:latin typeface="Times New Roman" panose="02020603050405020304" pitchFamily="18" charset="0"/>
                <a:cs typeface="Times New Roman" panose="02020603050405020304" pitchFamily="18" charset="0"/>
              </a:rPr>
              <a:t>Митні режими</a:t>
            </a:r>
          </a:p>
          <a:p>
            <a:pPr algn="ctr"/>
            <a:endParaRPr lang="uk-UA" sz="2400" dirty="0" smtClean="0">
              <a:latin typeface="Times New Roman" panose="02020603050405020304" pitchFamily="18" charset="0"/>
              <a:cs typeface="Times New Roman" panose="02020603050405020304" pitchFamily="18" charset="0"/>
            </a:endParaRPr>
          </a:p>
          <a:p>
            <a:pPr algn="ctr"/>
            <a:r>
              <a:rPr lang="uk-UA"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599905" y="4078531"/>
            <a:ext cx="1663521" cy="430887"/>
          </a:xfrm>
          <a:prstGeom prst="rect">
            <a:avLst/>
          </a:prstGeom>
          <a:solidFill>
            <a:srgbClr val="EEDEED"/>
          </a:solidFill>
          <a:ln>
            <a:solidFill>
              <a:schemeClr val="tx1"/>
            </a:solidFill>
          </a:ln>
        </p:spPr>
        <p:txBody>
          <a:bodyPr wrap="square" rtlCol="0">
            <a:spAutoFit/>
          </a:bodyPr>
          <a:lstStyle/>
          <a:p>
            <a:pPr algn="ctr"/>
            <a:r>
              <a:rPr lang="uk-UA" sz="2200" dirty="0" smtClean="0">
                <a:latin typeface="Times New Roman" panose="02020603050405020304" pitchFamily="18" charset="0"/>
                <a:cs typeface="Times New Roman" panose="02020603050405020304" pitchFamily="18" charset="0"/>
              </a:rPr>
              <a:t>Транзит</a:t>
            </a:r>
            <a:endParaRPr lang="ru-RU" sz="22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626181" y="4077246"/>
            <a:ext cx="2255949" cy="1107996"/>
          </a:xfrm>
          <a:prstGeom prst="rect">
            <a:avLst/>
          </a:prstGeom>
          <a:solidFill>
            <a:srgbClr val="EEDEED"/>
          </a:solidFill>
          <a:ln>
            <a:solidFill>
              <a:schemeClr val="tx1"/>
            </a:solidFill>
          </a:ln>
        </p:spPr>
        <p:txBody>
          <a:bodyPr wrap="square" rtlCol="0">
            <a:spAutoFit/>
          </a:bodyPr>
          <a:lstStyle/>
          <a:p>
            <a:pPr algn="ctr"/>
            <a:r>
              <a:rPr lang="uk-UA" sz="2200" dirty="0" smtClean="0">
                <a:latin typeface="Times New Roman" panose="02020603050405020304" pitchFamily="18" charset="0"/>
                <a:cs typeface="Times New Roman" panose="02020603050405020304" pitchFamily="18" charset="0"/>
              </a:rPr>
              <a:t>Не передбачають сплату митних платежів</a:t>
            </a:r>
            <a:endParaRPr lang="ru-RU" sz="22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9008771" y="2093840"/>
            <a:ext cx="2994338" cy="1569660"/>
          </a:xfrm>
          <a:prstGeom prst="rect">
            <a:avLst/>
          </a:prstGeom>
          <a:solidFill>
            <a:srgbClr val="FAFECA"/>
          </a:solidFill>
          <a:ln>
            <a:solidFill>
              <a:schemeClr val="tx1"/>
            </a:solidFill>
          </a:ln>
        </p:spPr>
        <p:txBody>
          <a:bodyPr wrap="square" rtlCol="0">
            <a:spAutoFit/>
          </a:bodyPr>
          <a:lstStyle/>
          <a:p>
            <a:pPr algn="ctr"/>
            <a:r>
              <a:rPr lang="uk-UA" sz="2400" dirty="0" smtClean="0">
                <a:latin typeface="Times New Roman" panose="02020603050405020304" pitchFamily="18" charset="0"/>
                <a:cs typeface="Times New Roman" panose="02020603050405020304" pitchFamily="18" charset="0"/>
              </a:rPr>
              <a:t>Товари, що вивозяться за межі митної території України </a:t>
            </a:r>
            <a:endParaRPr lang="ru-RU"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4840310" y="5994559"/>
            <a:ext cx="6634766" cy="769441"/>
          </a:xfrm>
          <a:prstGeom prst="rect">
            <a:avLst/>
          </a:prstGeom>
          <a:solidFill>
            <a:srgbClr val="FEFAE8"/>
          </a:solidFill>
          <a:ln>
            <a:solidFill>
              <a:schemeClr val="tx1"/>
            </a:solidFill>
          </a:ln>
        </p:spPr>
        <p:txBody>
          <a:bodyPr wrap="square" rtlCol="0">
            <a:spAutoFit/>
          </a:bodyPr>
          <a:lstStyle/>
          <a:p>
            <a:pPr algn="ctr"/>
            <a:r>
              <a:rPr lang="uk-UA" sz="2200" dirty="0" smtClean="0">
                <a:latin typeface="Times New Roman" panose="02020603050405020304" pitchFamily="18" charset="0"/>
                <a:cs typeface="Times New Roman" panose="02020603050405020304" pitchFamily="18" charset="0"/>
              </a:rPr>
              <a:t>Митною вартістю виступає ціна товару, що представлена в рахунку-проформі, рахунку-фактурі</a:t>
            </a:r>
            <a:endParaRPr lang="ru-RU" sz="2200" dirty="0">
              <a:latin typeface="Times New Roman" panose="02020603050405020304" pitchFamily="18" charset="0"/>
              <a:cs typeface="Times New Roman" panose="02020603050405020304" pitchFamily="18" charset="0"/>
            </a:endParaRPr>
          </a:p>
        </p:txBody>
      </p:sp>
      <p:sp>
        <p:nvSpPr>
          <p:cNvPr id="14" name="Стрелка вниз 13"/>
          <p:cNvSpPr/>
          <p:nvPr/>
        </p:nvSpPr>
        <p:spPr>
          <a:xfrm>
            <a:off x="2032714" y="3671022"/>
            <a:ext cx="669702" cy="738460"/>
          </a:xfrm>
          <a:prstGeom prst="downArrow">
            <a:avLst/>
          </a:prstGeom>
          <a:solidFill>
            <a:srgbClr val="D8FF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a:off x="2032714" y="1355379"/>
            <a:ext cx="669702" cy="738461"/>
          </a:xfrm>
          <a:prstGeom prst="downArrow">
            <a:avLst/>
          </a:prstGeom>
          <a:solidFill>
            <a:srgbClr val="D8FF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низ 15"/>
          <p:cNvSpPr/>
          <p:nvPr/>
        </p:nvSpPr>
        <p:spPr>
          <a:xfrm>
            <a:off x="6263426" y="1355378"/>
            <a:ext cx="669702" cy="738461"/>
          </a:xfrm>
          <a:prstGeom prst="downArrow">
            <a:avLst/>
          </a:prstGeom>
          <a:solidFill>
            <a:srgbClr val="D8FF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a:off x="10171089" y="1355377"/>
            <a:ext cx="669702" cy="738461"/>
          </a:xfrm>
          <a:prstGeom prst="downArrow">
            <a:avLst/>
          </a:prstGeom>
          <a:solidFill>
            <a:srgbClr val="D8FF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низ 17"/>
          <p:cNvSpPr/>
          <p:nvPr/>
        </p:nvSpPr>
        <p:spPr>
          <a:xfrm>
            <a:off x="5331854" y="3663500"/>
            <a:ext cx="206061" cy="413746"/>
          </a:xfrm>
          <a:prstGeom prst="downArrow">
            <a:avLst/>
          </a:prstGeom>
          <a:solidFill>
            <a:srgbClr val="D8FF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низ 18"/>
          <p:cNvSpPr/>
          <p:nvPr/>
        </p:nvSpPr>
        <p:spPr>
          <a:xfrm>
            <a:off x="7569827" y="3663500"/>
            <a:ext cx="206061" cy="413746"/>
          </a:xfrm>
          <a:prstGeom prst="downArrow">
            <a:avLst/>
          </a:prstGeom>
          <a:solidFill>
            <a:srgbClr val="D8FF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низ 22"/>
          <p:cNvSpPr/>
          <p:nvPr/>
        </p:nvSpPr>
        <p:spPr>
          <a:xfrm>
            <a:off x="5241701" y="4509418"/>
            <a:ext cx="437882" cy="1485141"/>
          </a:xfrm>
          <a:prstGeom prst="downArrow">
            <a:avLst/>
          </a:prstGeom>
          <a:solidFill>
            <a:srgbClr val="D8FF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трелка вниз 23"/>
          <p:cNvSpPr/>
          <p:nvPr/>
        </p:nvSpPr>
        <p:spPr>
          <a:xfrm>
            <a:off x="7569827" y="5185242"/>
            <a:ext cx="299165" cy="809317"/>
          </a:xfrm>
          <a:prstGeom prst="downArrow">
            <a:avLst/>
          </a:prstGeom>
          <a:solidFill>
            <a:srgbClr val="D8FF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трелка вниз 24"/>
          <p:cNvSpPr/>
          <p:nvPr/>
        </p:nvSpPr>
        <p:spPr>
          <a:xfrm>
            <a:off x="10250242" y="3658143"/>
            <a:ext cx="434930" cy="2336416"/>
          </a:xfrm>
          <a:prstGeom prst="downArrow">
            <a:avLst/>
          </a:prstGeom>
          <a:solidFill>
            <a:srgbClr val="D8FF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1842614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10108" y="298240"/>
            <a:ext cx="10268754" cy="830997"/>
          </a:xfrm>
          <a:prstGeom prst="rect">
            <a:avLst/>
          </a:prstGeom>
          <a:solidFill>
            <a:srgbClr val="FFFF00"/>
          </a:solidFill>
          <a:ln>
            <a:solidFill>
              <a:schemeClr val="tx1"/>
            </a:solidFill>
          </a:ln>
        </p:spPr>
        <p:txBody>
          <a:bodyPr wrap="square">
            <a:spAutoFit/>
          </a:bodyPr>
          <a:lstStyle/>
          <a:p>
            <a:pPr algn="ctr"/>
            <a:r>
              <a:rPr lang="ru-RU" sz="2400" b="1" dirty="0" err="1">
                <a:latin typeface="Times New Roman" panose="02020603050405020304" pitchFamily="18" charset="0"/>
                <a:cs typeface="Times New Roman" panose="02020603050405020304" pitchFamily="18" charset="0"/>
              </a:rPr>
              <a:t>Сектори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впливу</a:t>
            </a:r>
            <a:r>
              <a:rPr lang="ru-RU" sz="2400" b="1" dirty="0">
                <a:latin typeface="Times New Roman" panose="02020603050405020304" pitchFamily="18" charset="0"/>
                <a:cs typeface="Times New Roman" panose="02020603050405020304" pitchFamily="18" charset="0"/>
              </a:rPr>
              <a:t> та </a:t>
            </a:r>
            <a:r>
              <a:rPr lang="ru-RU" sz="2400" b="1" dirty="0" err="1">
                <a:latin typeface="Times New Roman" panose="02020603050405020304" pitchFamily="18" charset="0"/>
                <a:cs typeface="Times New Roman" panose="02020603050405020304" pitchFamily="18" charset="0"/>
              </a:rPr>
              <a:t>наслідки</a:t>
            </a:r>
            <a:r>
              <a:rPr lang="ru-RU" sz="2400" b="1" dirty="0">
                <a:latin typeface="Times New Roman" panose="02020603050405020304" pitchFamily="18" charset="0"/>
                <a:cs typeface="Times New Roman" panose="02020603050405020304" pitchFamily="18" charset="0"/>
              </a:rPr>
              <a:t> для </a:t>
            </a:r>
            <a:r>
              <a:rPr lang="ru-RU" sz="2400" b="1" dirty="0" err="1">
                <a:latin typeface="Times New Roman" panose="02020603050405020304" pitchFamily="18" charset="0"/>
                <a:cs typeface="Times New Roman" panose="02020603050405020304" pitchFamily="18" charset="0"/>
              </a:rPr>
              <a:t>національної</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економіки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України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від</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маніпулювання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митною</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вартістю</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товарів</a:t>
            </a:r>
            <a:endParaRPr lang="ru-RU" sz="2400" b="1" dirty="0">
              <a:latin typeface="Times New Roman" panose="02020603050405020304" pitchFamily="18"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 xmlns:p14="http://schemas.microsoft.com/office/powerpoint/2010/main" val="3333333130"/>
              </p:ext>
            </p:extLst>
          </p:nvPr>
        </p:nvGraphicFramePr>
        <p:xfrm>
          <a:off x="241515" y="1275009"/>
          <a:ext cx="11748717" cy="5186919"/>
        </p:xfrm>
        <a:graphic>
          <a:graphicData uri="http://schemas.openxmlformats.org/drawingml/2006/table">
            <a:tbl>
              <a:tblPr firstRow="1" firstCol="1" bandRow="1">
                <a:tableStyleId>{5C22544A-7EE6-4342-B048-85BDC9FD1C3A}</a:tableStyleId>
              </a:tblPr>
              <a:tblGrid>
                <a:gridCol w="2926688"/>
                <a:gridCol w="2910625"/>
                <a:gridCol w="5911404"/>
              </a:tblGrid>
              <a:tr h="582721">
                <a:tc>
                  <a:txBody>
                    <a:bodyPr/>
                    <a:lstStyle/>
                    <a:p>
                      <a:pPr algn="ctr">
                        <a:lnSpc>
                          <a:spcPct val="107000"/>
                        </a:lnSpc>
                        <a:spcAft>
                          <a:spcPts val="0"/>
                        </a:spcAft>
                      </a:pPr>
                      <a:r>
                        <a:rPr lang="uk-UA" sz="1800" dirty="0">
                          <a:effectLst/>
                          <a:latin typeface="Times New Roman" panose="02020603050405020304" pitchFamily="18" charset="0"/>
                          <a:cs typeface="Times New Roman" panose="02020603050405020304" pitchFamily="18" charset="0"/>
                        </a:rPr>
                        <a:t>Ф</a:t>
                      </a:r>
                      <a:r>
                        <a:rPr lang="ru-RU" sz="1800" dirty="0" err="1">
                          <a:effectLst/>
                          <a:latin typeface="Times New Roman" panose="02020603050405020304" pitchFamily="18" charset="0"/>
                          <a:cs typeface="Times New Roman" panose="02020603050405020304" pitchFamily="18" charset="0"/>
                        </a:rPr>
                        <a:t>орма</a:t>
                      </a:r>
                      <a:r>
                        <a:rPr lang="ru-RU" sz="1800" dirty="0">
                          <a:effectLst/>
                          <a:latin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cs typeface="Times New Roman" panose="02020603050405020304" pitchFamily="18" charset="0"/>
                        </a:rPr>
                        <a:t>маніпуляції</a:t>
                      </a:r>
                      <a:r>
                        <a:rPr lang="ru-RU" sz="1800" dirty="0">
                          <a:effectLst/>
                          <a:latin typeface="Times New Roman" panose="02020603050405020304" pitchFamily="18" charset="0"/>
                          <a:cs typeface="Times New Roman" panose="02020603050405020304" pitchFamily="18" charset="0"/>
                        </a:rPr>
                        <a:t> з </a:t>
                      </a:r>
                      <a:r>
                        <a:rPr lang="ru-RU" sz="1800" dirty="0" err="1">
                          <a:effectLst/>
                          <a:latin typeface="Times New Roman" panose="02020603050405020304" pitchFamily="18" charset="0"/>
                          <a:cs typeface="Times New Roman" panose="02020603050405020304" pitchFamily="18" charset="0"/>
                        </a:rPr>
                        <a:t>митною</a:t>
                      </a:r>
                      <a:r>
                        <a:rPr lang="ru-RU" sz="1800" dirty="0">
                          <a:effectLst/>
                          <a:latin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cs typeface="Times New Roman" panose="02020603050405020304" pitchFamily="18" charset="0"/>
                        </a:rPr>
                        <a:t>вартістю</a:t>
                      </a:r>
                      <a:r>
                        <a:rPr lang="ru-RU" sz="1800" dirty="0">
                          <a:effectLst/>
                          <a:latin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cs typeface="Times New Roman" panose="02020603050405020304" pitchFamily="18" charset="0"/>
                        </a:rPr>
                        <a:t>товарів</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411" marR="59411" marT="0" marB="0"/>
                </a:tc>
                <a:tc>
                  <a:txBody>
                    <a:bodyPr/>
                    <a:lstStyle/>
                    <a:p>
                      <a:pPr algn="ctr">
                        <a:lnSpc>
                          <a:spcPct val="107000"/>
                        </a:lnSpc>
                        <a:spcAft>
                          <a:spcPts val="0"/>
                        </a:spcAft>
                      </a:pPr>
                      <a:r>
                        <a:rPr lang="ru-RU" sz="1800" dirty="0">
                          <a:effectLst/>
                          <a:latin typeface="Times New Roman" panose="02020603050405020304" pitchFamily="18" charset="0"/>
                          <a:cs typeface="Times New Roman" panose="02020603050405020304" pitchFamily="18" charset="0"/>
                        </a:rPr>
                        <a:t>Сектор </a:t>
                      </a:r>
                      <a:r>
                        <a:rPr lang="ru-RU" sz="1800" dirty="0" err="1">
                          <a:effectLst/>
                          <a:latin typeface="Times New Roman" panose="02020603050405020304" pitchFamily="18" charset="0"/>
                          <a:cs typeface="Times New Roman" panose="02020603050405020304" pitchFamily="18" charset="0"/>
                        </a:rPr>
                        <a:t>впливу</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411" marR="59411" marT="0" marB="0"/>
                </a:tc>
                <a:tc>
                  <a:txBody>
                    <a:bodyPr/>
                    <a:lstStyle/>
                    <a:p>
                      <a:pPr algn="ctr">
                        <a:lnSpc>
                          <a:spcPct val="107000"/>
                        </a:lnSpc>
                        <a:spcAft>
                          <a:spcPts val="0"/>
                        </a:spcAft>
                      </a:pPr>
                      <a:r>
                        <a:rPr lang="ru-RU" sz="1800" dirty="0" err="1">
                          <a:effectLst/>
                          <a:latin typeface="Times New Roman" panose="02020603050405020304" pitchFamily="18" charset="0"/>
                          <a:cs typeface="Times New Roman" panose="02020603050405020304" pitchFamily="18" charset="0"/>
                        </a:rPr>
                        <a:t>Наслідки</a:t>
                      </a:r>
                      <a:r>
                        <a:rPr lang="ru-RU" sz="1800" dirty="0">
                          <a:effectLst/>
                          <a:latin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cs typeface="Times New Roman" panose="02020603050405020304" pitchFamily="18" charset="0"/>
                        </a:rPr>
                        <a:t>від</a:t>
                      </a:r>
                      <a:r>
                        <a:rPr lang="ru-RU" sz="1800" dirty="0">
                          <a:effectLst/>
                          <a:latin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cs typeface="Times New Roman" panose="02020603050405020304" pitchFamily="18" charset="0"/>
                        </a:rPr>
                        <a:t>маніпулювання</a:t>
                      </a:r>
                      <a:r>
                        <a:rPr lang="ru-RU" sz="1800" dirty="0">
                          <a:effectLst/>
                          <a:latin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cs typeface="Times New Roman" panose="02020603050405020304" pitchFamily="18" charset="0"/>
                        </a:rPr>
                        <a:t>митною</a:t>
                      </a:r>
                      <a:r>
                        <a:rPr lang="ru-RU" sz="1800" dirty="0">
                          <a:effectLst/>
                          <a:latin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cs typeface="Times New Roman" panose="02020603050405020304" pitchFamily="18" charset="0"/>
                        </a:rPr>
                        <a:t>вартістю</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411" marR="59411" marT="0" marB="0"/>
                </a:tc>
              </a:tr>
              <a:tr h="450920">
                <a:tc rowSpan="5">
                  <a:txBody>
                    <a:bodyPr/>
                    <a:lstStyle/>
                    <a:p>
                      <a:pPr algn="ctr">
                        <a:lnSpc>
                          <a:spcPct val="107000"/>
                        </a:lnSpc>
                        <a:spcAft>
                          <a:spcPts val="0"/>
                        </a:spcAft>
                      </a:pPr>
                      <a:r>
                        <a:rPr lang="ru-RU" sz="1600" dirty="0" err="1">
                          <a:effectLst/>
                          <a:latin typeface="Times New Roman" panose="02020603050405020304" pitchFamily="18" charset="0"/>
                          <a:cs typeface="Times New Roman" panose="02020603050405020304" pitchFamily="18" charset="0"/>
                        </a:rPr>
                        <a:t>Завищення</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вартості</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імпорту</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411" marR="59411" marT="0" marB="0" anchor="ctr"/>
                </a:tc>
                <a:tc rowSpan="2">
                  <a:txBody>
                    <a:bodyPr/>
                    <a:lstStyle/>
                    <a:p>
                      <a:pPr algn="ctr">
                        <a:lnSpc>
                          <a:spcPct val="107000"/>
                        </a:lnSpc>
                        <a:spcAft>
                          <a:spcPts val="0"/>
                        </a:spcAft>
                      </a:pPr>
                      <a:r>
                        <a:rPr lang="ru-RU" sz="1600" dirty="0" err="1">
                          <a:effectLst/>
                          <a:latin typeface="Times New Roman" panose="02020603050405020304" pitchFamily="18" charset="0"/>
                          <a:cs typeface="Times New Roman" panose="02020603050405020304" pitchFamily="18" charset="0"/>
                        </a:rPr>
                        <a:t>Фіскальний</a:t>
                      </a:r>
                      <a:r>
                        <a:rPr lang="ru-RU" sz="1600" dirty="0">
                          <a:effectLst/>
                          <a:latin typeface="Times New Roman" panose="02020603050405020304" pitchFamily="18" charset="0"/>
                          <a:cs typeface="Times New Roman" panose="02020603050405020304" pitchFamily="18" charset="0"/>
                        </a:rPr>
                        <a:t> сектор</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411" marR="59411" marT="0" marB="0" anchor="ctr"/>
                </a:tc>
                <a:tc>
                  <a:txBody>
                    <a:bodyPr/>
                    <a:lstStyle/>
                    <a:p>
                      <a:pPr>
                        <a:lnSpc>
                          <a:spcPct val="107000"/>
                        </a:lnSpc>
                        <a:spcAft>
                          <a:spcPts val="0"/>
                        </a:spcAft>
                      </a:pPr>
                      <a:r>
                        <a:rPr lang="ru-RU" sz="1600" dirty="0" err="1">
                          <a:effectLst/>
                          <a:latin typeface="Times New Roman" panose="02020603050405020304" pitchFamily="18" charset="0"/>
                          <a:cs typeface="Times New Roman" panose="02020603050405020304" pitchFamily="18" charset="0"/>
                        </a:rPr>
                        <a:t>Формування</a:t>
                      </a:r>
                      <a:r>
                        <a:rPr lang="ru-RU" sz="1600" dirty="0">
                          <a:effectLst/>
                          <a:latin typeface="Times New Roman" panose="02020603050405020304" pitchFamily="18" charset="0"/>
                          <a:cs typeface="Times New Roman" panose="02020603050405020304" pitchFamily="18" charset="0"/>
                        </a:rPr>
                        <a:t> схем </a:t>
                      </a:r>
                      <a:r>
                        <a:rPr lang="ru-RU" sz="1600" dirty="0" err="1">
                          <a:effectLst/>
                          <a:latin typeface="Times New Roman" panose="02020603050405020304" pitchFamily="18" charset="0"/>
                          <a:cs typeface="Times New Roman" panose="02020603050405020304" pitchFamily="18" charset="0"/>
                        </a:rPr>
                        <a:t>мінімізації</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податку</a:t>
                      </a:r>
                      <a:r>
                        <a:rPr lang="ru-RU" sz="1600" dirty="0">
                          <a:effectLst/>
                          <a:latin typeface="Times New Roman" panose="02020603050405020304" pitchFamily="18" charset="0"/>
                          <a:cs typeface="Times New Roman" panose="02020603050405020304" pitchFamily="18" charset="0"/>
                        </a:rPr>
                        <a:t> на </a:t>
                      </a:r>
                      <a:r>
                        <a:rPr lang="ru-RU" sz="1600" dirty="0" err="1">
                          <a:effectLst/>
                          <a:latin typeface="Times New Roman" panose="02020603050405020304" pitchFamily="18" charset="0"/>
                          <a:cs typeface="Times New Roman" panose="02020603050405020304" pitchFamily="18" charset="0"/>
                        </a:rPr>
                        <a:t>прибуток</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411" marR="59411" marT="0" marB="0"/>
                </a:tc>
              </a:tr>
              <a:tr h="859553">
                <a:tc vMerge="1">
                  <a:txBody>
                    <a:bodyPr/>
                    <a:lstStyle/>
                    <a:p>
                      <a:endParaRPr lang="ru-RU"/>
                    </a:p>
                  </a:txBody>
                  <a:tcPr/>
                </a:tc>
                <a:tc vMerge="1">
                  <a:txBody>
                    <a:bodyPr/>
                    <a:lstStyle/>
                    <a:p>
                      <a:endParaRPr lang="ru-RU"/>
                    </a:p>
                  </a:txBody>
                  <a:tcPr/>
                </a:tc>
                <a:tc>
                  <a:txBody>
                    <a:bodyPr/>
                    <a:lstStyle/>
                    <a:p>
                      <a:pPr>
                        <a:lnSpc>
                          <a:spcPct val="107000"/>
                        </a:lnSpc>
                        <a:spcAft>
                          <a:spcPts val="0"/>
                        </a:spcAft>
                      </a:pPr>
                      <a:r>
                        <a:rPr lang="ru-RU" sz="1600" dirty="0" err="1">
                          <a:effectLst/>
                          <a:latin typeface="Times New Roman" panose="02020603050405020304" pitchFamily="18" charset="0"/>
                          <a:cs typeface="Times New Roman" panose="02020603050405020304" pitchFamily="18" charset="0"/>
                        </a:rPr>
                        <a:t>Механізм</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надання</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окремим</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підприємствам</a:t>
                      </a:r>
                      <a:r>
                        <a:rPr lang="ru-RU" sz="1600" dirty="0">
                          <a:effectLst/>
                          <a:latin typeface="Times New Roman" panose="02020603050405020304" pitchFamily="18" charset="0"/>
                          <a:cs typeface="Times New Roman" panose="02020603050405020304" pitchFamily="18" charset="0"/>
                        </a:rPr>
                        <a:t> статусу формально </a:t>
                      </a:r>
                      <a:r>
                        <a:rPr lang="ru-RU" sz="1600" dirty="0" err="1">
                          <a:effectLst/>
                          <a:latin typeface="Times New Roman" panose="02020603050405020304" pitchFamily="18" charset="0"/>
                          <a:cs typeface="Times New Roman" panose="02020603050405020304" pitchFamily="18" charset="0"/>
                        </a:rPr>
                        <a:t>збиткових</a:t>
                      </a:r>
                      <a:r>
                        <a:rPr lang="ru-RU" sz="1600" dirty="0">
                          <a:effectLst/>
                          <a:latin typeface="Times New Roman" panose="02020603050405020304" pitchFamily="18" charset="0"/>
                          <a:cs typeface="Times New Roman" panose="02020603050405020304" pitchFamily="18" charset="0"/>
                        </a:rPr>
                        <a:t> з </a:t>
                      </a:r>
                      <a:r>
                        <a:rPr lang="ru-RU" sz="1600" dirty="0" err="1">
                          <a:effectLst/>
                          <a:latin typeface="Times New Roman" panose="02020603050405020304" pitchFamily="18" charset="0"/>
                          <a:cs typeface="Times New Roman" panose="02020603050405020304" pitchFamily="18" charset="0"/>
                        </a:rPr>
                        <a:t>подальшими</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претензіями</a:t>
                      </a:r>
                      <a:r>
                        <a:rPr lang="ru-RU" sz="1600" dirty="0">
                          <a:effectLst/>
                          <a:latin typeface="Times New Roman" panose="02020603050405020304" pitchFamily="18" charset="0"/>
                          <a:cs typeface="Times New Roman" panose="02020603050405020304" pitchFamily="18" charset="0"/>
                        </a:rPr>
                        <a:t> на </a:t>
                      </a:r>
                      <a:r>
                        <a:rPr lang="ru-RU" sz="1600" dirty="0" err="1">
                          <a:effectLst/>
                          <a:latin typeface="Times New Roman" panose="02020603050405020304" pitchFamily="18" charset="0"/>
                          <a:cs typeface="Times New Roman" panose="02020603050405020304" pitchFamily="18" charset="0"/>
                        </a:rPr>
                        <a:t>підтримку</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збоку</a:t>
                      </a:r>
                      <a:r>
                        <a:rPr lang="ru-RU" sz="1600" dirty="0">
                          <a:effectLst/>
                          <a:latin typeface="Times New Roman" panose="02020603050405020304" pitchFamily="18" charset="0"/>
                          <a:cs typeface="Times New Roman" panose="02020603050405020304" pitchFamily="18" charset="0"/>
                        </a:rPr>
                        <a:t> державного сектору</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411" marR="59411" marT="0" marB="0"/>
                </a:tc>
              </a:tr>
              <a:tr h="450920">
                <a:tc vMerge="1">
                  <a:txBody>
                    <a:bodyPr/>
                    <a:lstStyle/>
                    <a:p>
                      <a:endParaRPr lang="ru-RU"/>
                    </a:p>
                  </a:txBody>
                  <a:tcPr/>
                </a:tc>
                <a:tc rowSpan="3">
                  <a:txBody>
                    <a:bodyPr/>
                    <a:lstStyle/>
                    <a:p>
                      <a:pPr algn="ctr">
                        <a:lnSpc>
                          <a:spcPct val="107000"/>
                        </a:lnSpc>
                        <a:spcAft>
                          <a:spcPts val="0"/>
                        </a:spcAft>
                      </a:pPr>
                      <a:r>
                        <a:rPr lang="ru-RU" sz="1600" dirty="0" err="1">
                          <a:effectLst/>
                          <a:latin typeface="Times New Roman" panose="02020603050405020304" pitchFamily="18" charset="0"/>
                          <a:cs typeface="Times New Roman" panose="02020603050405020304" pitchFamily="18" charset="0"/>
                        </a:rPr>
                        <a:t>Бізнес</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середовище</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411" marR="59411" marT="0" marB="0" anchor="ctr"/>
                </a:tc>
                <a:tc>
                  <a:txBody>
                    <a:bodyPr/>
                    <a:lstStyle/>
                    <a:p>
                      <a:pPr>
                        <a:lnSpc>
                          <a:spcPct val="107000"/>
                        </a:lnSpc>
                        <a:spcAft>
                          <a:spcPts val="0"/>
                        </a:spcAft>
                      </a:pPr>
                      <a:r>
                        <a:rPr lang="ru-RU" sz="1600" dirty="0" err="1">
                          <a:effectLst/>
                          <a:latin typeface="Times New Roman" panose="02020603050405020304" pitchFamily="18" charset="0"/>
                          <a:cs typeface="Times New Roman" panose="02020603050405020304" pitchFamily="18" charset="0"/>
                        </a:rPr>
                        <a:t>Зменшення</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реальної</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прибутковості</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бізнесу</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411" marR="59411" marT="0" marB="0"/>
                </a:tc>
              </a:tr>
              <a:tr h="450920">
                <a:tc vMerge="1">
                  <a:txBody>
                    <a:bodyPr/>
                    <a:lstStyle/>
                    <a:p>
                      <a:endParaRPr lang="ru-RU"/>
                    </a:p>
                  </a:txBody>
                  <a:tcPr/>
                </a:tc>
                <a:tc vMerge="1">
                  <a:txBody>
                    <a:bodyPr/>
                    <a:lstStyle/>
                    <a:p>
                      <a:endParaRPr lang="ru-RU"/>
                    </a:p>
                  </a:txBody>
                  <a:tcPr/>
                </a:tc>
                <a:tc>
                  <a:txBody>
                    <a:bodyPr/>
                    <a:lstStyle/>
                    <a:p>
                      <a:pPr>
                        <a:lnSpc>
                          <a:spcPct val="107000"/>
                        </a:lnSpc>
                        <a:spcAft>
                          <a:spcPts val="0"/>
                        </a:spcAft>
                      </a:pPr>
                      <a:r>
                        <a:rPr lang="ru-RU" sz="1600" dirty="0" err="1">
                          <a:effectLst/>
                          <a:latin typeface="Times New Roman" panose="02020603050405020304" pitchFamily="18" charset="0"/>
                          <a:cs typeface="Times New Roman" panose="02020603050405020304" pitchFamily="18" charset="0"/>
                        </a:rPr>
                        <a:t>Створення</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додаткового</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тиску</a:t>
                      </a:r>
                      <a:r>
                        <a:rPr lang="ru-RU" sz="1600" dirty="0">
                          <a:effectLst/>
                          <a:latin typeface="Times New Roman" panose="02020603050405020304" pitchFamily="18" charset="0"/>
                          <a:cs typeface="Times New Roman" panose="02020603050405020304" pitchFamily="18" charset="0"/>
                        </a:rPr>
                        <a:t> на </a:t>
                      </a:r>
                      <a:r>
                        <a:rPr lang="ru-RU" sz="1600" dirty="0" err="1">
                          <a:effectLst/>
                          <a:latin typeface="Times New Roman" panose="02020603050405020304" pitchFamily="18" charset="0"/>
                          <a:cs typeface="Times New Roman" panose="02020603050405020304" pitchFamily="18" charset="0"/>
                        </a:rPr>
                        <a:t>цінову</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політику</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411" marR="59411" marT="0" marB="0"/>
                </a:tc>
              </a:tr>
              <a:tr h="223542">
                <a:tc vMerge="1">
                  <a:txBody>
                    <a:bodyPr/>
                    <a:lstStyle/>
                    <a:p>
                      <a:endParaRPr lang="ru-RU"/>
                    </a:p>
                  </a:txBody>
                  <a:tcPr/>
                </a:tc>
                <a:tc vMerge="1">
                  <a:txBody>
                    <a:bodyPr/>
                    <a:lstStyle/>
                    <a:p>
                      <a:endParaRPr lang="ru-RU"/>
                    </a:p>
                  </a:txBody>
                  <a:tcPr/>
                </a:tc>
                <a:tc>
                  <a:txBody>
                    <a:bodyPr/>
                    <a:lstStyle/>
                    <a:p>
                      <a:pPr>
                        <a:lnSpc>
                          <a:spcPct val="107000"/>
                        </a:lnSpc>
                        <a:spcAft>
                          <a:spcPts val="0"/>
                        </a:spcAft>
                      </a:pPr>
                      <a:r>
                        <a:rPr lang="ru-RU" sz="1600" dirty="0" err="1">
                          <a:effectLst/>
                          <a:latin typeface="Times New Roman" panose="02020603050405020304" pitchFamily="18" charset="0"/>
                          <a:cs typeface="Times New Roman" panose="02020603050405020304" pitchFamily="18" charset="0"/>
                        </a:rPr>
                        <a:t>Підвищення</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попиту</a:t>
                      </a:r>
                      <a:r>
                        <a:rPr lang="ru-RU" sz="1600" dirty="0">
                          <a:effectLst/>
                          <a:latin typeface="Times New Roman" panose="02020603050405020304" pitchFamily="18" charset="0"/>
                          <a:cs typeface="Times New Roman" panose="02020603050405020304" pitchFamily="18" charset="0"/>
                        </a:rPr>
                        <a:t> на </a:t>
                      </a:r>
                      <a:r>
                        <a:rPr lang="ru-RU" sz="1600" dirty="0" err="1">
                          <a:effectLst/>
                          <a:latin typeface="Times New Roman" panose="02020603050405020304" pitchFamily="18" charset="0"/>
                          <a:cs typeface="Times New Roman" panose="02020603050405020304" pitchFamily="18" charset="0"/>
                        </a:rPr>
                        <a:t>іноземну</a:t>
                      </a:r>
                      <a:r>
                        <a:rPr lang="ru-RU" sz="1600" dirty="0">
                          <a:effectLst/>
                          <a:latin typeface="Times New Roman" panose="02020603050405020304" pitchFamily="18" charset="0"/>
                          <a:cs typeface="Times New Roman" panose="02020603050405020304" pitchFamily="18" charset="0"/>
                        </a:rPr>
                        <a:t> валюту з боку </a:t>
                      </a:r>
                      <a:r>
                        <a:rPr lang="ru-RU" sz="1600" dirty="0" err="1" smtClean="0">
                          <a:effectLst/>
                          <a:latin typeface="Times New Roman" panose="02020603050405020304" pitchFamily="18" charset="0"/>
                          <a:cs typeface="Times New Roman" panose="02020603050405020304" pitchFamily="18" charset="0"/>
                        </a:rPr>
                        <a:t>підприємств</a:t>
                      </a:r>
                      <a:endParaRPr lang="ru-RU" sz="1600" dirty="0" smtClean="0">
                        <a:effectLst/>
                        <a:latin typeface="Times New Roman" panose="02020603050405020304" pitchFamily="18" charset="0"/>
                        <a:cs typeface="Times New Roman" panose="02020603050405020304" pitchFamily="18" charset="0"/>
                      </a:endParaRPr>
                    </a:p>
                    <a:p>
                      <a:pPr>
                        <a:lnSpc>
                          <a:spcPct val="107000"/>
                        </a:lnSpc>
                        <a:spcAft>
                          <a:spcPts val="0"/>
                        </a:spcAft>
                      </a:pP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411" marR="59411" marT="0" marB="0"/>
                </a:tc>
              </a:tr>
              <a:tr h="450920">
                <a:tc rowSpan="4">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Заниження вартості імпорту</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9411" marR="59411" marT="0" marB="0" anchor="ctr"/>
                </a:tc>
                <a:tc rowSpan="2">
                  <a:txBody>
                    <a:bodyPr/>
                    <a:lstStyle/>
                    <a:p>
                      <a:pPr algn="ctr">
                        <a:lnSpc>
                          <a:spcPct val="107000"/>
                        </a:lnSpc>
                        <a:spcAft>
                          <a:spcPts val="0"/>
                        </a:spcAft>
                      </a:pPr>
                      <a:r>
                        <a:rPr lang="ru-RU" sz="1600" dirty="0" err="1">
                          <a:effectLst/>
                          <a:latin typeface="Times New Roman" panose="02020603050405020304" pitchFamily="18" charset="0"/>
                          <a:cs typeface="Times New Roman" panose="02020603050405020304" pitchFamily="18" charset="0"/>
                        </a:rPr>
                        <a:t>Фіскальний</a:t>
                      </a:r>
                      <a:r>
                        <a:rPr lang="ru-RU" sz="1600" dirty="0">
                          <a:effectLst/>
                          <a:latin typeface="Times New Roman" panose="02020603050405020304" pitchFamily="18" charset="0"/>
                          <a:cs typeface="Times New Roman" panose="02020603050405020304" pitchFamily="18" charset="0"/>
                        </a:rPr>
                        <a:t> сектор</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411" marR="59411" marT="0" marB="0" anchor="ctr"/>
                </a:tc>
                <a:tc>
                  <a:txBody>
                    <a:bodyPr/>
                    <a:lstStyle/>
                    <a:p>
                      <a:pPr>
                        <a:lnSpc>
                          <a:spcPct val="107000"/>
                        </a:lnSpc>
                        <a:spcAft>
                          <a:spcPts val="0"/>
                        </a:spcAft>
                      </a:pPr>
                      <a:r>
                        <a:rPr lang="ru-RU" sz="1600">
                          <a:effectLst/>
                          <a:latin typeface="Times New Roman" panose="02020603050405020304" pitchFamily="18" charset="0"/>
                          <a:cs typeface="Times New Roman" panose="02020603050405020304" pitchFamily="18" charset="0"/>
                        </a:rPr>
                        <a:t>Створення додаткового тиску на виконання державного бюджету</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9411" marR="59411" marT="0" marB="0"/>
                </a:tc>
              </a:tr>
              <a:tr h="450920">
                <a:tc vMerge="1">
                  <a:txBody>
                    <a:bodyPr/>
                    <a:lstStyle/>
                    <a:p>
                      <a:endParaRPr lang="ru-RU"/>
                    </a:p>
                  </a:txBody>
                  <a:tcPr/>
                </a:tc>
                <a:tc vMerge="1">
                  <a:txBody>
                    <a:bodyPr/>
                    <a:lstStyle/>
                    <a:p>
                      <a:endParaRPr lang="ru-RU"/>
                    </a:p>
                  </a:txBody>
                  <a:tcPr/>
                </a:tc>
                <a:tc>
                  <a:txBody>
                    <a:bodyPr/>
                    <a:lstStyle/>
                    <a:p>
                      <a:pPr>
                        <a:lnSpc>
                          <a:spcPct val="107000"/>
                        </a:lnSpc>
                        <a:spcAft>
                          <a:spcPts val="0"/>
                        </a:spcAft>
                      </a:pPr>
                      <a:r>
                        <a:rPr lang="ru-RU" sz="1600">
                          <a:effectLst/>
                          <a:latin typeface="Times New Roman" panose="02020603050405020304" pitchFamily="18" charset="0"/>
                          <a:cs typeface="Times New Roman" panose="02020603050405020304" pitchFamily="18" charset="0"/>
                        </a:rPr>
                        <a:t>Формування схем з мінімізації податку на прибуток</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9411" marR="59411" marT="0" marB="0"/>
                </a:tc>
              </a:tr>
              <a:tr h="279700">
                <a:tc vMerge="1">
                  <a:txBody>
                    <a:bodyPr/>
                    <a:lstStyle/>
                    <a:p>
                      <a:endParaRPr lang="ru-RU"/>
                    </a:p>
                  </a:txBody>
                  <a:tcPr/>
                </a:tc>
                <a:tc rowSpan="2">
                  <a:txBody>
                    <a:bodyPr/>
                    <a:lstStyle/>
                    <a:p>
                      <a:pPr algn="ctr">
                        <a:lnSpc>
                          <a:spcPct val="107000"/>
                        </a:lnSpc>
                        <a:spcAft>
                          <a:spcPts val="0"/>
                        </a:spcAft>
                      </a:pPr>
                      <a:r>
                        <a:rPr lang="ru-RU" sz="1600" dirty="0" err="1">
                          <a:effectLst/>
                          <a:latin typeface="Times New Roman" panose="02020603050405020304" pitchFamily="18" charset="0"/>
                          <a:cs typeface="Times New Roman" panose="02020603050405020304" pitchFamily="18" charset="0"/>
                        </a:rPr>
                        <a:t>Бізнес</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середовище</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411" marR="59411" marT="0" marB="0" anchor="ctr"/>
                </a:tc>
                <a:tc>
                  <a:txBody>
                    <a:bodyPr/>
                    <a:lstStyle/>
                    <a:p>
                      <a:pPr>
                        <a:lnSpc>
                          <a:spcPct val="107000"/>
                        </a:lnSpc>
                        <a:spcAft>
                          <a:spcPts val="0"/>
                        </a:spcAft>
                      </a:pPr>
                      <a:r>
                        <a:rPr lang="ru-RU" sz="1600">
                          <a:effectLst/>
                          <a:latin typeface="Times New Roman" panose="02020603050405020304" pitchFamily="18" charset="0"/>
                          <a:cs typeface="Times New Roman" panose="02020603050405020304" pitchFamily="18" charset="0"/>
                        </a:rPr>
                        <a:t>Поглиблення корупційних схем</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9411" marR="59411" marT="0" marB="0"/>
                </a:tc>
              </a:tr>
              <a:tr h="684229">
                <a:tc vMerge="1">
                  <a:txBody>
                    <a:bodyPr/>
                    <a:lstStyle/>
                    <a:p>
                      <a:endParaRPr lang="ru-RU"/>
                    </a:p>
                  </a:txBody>
                  <a:tcPr/>
                </a:tc>
                <a:tc vMerge="1">
                  <a:txBody>
                    <a:bodyPr/>
                    <a:lstStyle/>
                    <a:p>
                      <a:endParaRPr lang="ru-RU"/>
                    </a:p>
                  </a:txBody>
                  <a:tcPr/>
                </a:tc>
                <a:tc>
                  <a:txBody>
                    <a:bodyPr/>
                    <a:lstStyle/>
                    <a:p>
                      <a:pPr>
                        <a:lnSpc>
                          <a:spcPct val="107000"/>
                        </a:lnSpc>
                        <a:spcAft>
                          <a:spcPts val="0"/>
                        </a:spcAft>
                      </a:pPr>
                      <a:r>
                        <a:rPr lang="ru-RU" sz="1600" dirty="0" err="1">
                          <a:effectLst/>
                          <a:latin typeface="Times New Roman" panose="02020603050405020304" pitchFamily="18" charset="0"/>
                          <a:cs typeface="Times New Roman" panose="02020603050405020304" pitchFamily="18" charset="0"/>
                        </a:rPr>
                        <a:t>Значний</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тиск</a:t>
                      </a:r>
                      <a:r>
                        <a:rPr lang="ru-RU" sz="1600" dirty="0">
                          <a:effectLst/>
                          <a:latin typeface="Times New Roman" panose="02020603050405020304" pitchFamily="18" charset="0"/>
                          <a:cs typeface="Times New Roman" panose="02020603050405020304" pitchFamily="18" charset="0"/>
                        </a:rPr>
                        <a:t> з боку «</a:t>
                      </a:r>
                      <a:r>
                        <a:rPr lang="ru-RU" sz="1600" dirty="0" err="1">
                          <a:effectLst/>
                          <a:latin typeface="Times New Roman" panose="02020603050405020304" pitchFamily="18" charset="0"/>
                          <a:cs typeface="Times New Roman" panose="02020603050405020304" pitchFamily="18" charset="0"/>
                        </a:rPr>
                        <a:t>сірого</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імпорту</a:t>
                      </a:r>
                      <a:r>
                        <a:rPr lang="ru-RU" sz="1600" dirty="0">
                          <a:effectLst/>
                          <a:latin typeface="Times New Roman" panose="02020603050405020304" pitchFamily="18" charset="0"/>
                          <a:cs typeface="Times New Roman" panose="02020603050405020304" pitchFamily="18" charset="0"/>
                        </a:rPr>
                        <a:t> на </a:t>
                      </a:r>
                      <a:r>
                        <a:rPr lang="ru-RU" sz="1600" dirty="0" err="1">
                          <a:effectLst/>
                          <a:latin typeface="Times New Roman" panose="02020603050405020304" pitchFamily="18" charset="0"/>
                          <a:cs typeface="Times New Roman" panose="02020603050405020304" pitchFamily="18" charset="0"/>
                        </a:rPr>
                        <a:t>окремі</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галузі</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національної</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економіки</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411" marR="59411" marT="0" marB="0"/>
                </a:tc>
              </a:tr>
            </a:tbl>
          </a:graphicData>
        </a:graphic>
      </p:graphicFrame>
    </p:spTree>
    <p:extLst>
      <p:ext uri="{BB962C8B-B14F-4D97-AF65-F5344CB8AC3E}">
        <p14:creationId xmlns="" xmlns:p14="http://schemas.microsoft.com/office/powerpoint/2010/main" val="9894341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адпись 2"/>
          <p:cNvSpPr txBox="1"/>
          <p:nvPr/>
        </p:nvSpPr>
        <p:spPr>
          <a:xfrm>
            <a:off x="315090" y="1752049"/>
            <a:ext cx="2647563" cy="1015663"/>
          </a:xfrm>
          <a:prstGeom prst="rect">
            <a:avLst/>
          </a:prstGeom>
          <a:solidFill>
            <a:schemeClr val="bg1"/>
          </a:solidFill>
          <a:ln>
            <a:solidFill>
              <a:schemeClr val="tx1"/>
            </a:solidFill>
          </a:ln>
        </p:spPr>
        <p:txBody>
          <a:bodyPr vert="horz" wrap="square" rtlCol="0">
            <a:spAutoFit/>
          </a:bodyPr>
          <a:lstStyle>
            <a:defPPr>
              <a:defRPr lang="ru-RU"/>
            </a:defPPr>
            <a:lvl1pPr algn="ctr">
              <a:defRPr sz="2000">
                <a:solidFill>
                  <a:schemeClr val="tx1"/>
                </a:solidFill>
                <a:latin typeface="Times New Roman" panose="02020603050405020304" pitchFamily="18" charset="0"/>
                <a:cs typeface="Times New Roman" panose="02020603050405020304"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uk-UA" dirty="0"/>
              <a:t>Довіра до уряду з боку </a:t>
            </a:r>
            <a:r>
              <a:rPr lang="uk-UA" dirty="0" err="1"/>
              <a:t>суб</a:t>
            </a:r>
            <a:r>
              <a:rPr lang="ru-RU" dirty="0"/>
              <a:t>’</a:t>
            </a:r>
            <a:r>
              <a:rPr lang="uk-UA" dirty="0" err="1"/>
              <a:t>єктів</a:t>
            </a:r>
            <a:r>
              <a:rPr lang="uk-UA" dirty="0"/>
              <a:t> ЗЕД та іноземних інвесторів</a:t>
            </a:r>
            <a:endParaRPr lang="ru-RU" dirty="0"/>
          </a:p>
        </p:txBody>
      </p:sp>
      <p:sp>
        <p:nvSpPr>
          <p:cNvPr id="8" name="Надпись 3"/>
          <p:cNvSpPr txBox="1"/>
          <p:nvPr/>
        </p:nvSpPr>
        <p:spPr>
          <a:xfrm>
            <a:off x="315090" y="3270372"/>
            <a:ext cx="2647563" cy="707886"/>
          </a:xfrm>
          <a:prstGeom prst="rect">
            <a:avLst/>
          </a:prstGeom>
          <a:solidFill>
            <a:schemeClr val="bg1"/>
          </a:solidFill>
          <a:ln>
            <a:solidFill>
              <a:schemeClr val="tx1"/>
            </a:solidFill>
          </a:ln>
        </p:spPr>
        <p:txBody>
          <a:bodyPr vert="horz" wrap="square" rtlCol="0">
            <a:spAutoFit/>
          </a:bodyPr>
          <a:lstStyle>
            <a:defPPr>
              <a:defRPr lang="ru-RU"/>
            </a:defPPr>
            <a:lvl1pPr algn="ctr">
              <a:defRPr sz="2000">
                <a:solidFill>
                  <a:schemeClr val="tx1"/>
                </a:solidFill>
                <a:latin typeface="Times New Roman" panose="02020603050405020304" pitchFamily="18" charset="0"/>
                <a:cs typeface="Times New Roman" panose="02020603050405020304"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uk-UA" dirty="0"/>
              <a:t>Політична стабільність в країні</a:t>
            </a:r>
            <a:endParaRPr lang="ru-RU" dirty="0"/>
          </a:p>
        </p:txBody>
      </p:sp>
      <p:sp>
        <p:nvSpPr>
          <p:cNvPr id="9" name="Надпись 4"/>
          <p:cNvSpPr txBox="1"/>
          <p:nvPr/>
        </p:nvSpPr>
        <p:spPr>
          <a:xfrm>
            <a:off x="315090" y="4475967"/>
            <a:ext cx="2647563" cy="1015663"/>
          </a:xfrm>
          <a:prstGeom prst="rect">
            <a:avLst/>
          </a:prstGeom>
          <a:solidFill>
            <a:schemeClr val="bg1"/>
          </a:solidFill>
          <a:ln>
            <a:solidFill>
              <a:schemeClr val="tx1"/>
            </a:solidFill>
          </a:ln>
        </p:spPr>
        <p:txBody>
          <a:bodyPr vert="horz" wrap="square" rtlCol="0">
            <a:spAutoFit/>
          </a:bodyPr>
          <a:lstStyle>
            <a:defPPr>
              <a:defRPr lang="ru-RU"/>
            </a:defPPr>
            <a:lvl1pPr algn="ctr">
              <a:defRPr sz="2000">
                <a:solidFill>
                  <a:schemeClr val="tx1"/>
                </a:solidFill>
                <a:latin typeface="Times New Roman" panose="02020603050405020304" pitchFamily="18" charset="0"/>
                <a:cs typeface="Times New Roman" panose="02020603050405020304"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uk-UA"/>
              <a:t>Стабільність та ефективність законодавчої системи </a:t>
            </a:r>
            <a:endParaRPr lang="ru-RU"/>
          </a:p>
        </p:txBody>
      </p:sp>
      <p:sp>
        <p:nvSpPr>
          <p:cNvPr id="10" name="Овал 9"/>
          <p:cNvSpPr/>
          <p:nvPr/>
        </p:nvSpPr>
        <p:spPr>
          <a:xfrm>
            <a:off x="3747811" y="2657917"/>
            <a:ext cx="3855525" cy="201489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uk-UA"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Розміри бюджетних </a:t>
            </a:r>
            <a:r>
              <a:rPr lang="uk-UA" sz="2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надходжень </a:t>
            </a:r>
            <a:r>
              <a:rPr lang="uk-UA"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від митних платежів</a:t>
            </a:r>
            <a:endParaRPr lang="ru-RU"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p:cNvSpPr txBox="1"/>
          <p:nvPr/>
        </p:nvSpPr>
        <p:spPr>
          <a:xfrm>
            <a:off x="8302998" y="1497825"/>
            <a:ext cx="800219" cy="1352281"/>
          </a:xfrm>
          <a:prstGeom prst="rect">
            <a:avLst/>
          </a:prstGeom>
          <a:solidFill>
            <a:schemeClr val="bg1"/>
          </a:solidFill>
          <a:ln>
            <a:solidFill>
              <a:schemeClr val="tx1"/>
            </a:solidFill>
          </a:ln>
        </p:spPr>
        <p:txBody>
          <a:bodyPr vert="vert270" wrap="square" rtlCol="0">
            <a:spAutoFit/>
          </a:bodyPr>
          <a:lstStyle/>
          <a:p>
            <a:pPr algn="ctr"/>
            <a:r>
              <a:rPr lang="uk-UA" sz="2000" dirty="0" smtClean="0">
                <a:latin typeface="Times New Roman" panose="02020603050405020304" pitchFamily="18" charset="0"/>
                <a:cs typeface="Times New Roman" panose="02020603050405020304" pitchFamily="18" charset="0"/>
              </a:rPr>
              <a:t>Динаміка ВВП</a:t>
            </a:r>
            <a:endParaRPr lang="ru-RU" sz="20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302998" y="2961113"/>
            <a:ext cx="800219" cy="1352281"/>
          </a:xfrm>
          <a:prstGeom prst="rect">
            <a:avLst/>
          </a:prstGeom>
          <a:solidFill>
            <a:schemeClr val="bg1"/>
          </a:solidFill>
          <a:ln>
            <a:solidFill>
              <a:schemeClr val="tx1"/>
            </a:solidFill>
          </a:ln>
        </p:spPr>
        <p:txBody>
          <a:bodyPr vert="vert270" wrap="square" rtlCol="0">
            <a:spAutoFit/>
          </a:bodyPr>
          <a:lstStyle/>
          <a:p>
            <a:pPr algn="ctr"/>
            <a:r>
              <a:rPr lang="uk-UA" sz="2000" dirty="0" smtClean="0">
                <a:latin typeface="Times New Roman" panose="02020603050405020304" pitchFamily="18" charset="0"/>
                <a:cs typeface="Times New Roman" panose="02020603050405020304" pitchFamily="18" charset="0"/>
              </a:rPr>
              <a:t>Ставка мита </a:t>
            </a:r>
          </a:p>
        </p:txBody>
      </p:sp>
      <p:sp>
        <p:nvSpPr>
          <p:cNvPr id="14" name="TextBox 13"/>
          <p:cNvSpPr txBox="1"/>
          <p:nvPr/>
        </p:nvSpPr>
        <p:spPr>
          <a:xfrm>
            <a:off x="9888375" y="3805771"/>
            <a:ext cx="1415772" cy="2100195"/>
          </a:xfrm>
          <a:prstGeom prst="rect">
            <a:avLst/>
          </a:prstGeom>
          <a:solidFill>
            <a:schemeClr val="bg1"/>
          </a:solidFill>
          <a:ln>
            <a:solidFill>
              <a:schemeClr val="tx1"/>
            </a:solidFill>
          </a:ln>
        </p:spPr>
        <p:txBody>
          <a:bodyPr vert="vert270" wrap="square" rtlCol="0">
            <a:spAutoFit/>
          </a:bodyPr>
          <a:lstStyle/>
          <a:p>
            <a:pPr algn="ctr"/>
            <a:r>
              <a:rPr lang="uk-UA" sz="2000" dirty="0" smtClean="0">
                <a:latin typeface="Times New Roman" panose="02020603050405020304" pitchFamily="18" charset="0"/>
                <a:cs typeface="Times New Roman" panose="02020603050405020304" pitchFamily="18" charset="0"/>
              </a:rPr>
              <a:t>Обсяги та структура міжнародної торгівлі </a:t>
            </a:r>
          </a:p>
        </p:txBody>
      </p:sp>
      <p:sp>
        <p:nvSpPr>
          <p:cNvPr id="15" name="TextBox 14"/>
          <p:cNvSpPr txBox="1"/>
          <p:nvPr/>
        </p:nvSpPr>
        <p:spPr>
          <a:xfrm>
            <a:off x="9888375" y="1630667"/>
            <a:ext cx="1107996" cy="1395868"/>
          </a:xfrm>
          <a:prstGeom prst="rect">
            <a:avLst/>
          </a:prstGeom>
          <a:solidFill>
            <a:schemeClr val="bg1"/>
          </a:solidFill>
          <a:ln>
            <a:solidFill>
              <a:schemeClr val="tx1"/>
            </a:solidFill>
          </a:ln>
        </p:spPr>
        <p:txBody>
          <a:bodyPr vert="vert270" wrap="square" rtlCol="0">
            <a:spAutoFit/>
          </a:bodyPr>
          <a:lstStyle/>
          <a:p>
            <a:pPr algn="ctr"/>
            <a:r>
              <a:rPr lang="uk-UA" sz="2000" dirty="0" smtClean="0">
                <a:latin typeface="Times New Roman" panose="02020603050405020304" pitchFamily="18" charset="0"/>
                <a:cs typeface="Times New Roman" panose="02020603050405020304" pitchFamily="18" charset="0"/>
              </a:rPr>
              <a:t>Зміна валютного курсу</a:t>
            </a:r>
          </a:p>
        </p:txBody>
      </p:sp>
      <p:sp>
        <p:nvSpPr>
          <p:cNvPr id="16" name="Прямоугольник 15"/>
          <p:cNvSpPr/>
          <p:nvPr/>
        </p:nvSpPr>
        <p:spPr>
          <a:xfrm>
            <a:off x="1268741" y="329219"/>
            <a:ext cx="9923000" cy="954107"/>
          </a:xfrm>
          <a:prstGeom prst="rect">
            <a:avLst/>
          </a:prstGeom>
          <a:solidFill>
            <a:srgbClr val="FFFF00"/>
          </a:solidFill>
          <a:ln>
            <a:solidFill>
              <a:schemeClr val="tx1"/>
            </a:solidFill>
          </a:ln>
        </p:spPr>
        <p:txBody>
          <a:bodyPr wrap="square">
            <a:spAutoFit/>
          </a:bodyPr>
          <a:lstStyle/>
          <a:p>
            <a:pPr algn="ctr"/>
            <a:r>
              <a:rPr lang="ru-RU" sz="2800" dirty="0" err="1">
                <a:latin typeface="Times New Roman" panose="02020603050405020304" pitchFamily="18" charset="0"/>
                <a:cs typeface="Times New Roman" panose="02020603050405020304" pitchFamily="18" charset="0"/>
              </a:rPr>
              <a:t>Чинники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впливу</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розміри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бюджетних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поступлень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митних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платежів</a:t>
            </a:r>
            <a:r>
              <a:rPr lang="ru-RU" sz="2800" dirty="0">
                <a:latin typeface="Times New Roman" panose="02020603050405020304" pitchFamily="18" charset="0"/>
                <a:cs typeface="Times New Roman" panose="02020603050405020304" pitchFamily="18" charset="0"/>
              </a:rPr>
              <a:t> </a:t>
            </a:r>
          </a:p>
        </p:txBody>
      </p:sp>
      <p:sp>
        <p:nvSpPr>
          <p:cNvPr id="17" name="TextBox 16"/>
          <p:cNvSpPr txBox="1"/>
          <p:nvPr/>
        </p:nvSpPr>
        <p:spPr>
          <a:xfrm>
            <a:off x="8302995" y="4458467"/>
            <a:ext cx="1107996" cy="1885315"/>
          </a:xfrm>
          <a:prstGeom prst="rect">
            <a:avLst/>
          </a:prstGeom>
          <a:solidFill>
            <a:schemeClr val="bg1"/>
          </a:solidFill>
          <a:ln>
            <a:solidFill>
              <a:schemeClr val="tx1"/>
            </a:solidFill>
          </a:ln>
        </p:spPr>
        <p:txBody>
          <a:bodyPr vert="vert270" wrap="square" rtlCol="0">
            <a:spAutoFit/>
          </a:bodyPr>
          <a:lstStyle/>
          <a:p>
            <a:pPr algn="ctr"/>
            <a:r>
              <a:rPr lang="uk-UA" sz="2000" dirty="0">
                <a:latin typeface="Times New Roman" panose="02020603050405020304" pitchFamily="18" charset="0"/>
                <a:cs typeface="Times New Roman" panose="02020603050405020304" pitchFamily="18" charset="0"/>
              </a:rPr>
              <a:t>Кредитування національної економіки </a:t>
            </a:r>
          </a:p>
        </p:txBody>
      </p:sp>
      <p:sp>
        <p:nvSpPr>
          <p:cNvPr id="18" name="Прямоугольник 17"/>
          <p:cNvSpPr/>
          <p:nvPr/>
        </p:nvSpPr>
        <p:spPr>
          <a:xfrm>
            <a:off x="315090" y="5934670"/>
            <a:ext cx="2865992" cy="923330"/>
          </a:xfrm>
          <a:prstGeom prst="rect">
            <a:avLst/>
          </a:prstGeom>
        </p:spPr>
        <p:txBody>
          <a:bodyPr wrap="square">
            <a:spAutoFit/>
          </a:bodyPr>
          <a:lstStyle/>
          <a:p>
            <a:pPr algn="ctr"/>
            <a:r>
              <a:rPr lang="ru-RU" b="1" dirty="0">
                <a:solidFill>
                  <a:srgbClr val="FF0000"/>
                </a:solidFill>
                <a:latin typeface="Times New Roman" panose="02020603050405020304" pitchFamily="18" charset="0"/>
                <a:cs typeface="Times New Roman" panose="02020603050405020304" pitchFamily="18" charset="0"/>
              </a:rPr>
              <a:t>ЧИННИКИ ОПОСЕРЕДКОВАНОГО ВПЛИВУ</a:t>
            </a:r>
          </a:p>
        </p:txBody>
      </p:sp>
      <p:sp>
        <p:nvSpPr>
          <p:cNvPr id="19" name="Прямоугольник 18"/>
          <p:cNvSpPr/>
          <p:nvPr/>
        </p:nvSpPr>
        <p:spPr>
          <a:xfrm>
            <a:off x="8455416" y="6287801"/>
            <a:ext cx="3481466" cy="646331"/>
          </a:xfrm>
          <a:prstGeom prst="rect">
            <a:avLst/>
          </a:prstGeom>
        </p:spPr>
        <p:txBody>
          <a:bodyPr wrap="square">
            <a:spAutoFit/>
          </a:bodyPr>
          <a:lstStyle/>
          <a:p>
            <a:pPr algn="ctr"/>
            <a:r>
              <a:rPr lang="ru-RU" b="1" dirty="0">
                <a:solidFill>
                  <a:srgbClr val="FF0000"/>
                </a:solidFill>
                <a:latin typeface="Times New Roman" panose="02020603050405020304" pitchFamily="18" charset="0"/>
                <a:cs typeface="Times New Roman" panose="02020603050405020304" pitchFamily="18" charset="0"/>
              </a:rPr>
              <a:t>ЧИННИКИ ПРЯМОГО ВПЛИВУ</a:t>
            </a:r>
          </a:p>
        </p:txBody>
      </p:sp>
      <p:cxnSp>
        <p:nvCxnSpPr>
          <p:cNvPr id="21" name="Прямая соединительная линия 20"/>
          <p:cNvCxnSpPr>
            <a:stCxn id="7" idx="3"/>
          </p:cNvCxnSpPr>
          <p:nvPr/>
        </p:nvCxnSpPr>
        <p:spPr>
          <a:xfrm flipV="1">
            <a:off x="2962653" y="2259880"/>
            <a:ext cx="372975" cy="1"/>
          </a:xfrm>
          <a:prstGeom prst="line">
            <a:avLst/>
          </a:prstGeom>
        </p:spPr>
        <p:style>
          <a:lnRef idx="1">
            <a:schemeClr val="dk1"/>
          </a:lnRef>
          <a:fillRef idx="0">
            <a:schemeClr val="dk1"/>
          </a:fillRef>
          <a:effectRef idx="0">
            <a:schemeClr val="dk1"/>
          </a:effectRef>
          <a:fontRef idx="minor">
            <a:schemeClr val="tx1"/>
          </a:fontRef>
        </p:style>
      </p:cxnSp>
      <p:cxnSp>
        <p:nvCxnSpPr>
          <p:cNvPr id="24" name="Прямая соединительная линия 23"/>
          <p:cNvCxnSpPr/>
          <p:nvPr/>
        </p:nvCxnSpPr>
        <p:spPr>
          <a:xfrm flipV="1">
            <a:off x="2962651" y="5070852"/>
            <a:ext cx="372975" cy="1"/>
          </a:xfrm>
          <a:prstGeom prst="line">
            <a:avLst/>
          </a:prstGeom>
        </p:spPr>
        <p:style>
          <a:lnRef idx="1">
            <a:schemeClr val="dk1"/>
          </a:lnRef>
          <a:fillRef idx="0">
            <a:schemeClr val="dk1"/>
          </a:fillRef>
          <a:effectRef idx="0">
            <a:schemeClr val="dk1"/>
          </a:effectRef>
          <a:fontRef idx="minor">
            <a:schemeClr val="tx1"/>
          </a:fontRef>
        </p:style>
      </p:cxnSp>
      <p:cxnSp>
        <p:nvCxnSpPr>
          <p:cNvPr id="26" name="Прямая соединительная линия 25"/>
          <p:cNvCxnSpPr/>
          <p:nvPr/>
        </p:nvCxnSpPr>
        <p:spPr>
          <a:xfrm>
            <a:off x="3335626" y="2259880"/>
            <a:ext cx="0" cy="2810972"/>
          </a:xfrm>
          <a:prstGeom prst="line">
            <a:avLst/>
          </a:prstGeom>
        </p:spPr>
        <p:style>
          <a:lnRef idx="1">
            <a:schemeClr val="dk1"/>
          </a:lnRef>
          <a:fillRef idx="0">
            <a:schemeClr val="dk1"/>
          </a:fillRef>
          <a:effectRef idx="0">
            <a:schemeClr val="dk1"/>
          </a:effectRef>
          <a:fontRef idx="minor">
            <a:schemeClr val="tx1"/>
          </a:fontRef>
        </p:style>
      </p:cxnSp>
      <p:cxnSp>
        <p:nvCxnSpPr>
          <p:cNvPr id="45" name="Прямая со стрелкой 44"/>
          <p:cNvCxnSpPr>
            <a:stCxn id="8" idx="3"/>
          </p:cNvCxnSpPr>
          <p:nvPr/>
        </p:nvCxnSpPr>
        <p:spPr>
          <a:xfrm>
            <a:off x="2962653" y="3624315"/>
            <a:ext cx="746462" cy="129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Прямая соединительная линия 48"/>
          <p:cNvCxnSpPr/>
          <p:nvPr/>
        </p:nvCxnSpPr>
        <p:spPr>
          <a:xfrm flipH="1">
            <a:off x="10303099" y="3013597"/>
            <a:ext cx="20970" cy="792174"/>
          </a:xfrm>
          <a:prstGeom prst="line">
            <a:avLst/>
          </a:prstGeom>
        </p:spPr>
        <p:style>
          <a:lnRef idx="1">
            <a:schemeClr val="dk1"/>
          </a:lnRef>
          <a:fillRef idx="0">
            <a:schemeClr val="dk1"/>
          </a:fillRef>
          <a:effectRef idx="0">
            <a:schemeClr val="dk1"/>
          </a:effectRef>
          <a:fontRef idx="minor">
            <a:schemeClr val="tx1"/>
          </a:fontRef>
        </p:style>
      </p:cxnSp>
      <p:cxnSp>
        <p:nvCxnSpPr>
          <p:cNvPr id="52" name="Прямая соединительная линия 51"/>
          <p:cNvCxnSpPr/>
          <p:nvPr/>
        </p:nvCxnSpPr>
        <p:spPr>
          <a:xfrm flipH="1">
            <a:off x="9103217" y="3460476"/>
            <a:ext cx="1199882" cy="0"/>
          </a:xfrm>
          <a:prstGeom prst="line">
            <a:avLst/>
          </a:prstGeom>
        </p:spPr>
        <p:style>
          <a:lnRef idx="1">
            <a:schemeClr val="dk1"/>
          </a:lnRef>
          <a:fillRef idx="0">
            <a:schemeClr val="dk1"/>
          </a:fillRef>
          <a:effectRef idx="0">
            <a:schemeClr val="dk1"/>
          </a:effectRef>
          <a:fontRef idx="minor">
            <a:schemeClr val="tx1"/>
          </a:fontRef>
        </p:style>
      </p:cxnSp>
      <p:cxnSp>
        <p:nvCxnSpPr>
          <p:cNvPr id="56" name="Прямая соединительная линия 55"/>
          <p:cNvCxnSpPr/>
          <p:nvPr/>
        </p:nvCxnSpPr>
        <p:spPr>
          <a:xfrm flipH="1" flipV="1">
            <a:off x="7951901" y="2156932"/>
            <a:ext cx="349833" cy="1"/>
          </a:xfrm>
          <a:prstGeom prst="line">
            <a:avLst/>
          </a:prstGeom>
        </p:spPr>
        <p:style>
          <a:lnRef idx="1">
            <a:schemeClr val="dk1"/>
          </a:lnRef>
          <a:fillRef idx="0">
            <a:schemeClr val="dk1"/>
          </a:fillRef>
          <a:effectRef idx="0">
            <a:schemeClr val="dk1"/>
          </a:effectRef>
          <a:fontRef idx="minor">
            <a:schemeClr val="tx1"/>
          </a:fontRef>
        </p:style>
      </p:cxnSp>
      <p:cxnSp>
        <p:nvCxnSpPr>
          <p:cNvPr id="57" name="Прямая соединительная линия 56"/>
          <p:cNvCxnSpPr/>
          <p:nvPr/>
        </p:nvCxnSpPr>
        <p:spPr>
          <a:xfrm flipH="1" flipV="1">
            <a:off x="7951901" y="5401123"/>
            <a:ext cx="349833" cy="1"/>
          </a:xfrm>
          <a:prstGeom prst="line">
            <a:avLst/>
          </a:prstGeom>
        </p:spPr>
        <p:style>
          <a:lnRef idx="1">
            <a:schemeClr val="dk1"/>
          </a:lnRef>
          <a:fillRef idx="0">
            <a:schemeClr val="dk1"/>
          </a:fillRef>
          <a:effectRef idx="0">
            <a:schemeClr val="dk1"/>
          </a:effectRef>
          <a:fontRef idx="minor">
            <a:schemeClr val="tx1"/>
          </a:fontRef>
        </p:style>
      </p:cxnSp>
      <p:cxnSp>
        <p:nvCxnSpPr>
          <p:cNvPr id="58" name="Прямая соединительная линия 57"/>
          <p:cNvCxnSpPr/>
          <p:nvPr/>
        </p:nvCxnSpPr>
        <p:spPr>
          <a:xfrm flipH="1">
            <a:off x="9410992" y="5373134"/>
            <a:ext cx="477383" cy="0"/>
          </a:xfrm>
          <a:prstGeom prst="line">
            <a:avLst/>
          </a:prstGeom>
        </p:spPr>
        <p:style>
          <a:lnRef idx="1">
            <a:schemeClr val="dk1"/>
          </a:lnRef>
          <a:fillRef idx="0">
            <a:schemeClr val="dk1"/>
          </a:fillRef>
          <a:effectRef idx="0">
            <a:schemeClr val="dk1"/>
          </a:effectRef>
          <a:fontRef idx="minor">
            <a:schemeClr val="tx1"/>
          </a:fontRef>
        </p:style>
      </p:cxnSp>
      <p:cxnSp>
        <p:nvCxnSpPr>
          <p:cNvPr id="61" name="Прямая соединительная линия 60"/>
          <p:cNvCxnSpPr/>
          <p:nvPr/>
        </p:nvCxnSpPr>
        <p:spPr>
          <a:xfrm>
            <a:off x="7951901" y="2160680"/>
            <a:ext cx="0" cy="3240443"/>
          </a:xfrm>
          <a:prstGeom prst="line">
            <a:avLst/>
          </a:prstGeom>
        </p:spPr>
        <p:style>
          <a:lnRef idx="1">
            <a:schemeClr val="dk1"/>
          </a:lnRef>
          <a:fillRef idx="0">
            <a:schemeClr val="dk1"/>
          </a:fillRef>
          <a:effectRef idx="0">
            <a:schemeClr val="dk1"/>
          </a:effectRef>
          <a:fontRef idx="minor">
            <a:schemeClr val="tx1"/>
          </a:fontRef>
        </p:style>
      </p:cxnSp>
      <p:cxnSp>
        <p:nvCxnSpPr>
          <p:cNvPr id="63" name="Прямая соединительная линия 62"/>
          <p:cNvCxnSpPr/>
          <p:nvPr/>
        </p:nvCxnSpPr>
        <p:spPr>
          <a:xfrm flipH="1" flipV="1">
            <a:off x="7951900" y="3666624"/>
            <a:ext cx="349833" cy="1"/>
          </a:xfrm>
          <a:prstGeom prst="line">
            <a:avLst/>
          </a:prstGeom>
        </p:spPr>
        <p:style>
          <a:lnRef idx="1">
            <a:schemeClr val="dk1"/>
          </a:lnRef>
          <a:fillRef idx="0">
            <a:schemeClr val="dk1"/>
          </a:fillRef>
          <a:effectRef idx="0">
            <a:schemeClr val="dk1"/>
          </a:effectRef>
          <a:fontRef idx="minor">
            <a:schemeClr val="tx1"/>
          </a:fontRef>
        </p:style>
      </p:cxnSp>
      <p:cxnSp>
        <p:nvCxnSpPr>
          <p:cNvPr id="68" name="Прямая со стрелкой 67"/>
          <p:cNvCxnSpPr/>
          <p:nvPr/>
        </p:nvCxnSpPr>
        <p:spPr>
          <a:xfrm flipH="1">
            <a:off x="7603336" y="3694920"/>
            <a:ext cx="3485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 xmlns:p14="http://schemas.microsoft.com/office/powerpoint/2010/main" val="29079066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4514247" y="295878"/>
            <a:ext cx="7460837" cy="6426894"/>
          </a:xfrm>
          <a:prstGeom prst="rect">
            <a:avLst/>
          </a:prstGeom>
        </p:spPr>
      </p:pic>
      <p:sp>
        <p:nvSpPr>
          <p:cNvPr id="5" name="Прямоугольник 4"/>
          <p:cNvSpPr/>
          <p:nvPr/>
        </p:nvSpPr>
        <p:spPr>
          <a:xfrm>
            <a:off x="0" y="647003"/>
            <a:ext cx="4514247" cy="2862322"/>
          </a:xfrm>
          <a:prstGeom prst="rect">
            <a:avLst/>
          </a:prstGeom>
          <a:solidFill>
            <a:srgbClr val="FFFF00"/>
          </a:solidFill>
          <a:ln>
            <a:solidFill>
              <a:schemeClr val="tx1"/>
            </a:solidFill>
          </a:ln>
        </p:spPr>
        <p:txBody>
          <a:bodyPr wrap="square">
            <a:spAutoFit/>
          </a:bodyPr>
          <a:lstStyle/>
          <a:p>
            <a:pPr algn="ctr"/>
            <a:r>
              <a:rPr lang="ru-RU" sz="3600" dirty="0">
                <a:latin typeface="Times New Roman" panose="02020603050405020304" pitchFamily="18" charset="0"/>
                <a:cs typeface="Times New Roman" panose="02020603050405020304" pitchFamily="18" charset="0"/>
              </a:rPr>
              <a:t>Контроль </a:t>
            </a:r>
            <a:r>
              <a:rPr lang="ru-RU" sz="3600" dirty="0" err="1">
                <a:latin typeface="Times New Roman" panose="02020603050405020304" pitchFamily="18" charset="0"/>
                <a:cs typeface="Times New Roman" panose="02020603050405020304" pitchFamily="18" charset="0"/>
              </a:rPr>
              <a:t>митної</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вартості</a:t>
            </a:r>
            <a:r>
              <a:rPr lang="ru-RU" sz="3600" dirty="0">
                <a:latin typeface="Times New Roman" panose="02020603050405020304" pitchFamily="18" charset="0"/>
                <a:cs typeface="Times New Roman" panose="02020603050405020304" pitchFamily="18" charset="0"/>
              </a:rPr>
              <a:t> у </a:t>
            </a:r>
            <a:r>
              <a:rPr lang="ru-RU" sz="3600" dirty="0" err="1">
                <a:latin typeface="Times New Roman" panose="02020603050405020304" pitchFamily="18" charset="0"/>
                <a:cs typeface="Times New Roman" panose="02020603050405020304" pitchFamily="18" charset="0"/>
              </a:rPr>
              <a:t>системі</a:t>
            </a:r>
            <a:r>
              <a:rPr lang="ru-RU" sz="3600" dirty="0">
                <a:latin typeface="Times New Roman" panose="02020603050405020304" pitchFamily="18" charset="0"/>
                <a:cs typeface="Times New Roman" panose="02020603050405020304" pitchFamily="18" charset="0"/>
              </a:rPr>
              <a:t> державного </a:t>
            </a:r>
            <a:r>
              <a:rPr lang="ru-RU" sz="3600" dirty="0" err="1">
                <a:latin typeface="Times New Roman" panose="02020603050405020304" pitchFamily="18" charset="0"/>
                <a:cs typeface="Times New Roman" panose="02020603050405020304" pitchFamily="18" charset="0"/>
              </a:rPr>
              <a:t>регулювання</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економіки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України</a:t>
            </a:r>
            <a:endParaRPr lang="ru-RU" sz="3600" dirty="0">
              <a:latin typeface="Times New Roman" panose="02020603050405020304" pitchFamily="18" charset="0"/>
              <a:cs typeface="Times New Roman" panose="02020603050405020304" pitchFamily="18" charset="0"/>
            </a:endParaRPr>
          </a:p>
        </p:txBody>
      </p:sp>
      <p:pic>
        <p:nvPicPr>
          <p:cNvPr id="6" name="Picture 4" descr="http://900igr.net/up/datai/104406/0043-039-.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6978" y="3608864"/>
            <a:ext cx="2807743" cy="321742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301344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266967" y="150757"/>
            <a:ext cx="6636109" cy="6556486"/>
          </a:xfrm>
          <a:prstGeom prst="rect">
            <a:avLst/>
          </a:prstGeom>
        </p:spPr>
      </p:pic>
      <p:sp>
        <p:nvSpPr>
          <p:cNvPr id="6" name="Облако 5"/>
          <p:cNvSpPr/>
          <p:nvPr/>
        </p:nvSpPr>
        <p:spPr>
          <a:xfrm>
            <a:off x="7147776" y="1841678"/>
            <a:ext cx="4842456" cy="2356834"/>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a:solidFill>
                  <a:srgbClr val="FF0000"/>
                </a:solidFill>
                <a:latin typeface="Times New Roman" panose="02020603050405020304" pitchFamily="18" charset="0"/>
                <a:cs typeface="Times New Roman" panose="02020603050405020304" pitchFamily="18" charset="0"/>
              </a:rPr>
              <a:t>Алгоритм </a:t>
            </a:r>
            <a:r>
              <a:rPr lang="ru-RU" sz="2400" b="1" i="1" dirty="0" err="1">
                <a:solidFill>
                  <a:srgbClr val="FF0000"/>
                </a:solidFill>
                <a:latin typeface="Times New Roman" panose="02020603050405020304" pitchFamily="18" charset="0"/>
                <a:cs typeface="Times New Roman" panose="02020603050405020304" pitchFamily="18" charset="0"/>
              </a:rPr>
              <a:t>реалізації</a:t>
            </a:r>
            <a:r>
              <a:rPr lang="ru-RU" sz="2400" b="1" i="1" dirty="0">
                <a:solidFill>
                  <a:srgbClr val="FF0000"/>
                </a:solidFill>
                <a:latin typeface="Times New Roman" panose="02020603050405020304" pitchFamily="18" charset="0"/>
                <a:cs typeface="Times New Roman" panose="02020603050405020304" pitchFamily="18" charset="0"/>
              </a:rPr>
              <a:t> контролю </a:t>
            </a:r>
            <a:r>
              <a:rPr lang="ru-RU" sz="2400" b="1" i="1" dirty="0" err="1">
                <a:solidFill>
                  <a:srgbClr val="FF0000"/>
                </a:solidFill>
                <a:latin typeface="Times New Roman" panose="02020603050405020304" pitchFamily="18" charset="0"/>
                <a:cs typeface="Times New Roman" panose="02020603050405020304" pitchFamily="18" charset="0"/>
              </a:rPr>
              <a:t>митної</a:t>
            </a:r>
            <a:r>
              <a:rPr lang="ru-RU" sz="2400" b="1" i="1" dirty="0">
                <a:solidFill>
                  <a:srgbClr val="FF0000"/>
                </a:solidFill>
                <a:latin typeface="Times New Roman" panose="02020603050405020304" pitchFamily="18" charset="0"/>
                <a:cs typeface="Times New Roman" panose="02020603050405020304" pitchFamily="18" charset="0"/>
              </a:rPr>
              <a:t> </a:t>
            </a:r>
            <a:r>
              <a:rPr lang="ru-RU" sz="2400" b="1" i="1" dirty="0" err="1">
                <a:solidFill>
                  <a:srgbClr val="FF0000"/>
                </a:solidFill>
                <a:latin typeface="Times New Roman" panose="02020603050405020304" pitchFamily="18" charset="0"/>
                <a:cs typeface="Times New Roman" panose="02020603050405020304" pitchFamily="18" charset="0"/>
              </a:rPr>
              <a:t>вартості</a:t>
            </a:r>
            <a:r>
              <a:rPr lang="ru-RU" sz="2400" b="1" i="1" dirty="0">
                <a:solidFill>
                  <a:srgbClr val="FF0000"/>
                </a:solidFill>
                <a:latin typeface="Times New Roman" panose="02020603050405020304" pitchFamily="18" charset="0"/>
                <a:cs typeface="Times New Roman" panose="02020603050405020304" pitchFamily="18" charset="0"/>
              </a:rPr>
              <a:t> товару</a:t>
            </a:r>
          </a:p>
        </p:txBody>
      </p:sp>
      <p:pic>
        <p:nvPicPr>
          <p:cNvPr id="4098" name="Picture 2" descr="https://novostipmr.com/sites/default/files/filefield_paths/06-2-1024x68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38200" y="4417453"/>
            <a:ext cx="4455062" cy="2301463"/>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716160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1688748" y="2144050"/>
            <a:ext cx="8712968" cy="1872208"/>
          </a:xfrm>
          <a:prstGeom prst="rect">
            <a:avLst/>
          </a:prstGeom>
        </p:spPr>
        <p:txBody>
          <a:bodyPr anchor="ctr">
            <a:prstTxWarp prst="textChevron">
              <a:avLst/>
            </a:prstTxWarp>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uk-UA" sz="4800" b="1" i="1" dirty="0" smtClean="0">
                <a:ln w="12700" cmpd="sng">
                  <a:solidFill>
                    <a:schemeClr val="tx2">
                      <a:lumMod val="60000"/>
                      <a:lumOff val="40000"/>
                    </a:schemeClr>
                  </a:solidFill>
                  <a:prstDash val="solid"/>
                </a:ln>
                <a:solidFill>
                  <a:schemeClr val="accent1">
                    <a:lumMod val="60000"/>
                    <a:lumOff val="40000"/>
                  </a:schemeClr>
                </a:solidFill>
                <a:latin typeface="Times New Roman" panose="02020603050405020304" pitchFamily="18" charset="0"/>
                <a:cs typeface="Times New Roman" panose="02020603050405020304" pitchFamily="18" charset="0"/>
              </a:rPr>
              <a:t>ДЯКУЮ ЗА УВАГУ!</a:t>
            </a:r>
          </a:p>
        </p:txBody>
      </p:sp>
    </p:spTree>
    <p:extLst>
      <p:ext uri="{BB962C8B-B14F-4D97-AF65-F5344CB8AC3E}">
        <p14:creationId xmlns="" xmlns:p14="http://schemas.microsoft.com/office/powerpoint/2010/main" val="1925048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лако 3"/>
          <p:cNvSpPr/>
          <p:nvPr/>
        </p:nvSpPr>
        <p:spPr>
          <a:xfrm>
            <a:off x="4093904" y="1185353"/>
            <a:ext cx="8098096" cy="3469424"/>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smtClean="0">
                <a:solidFill>
                  <a:srgbClr val="002060"/>
                </a:solidFill>
                <a:latin typeface="Times New Roman" panose="02020603050405020304" pitchFamily="18" charset="0"/>
                <a:cs typeface="Times New Roman" panose="02020603050405020304" pitchFamily="18" charset="0"/>
              </a:rPr>
              <a:t>Митна</a:t>
            </a:r>
            <a:r>
              <a:rPr lang="ru-RU" sz="2000" b="1" dirty="0" smtClean="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вартість</a:t>
            </a:r>
            <a:r>
              <a:rPr lang="ru-RU" sz="2000" b="1" dirty="0">
                <a:solidFill>
                  <a:srgbClr val="002060"/>
                </a:solidFill>
                <a:latin typeface="Times New Roman" panose="02020603050405020304" pitchFamily="18" charset="0"/>
                <a:cs typeface="Times New Roman" panose="02020603050405020304" pitchFamily="18" charset="0"/>
              </a:rPr>
              <a:t> товару </a:t>
            </a:r>
            <a:r>
              <a:rPr lang="ru-RU" sz="2000" b="1" dirty="0" smtClean="0">
                <a:solidFill>
                  <a:srgbClr val="002060"/>
                </a:solidFill>
                <a:latin typeface="Times New Roman" panose="02020603050405020304" pitchFamily="18" charset="0"/>
                <a:cs typeface="Times New Roman" panose="02020603050405020304" pitchFamily="18" charset="0"/>
              </a:rPr>
              <a:t>— </a:t>
            </a:r>
            <a:r>
              <a:rPr lang="ru-RU" sz="2000" b="1" dirty="0" err="1" smtClean="0">
                <a:solidFill>
                  <a:srgbClr val="002060"/>
                </a:solidFill>
                <a:latin typeface="Times New Roman" panose="02020603050405020304" pitchFamily="18" charset="0"/>
                <a:cs typeface="Times New Roman" panose="02020603050405020304" pitchFamily="18" charset="0"/>
              </a:rPr>
              <a:t>це</a:t>
            </a:r>
            <a:r>
              <a:rPr lang="ru-RU" sz="2000" b="1" dirty="0" smtClean="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ціна</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що</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фактично</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сплачена</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або</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підлягає</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сплаті</a:t>
            </a:r>
            <a:r>
              <a:rPr lang="ru-RU" sz="2000" b="1" dirty="0">
                <a:solidFill>
                  <a:srgbClr val="002060"/>
                </a:solidFill>
                <a:latin typeface="Times New Roman" panose="02020603050405020304" pitchFamily="18" charset="0"/>
                <a:cs typeface="Times New Roman" panose="02020603050405020304" pitchFamily="18" charset="0"/>
              </a:rPr>
              <a:t> за </a:t>
            </a:r>
            <a:r>
              <a:rPr lang="ru-RU" sz="2000" b="1" dirty="0" err="1">
                <a:solidFill>
                  <a:srgbClr val="002060"/>
                </a:solidFill>
                <a:latin typeface="Times New Roman" panose="02020603050405020304" pitchFamily="18" charset="0"/>
                <a:cs typeface="Times New Roman" panose="02020603050405020304" pitchFamily="18" charset="0"/>
              </a:rPr>
              <a:t>товари</a:t>
            </a:r>
            <a:r>
              <a:rPr lang="ru-RU" sz="2000" b="1" dirty="0">
                <a:solidFill>
                  <a:srgbClr val="002060"/>
                </a:solidFill>
                <a:latin typeface="Times New Roman" panose="02020603050405020304" pitchFamily="18" charset="0"/>
                <a:cs typeface="Times New Roman" panose="02020603050405020304" pitchFamily="18" charset="0"/>
              </a:rPr>
              <a:t> та </a:t>
            </a:r>
            <a:r>
              <a:rPr lang="ru-RU" sz="2000" b="1" dirty="0" err="1">
                <a:solidFill>
                  <a:srgbClr val="002060"/>
                </a:solidFill>
                <a:latin typeface="Times New Roman" panose="02020603050405020304" pitchFamily="18" charset="0"/>
                <a:cs typeface="Times New Roman" panose="02020603050405020304" pitchFamily="18" charset="0"/>
              </a:rPr>
              <a:t>інші</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предмети</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які</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підлягають</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митному</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обкладенню</a:t>
            </a:r>
            <a:r>
              <a:rPr lang="ru-RU" sz="2000" b="1" dirty="0">
                <a:solidFill>
                  <a:srgbClr val="002060"/>
                </a:solidFill>
                <a:latin typeface="Times New Roman" panose="02020603050405020304" pitchFamily="18" charset="0"/>
                <a:cs typeface="Times New Roman" panose="02020603050405020304" pitchFamily="18" charset="0"/>
              </a:rPr>
              <a:t>, на момент </a:t>
            </a:r>
            <a:r>
              <a:rPr lang="ru-RU" sz="2000" b="1" dirty="0" err="1">
                <a:solidFill>
                  <a:srgbClr val="002060"/>
                </a:solidFill>
                <a:latin typeface="Times New Roman" panose="02020603050405020304" pitchFamily="18" charset="0"/>
                <a:cs typeface="Times New Roman" panose="02020603050405020304" pitchFamily="18" charset="0"/>
              </a:rPr>
              <a:t>перетину</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митного</a:t>
            </a:r>
            <a:r>
              <a:rPr lang="ru-RU" sz="2000" b="1" dirty="0">
                <a:solidFill>
                  <a:srgbClr val="002060"/>
                </a:solidFill>
                <a:latin typeface="Times New Roman" panose="02020603050405020304" pitchFamily="18" charset="0"/>
                <a:cs typeface="Times New Roman" panose="02020603050405020304" pitchFamily="18" charset="0"/>
              </a:rPr>
              <a:t> кордону </a:t>
            </a:r>
            <a:r>
              <a:rPr lang="ru-RU" sz="2000" b="1" dirty="0" err="1">
                <a:solidFill>
                  <a:srgbClr val="002060"/>
                </a:solidFill>
                <a:latin typeface="Times New Roman" panose="02020603050405020304" pitchFamily="18" charset="0"/>
                <a:cs typeface="Times New Roman" panose="02020603050405020304" pitchFamily="18" charset="0"/>
              </a:rPr>
              <a:t>України</a:t>
            </a:r>
            <a:r>
              <a:rPr lang="ru-RU" sz="2000" b="1" dirty="0">
                <a:solidFill>
                  <a:srgbClr val="002060"/>
                </a:solidFill>
                <a:latin typeface="Times New Roman" panose="02020603050405020304" pitchFamily="18" charset="0"/>
                <a:cs typeface="Times New Roman" panose="02020603050405020304" pitchFamily="18" charset="0"/>
              </a:rPr>
              <a:t>.</a:t>
            </a:r>
          </a:p>
        </p:txBody>
      </p:sp>
      <p:pic>
        <p:nvPicPr>
          <p:cNvPr id="1026" name="Picture 2" descr="http://www.wett.ru/upload/service/customs/adr00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2276" y="3728781"/>
            <a:ext cx="3670616" cy="2749292"/>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
        <p:nvSpPr>
          <p:cNvPr id="6" name="Прямоугольник 5"/>
          <p:cNvSpPr/>
          <p:nvPr/>
        </p:nvSpPr>
        <p:spPr>
          <a:xfrm>
            <a:off x="-109402" y="0"/>
            <a:ext cx="12301402" cy="954107"/>
          </a:xfrm>
          <a:prstGeom prst="rect">
            <a:avLst/>
          </a:prstGeom>
        </p:spPr>
        <p:txBody>
          <a:bodyPr wrap="square">
            <a:spAutoFit/>
          </a:bodyPr>
          <a:lstStyle/>
          <a:p>
            <a:pPr algn="ctr">
              <a:lnSpc>
                <a:spcPct val="200000"/>
              </a:lnSpc>
            </a:pPr>
            <a:r>
              <a:rPr lang="ru-RU" sz="2800" dirty="0" err="1" smtClean="0">
                <a:latin typeface="Times New Roman" panose="02020603050405020304" pitchFamily="18" charset="0"/>
                <a:cs typeface="Times New Roman" panose="02020603050405020304" pitchFamily="18" charset="0"/>
              </a:rPr>
              <a:t>Економічний</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зміст</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митної</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вартості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товарів</a:t>
            </a:r>
            <a:r>
              <a:rPr lang="ru-RU" sz="2800" dirty="0" smtClean="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264690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62883" y="172358"/>
            <a:ext cx="10406130" cy="369332"/>
          </a:xfrm>
          <a:prstGeom prst="rect">
            <a:avLst/>
          </a:prstGeom>
          <a:solidFill>
            <a:schemeClr val="accent5">
              <a:lumMod val="20000"/>
              <a:lumOff val="80000"/>
            </a:schemeClr>
          </a:solidFill>
          <a:ln>
            <a:solidFill>
              <a:schemeClr val="tx1"/>
            </a:solidFill>
          </a:ln>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ЕВОЛЮЦІЯ ПОНЯТТЯ МИТНОЇ ВАРТОСТІ </a:t>
            </a:r>
            <a:endParaRPr lang="ru-RU"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62882" y="712163"/>
            <a:ext cx="10406131" cy="584775"/>
          </a:xfrm>
          <a:prstGeom prst="rect">
            <a:avLst/>
          </a:prstGeom>
          <a:solidFill>
            <a:srgbClr val="FFFF00"/>
          </a:solidFill>
          <a:ln>
            <a:solidFill>
              <a:schemeClr val="tx1"/>
            </a:solidFill>
          </a:ln>
        </p:spPr>
        <p:txBody>
          <a:bodyPr wrap="square" rtlCol="0">
            <a:spAutoFit/>
          </a:bodyPr>
          <a:lstStyle/>
          <a:p>
            <a:pPr algn="ctr"/>
            <a:r>
              <a:rPr lang="ru-RU" sz="1600" dirty="0" err="1" smtClean="0">
                <a:latin typeface="Times New Roman" panose="02020603050405020304" pitchFamily="18" charset="0"/>
                <a:cs typeface="Times New Roman" panose="02020603050405020304" pitchFamily="18" charset="0"/>
              </a:rPr>
              <a:t>Відповідно</a:t>
            </a:r>
            <a:r>
              <a:rPr lang="ru-RU" sz="1600" dirty="0" smtClean="0">
                <a:latin typeface="Times New Roman" panose="02020603050405020304" pitchFamily="18" charset="0"/>
                <a:cs typeface="Times New Roman" panose="02020603050405020304" pitchFamily="18" charset="0"/>
              </a:rPr>
              <a:t> до </a:t>
            </a:r>
            <a:r>
              <a:rPr lang="ru-RU" sz="1600" dirty="0" err="1" smtClean="0">
                <a:latin typeface="Times New Roman" panose="02020603050405020304" pitchFamily="18" charset="0"/>
                <a:cs typeface="Times New Roman" panose="02020603050405020304" pitchFamily="18" charset="0"/>
              </a:rPr>
              <a:t>Конвенції</a:t>
            </a:r>
            <a:r>
              <a:rPr lang="ru-RU" sz="1600" dirty="0" smtClean="0">
                <a:latin typeface="Times New Roman" panose="02020603050405020304" pitchFamily="18" charset="0"/>
                <a:cs typeface="Times New Roman" panose="02020603050405020304" pitchFamily="18" charset="0"/>
              </a:rPr>
              <a:t> про </a:t>
            </a:r>
            <a:r>
              <a:rPr lang="ru-RU" sz="1600" dirty="0" err="1" smtClean="0">
                <a:latin typeface="Times New Roman" panose="02020603050405020304" pitchFamily="18" charset="0"/>
                <a:cs typeface="Times New Roman" panose="02020603050405020304" pitchFamily="18" charset="0"/>
              </a:rPr>
              <a:t>створення</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уніфікованої</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методології</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визначення</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митної</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вартості</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товарів</a:t>
            </a:r>
            <a:endParaRPr lang="en-US" sz="1600" dirty="0" smtClean="0">
              <a:latin typeface="Times New Roman" panose="02020603050405020304" pitchFamily="18" charset="0"/>
              <a:cs typeface="Times New Roman" panose="02020603050405020304" pitchFamily="18" charset="0"/>
            </a:endParaRPr>
          </a:p>
          <a:p>
            <a:pPr algn="ctr"/>
            <a:r>
              <a:rPr lang="ru-RU" sz="1600" dirty="0" smtClean="0">
                <a:latin typeface="Times New Roman" panose="02020603050405020304" pitchFamily="18" charset="0"/>
                <a:cs typeface="Times New Roman" panose="02020603050405020304" pitchFamily="18" charset="0"/>
              </a:rPr>
              <a:t> (Брюссель, 1950 р.)</a:t>
            </a:r>
            <a:endParaRPr lang="ru-RU" sz="16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056065" y="1522604"/>
            <a:ext cx="9929613" cy="830997"/>
          </a:xfrm>
          <a:prstGeom prst="rect">
            <a:avLst/>
          </a:prstGeom>
          <a:solidFill>
            <a:schemeClr val="accent4">
              <a:lumMod val="20000"/>
              <a:lumOff val="80000"/>
            </a:schemeClr>
          </a:solidFill>
          <a:ln>
            <a:solidFill>
              <a:schemeClr val="tx1"/>
            </a:solidFill>
          </a:ln>
        </p:spPr>
        <p:txBody>
          <a:bodyPr wrap="square">
            <a:spAutoFit/>
          </a:bodyPr>
          <a:lstStyle/>
          <a:p>
            <a:r>
              <a:rPr lang="ru-RU" sz="1600" dirty="0" err="1" smtClean="0">
                <a:latin typeface="Times New Roman" panose="02020603050405020304" pitchFamily="18" charset="0"/>
                <a:cs typeface="Times New Roman" panose="02020603050405020304" pitchFamily="18" charset="0"/>
              </a:rPr>
              <a:t>Митна</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вартість</a:t>
            </a:r>
            <a:r>
              <a:rPr lang="ru-RU" sz="1600" dirty="0" smtClean="0">
                <a:latin typeface="Times New Roman" panose="02020603050405020304" pitchFamily="18" charset="0"/>
                <a:cs typeface="Times New Roman" panose="02020603050405020304" pitchFamily="18" charset="0"/>
              </a:rPr>
              <a:t> — нормальна </a:t>
            </a:r>
            <a:r>
              <a:rPr lang="ru-RU" sz="1600" dirty="0" err="1" smtClean="0">
                <a:latin typeface="Times New Roman" panose="02020603050405020304" pitchFamily="18" charset="0"/>
                <a:cs typeface="Times New Roman" panose="02020603050405020304" pitchFamily="18" charset="0"/>
              </a:rPr>
              <a:t>ціна</a:t>
            </a:r>
            <a:r>
              <a:rPr lang="ru-RU" sz="1600" dirty="0" smtClean="0">
                <a:latin typeface="Times New Roman" panose="02020603050405020304" pitchFamily="18" charset="0"/>
                <a:cs typeface="Times New Roman" panose="02020603050405020304" pitchFamily="18" charset="0"/>
              </a:rPr>
              <a:t> товару (</a:t>
            </a:r>
            <a:r>
              <a:rPr lang="ru-RU" sz="1600" dirty="0" err="1" smtClean="0">
                <a:latin typeface="Times New Roman" panose="02020603050405020304" pitchFamily="18" charset="0"/>
                <a:cs typeface="Times New Roman" panose="02020603050405020304" pitchFamily="18" charset="0"/>
              </a:rPr>
              <a:t>тобто</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ціна</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що</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укладається</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між</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взаємонезалежними</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продавцем</a:t>
            </a:r>
            <a:r>
              <a:rPr lang="ru-RU" sz="1600" dirty="0" smtClean="0">
                <a:latin typeface="Times New Roman" panose="02020603050405020304" pitchFamily="18" charset="0"/>
                <a:cs typeface="Times New Roman" panose="02020603050405020304" pitchFamily="18" charset="0"/>
              </a:rPr>
              <a:t> і </a:t>
            </a:r>
            <a:r>
              <a:rPr lang="ru-RU" sz="1600" dirty="0" err="1" smtClean="0">
                <a:latin typeface="Times New Roman" panose="02020603050405020304" pitchFamily="18" charset="0"/>
                <a:cs typeface="Times New Roman" panose="02020603050405020304" pitchFamily="18" charset="0"/>
              </a:rPr>
              <a:t>покупцем</a:t>
            </a:r>
            <a:r>
              <a:rPr lang="ru-RU" sz="1600" dirty="0" smtClean="0">
                <a:latin typeface="Times New Roman" panose="02020603050405020304" pitchFamily="18" charset="0"/>
                <a:cs typeface="Times New Roman" panose="02020603050405020304" pitchFamily="18" charset="0"/>
              </a:rPr>
              <a:t> за умов </a:t>
            </a:r>
            <a:r>
              <a:rPr lang="ru-RU" sz="1600" dirty="0" err="1" smtClean="0">
                <a:latin typeface="Times New Roman" panose="02020603050405020304" pitchFamily="18" charset="0"/>
                <a:cs typeface="Times New Roman" panose="02020603050405020304" pitchFamily="18" charset="0"/>
              </a:rPr>
              <a:t>повної</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конкуренції</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відкритого</a:t>
            </a:r>
            <a:r>
              <a:rPr lang="ru-RU" sz="1600" dirty="0" smtClean="0">
                <a:latin typeface="Times New Roman" panose="02020603050405020304" pitchFamily="18" charset="0"/>
                <a:cs typeface="Times New Roman" panose="02020603050405020304" pitchFamily="18" charset="0"/>
              </a:rPr>
              <a:t> ринку), </a:t>
            </a:r>
            <a:r>
              <a:rPr lang="ru-RU" sz="1600" dirty="0" err="1" smtClean="0">
                <a:latin typeface="Times New Roman" panose="02020603050405020304" pitchFamily="18" charset="0"/>
                <a:cs typeface="Times New Roman" panose="02020603050405020304" pitchFamily="18" charset="0"/>
              </a:rPr>
              <a:t>визначена</a:t>
            </a:r>
            <a:r>
              <a:rPr lang="ru-RU" sz="1600" dirty="0" smtClean="0">
                <a:latin typeface="Times New Roman" panose="02020603050405020304" pitchFamily="18" charset="0"/>
                <a:cs typeface="Times New Roman" panose="02020603050405020304" pitchFamily="18" charset="0"/>
              </a:rPr>
              <a:t> на </a:t>
            </a:r>
            <a:r>
              <a:rPr lang="ru-RU" sz="1600" dirty="0" err="1" smtClean="0">
                <a:latin typeface="Times New Roman" panose="02020603050405020304" pitchFamily="18" charset="0"/>
                <a:cs typeface="Times New Roman" panose="02020603050405020304" pitchFamily="18" charset="0"/>
              </a:rPr>
              <a:t>умовах</a:t>
            </a:r>
            <a:r>
              <a:rPr lang="ru-RU"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CIF </a:t>
            </a:r>
            <a:r>
              <a:rPr lang="ru-RU" sz="1600" dirty="0" smtClean="0">
                <a:latin typeface="Times New Roman" panose="02020603050405020304" pitchFamily="18" charset="0"/>
                <a:cs typeface="Times New Roman" panose="02020603050405020304" pitchFamily="18" charset="0"/>
              </a:rPr>
              <a:t>у </a:t>
            </a:r>
            <a:r>
              <a:rPr lang="ru-RU" sz="1600" dirty="0" err="1" smtClean="0">
                <a:latin typeface="Times New Roman" panose="02020603050405020304" pitchFamily="18" charset="0"/>
                <a:cs typeface="Times New Roman" panose="02020603050405020304" pitchFamily="18" charset="0"/>
              </a:rPr>
              <a:t>місці</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перетинання</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митного</a:t>
            </a:r>
            <a:r>
              <a:rPr lang="ru-RU" sz="1600" dirty="0" smtClean="0">
                <a:latin typeface="Times New Roman" panose="02020603050405020304" pitchFamily="18" charset="0"/>
                <a:cs typeface="Times New Roman" panose="02020603050405020304" pitchFamily="18" charset="0"/>
              </a:rPr>
              <a:t> кордону </a:t>
            </a:r>
            <a:r>
              <a:rPr lang="ru-RU" sz="1600" dirty="0" err="1" smtClean="0">
                <a:latin typeface="Times New Roman" panose="02020603050405020304" pitchFamily="18" charset="0"/>
                <a:cs typeface="Times New Roman" panose="02020603050405020304" pitchFamily="18" charset="0"/>
              </a:rPr>
              <a:t>країни</a:t>
            </a:r>
            <a:r>
              <a:rPr lang="ru-RU" sz="1600" dirty="0" smtClean="0">
                <a:latin typeface="Times New Roman" panose="02020603050405020304" pitchFamily="18" charset="0"/>
                <a:cs typeface="Times New Roman" panose="02020603050405020304" pitchFamily="18" charset="0"/>
              </a:rPr>
              <a:t> — </a:t>
            </a:r>
            <a:r>
              <a:rPr lang="ru-RU" sz="1600" dirty="0" err="1" smtClean="0">
                <a:latin typeface="Times New Roman" panose="02020603050405020304" pitchFamily="18" charset="0"/>
                <a:cs typeface="Times New Roman" panose="02020603050405020304" pitchFamily="18" charset="0"/>
              </a:rPr>
              <a:t>імпортера</a:t>
            </a:r>
            <a:r>
              <a:rPr lang="ru-RU" sz="1600" dirty="0" smtClean="0">
                <a:latin typeface="Times New Roman" panose="02020603050405020304" pitchFamily="18" charset="0"/>
                <a:cs typeface="Times New Roman" panose="02020603050405020304" pitchFamily="18" charset="0"/>
              </a:rPr>
              <a:t> товару.</a:t>
            </a:r>
            <a:endParaRPr lang="ru-RU" sz="16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862883" y="2422814"/>
            <a:ext cx="10406129" cy="584775"/>
          </a:xfrm>
          <a:prstGeom prst="rect">
            <a:avLst/>
          </a:prstGeom>
          <a:solidFill>
            <a:srgbClr val="FFFF00"/>
          </a:solidFill>
          <a:ln>
            <a:solidFill>
              <a:schemeClr val="tx1"/>
            </a:solidFill>
          </a:ln>
        </p:spPr>
        <p:txBody>
          <a:bodyPr wrap="square">
            <a:spAutoFit/>
          </a:bodyPr>
          <a:lstStyle/>
          <a:p>
            <a:pPr algn="ctr"/>
            <a:r>
              <a:rPr lang="ru-RU" sz="1600" dirty="0" smtClean="0">
                <a:latin typeface="Times New Roman" panose="02020603050405020304" pitchFamily="18" charset="0"/>
                <a:cs typeface="Times New Roman" panose="02020603050405020304" pitchFamily="18" charset="0"/>
              </a:rPr>
              <a:t>У межах </a:t>
            </a:r>
            <a:r>
              <a:rPr lang="ru-RU" sz="1600" dirty="0" err="1" smtClean="0">
                <a:latin typeface="Times New Roman" panose="02020603050405020304" pitchFamily="18" charset="0"/>
                <a:cs typeface="Times New Roman" panose="02020603050405020304" pitchFamily="18" charset="0"/>
              </a:rPr>
              <a:t>Токійського</a:t>
            </a:r>
            <a:r>
              <a:rPr lang="ru-RU" sz="1600" dirty="0" smtClean="0">
                <a:latin typeface="Times New Roman" panose="02020603050405020304" pitchFamily="18" charset="0"/>
                <a:cs typeface="Times New Roman" panose="02020603050405020304" pitchFamily="18" charset="0"/>
              </a:rPr>
              <a:t> раунду </a:t>
            </a:r>
            <a:r>
              <a:rPr lang="ru-RU" sz="1600" dirty="0" err="1" smtClean="0">
                <a:latin typeface="Times New Roman" panose="02020603050405020304" pitchFamily="18" charset="0"/>
                <a:cs typeface="Times New Roman" panose="02020603050405020304" pitchFamily="18" charset="0"/>
              </a:rPr>
              <a:t>багатосторонніх</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торговельних</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переговорів</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під</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егідою</a:t>
            </a:r>
            <a:r>
              <a:rPr lang="ru-RU" sz="1600" dirty="0" smtClean="0">
                <a:latin typeface="Times New Roman" panose="02020603050405020304" pitchFamily="18" charset="0"/>
                <a:cs typeface="Times New Roman" panose="02020603050405020304" pitchFamily="18" charset="0"/>
              </a:rPr>
              <a:t> ГАТТ у 1979 р. </a:t>
            </a:r>
            <a:r>
              <a:rPr lang="ru-RU" sz="1600" dirty="0" err="1" smtClean="0">
                <a:latin typeface="Times New Roman" panose="02020603050405020304" pitchFamily="18" charset="0"/>
                <a:cs typeface="Times New Roman" panose="02020603050405020304" pitchFamily="18" charset="0"/>
              </a:rPr>
              <a:t>було</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підписано</a:t>
            </a:r>
            <a:r>
              <a:rPr lang="ru-RU" sz="1600" dirty="0" smtClean="0">
                <a:latin typeface="Times New Roman" panose="02020603050405020304" pitchFamily="18" charset="0"/>
                <a:cs typeface="Times New Roman" panose="02020603050405020304" pitchFamily="18" charset="0"/>
              </a:rPr>
              <a:t> Угоду про </a:t>
            </a:r>
            <a:r>
              <a:rPr lang="ru-RU" sz="1600" dirty="0" err="1" smtClean="0">
                <a:latin typeface="Times New Roman" panose="02020603050405020304" pitchFamily="18" charset="0"/>
                <a:cs typeface="Times New Roman" panose="02020603050405020304" pitchFamily="18" charset="0"/>
              </a:rPr>
              <a:t>застосування</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статті</a:t>
            </a:r>
            <a:r>
              <a:rPr lang="ru-RU" sz="1600" dirty="0" smtClean="0">
                <a:latin typeface="Times New Roman" panose="02020603050405020304" pitchFamily="18" charset="0"/>
                <a:cs typeface="Times New Roman" panose="02020603050405020304" pitchFamily="18" charset="0"/>
              </a:rPr>
              <a:t> VIIГАТТ «</a:t>
            </a:r>
            <a:r>
              <a:rPr lang="ru-RU" sz="1600" dirty="0" err="1" smtClean="0">
                <a:latin typeface="Times New Roman" panose="02020603050405020304" pitchFamily="18" charset="0"/>
                <a:cs typeface="Times New Roman" panose="02020603050405020304" pitchFamily="18" charset="0"/>
              </a:rPr>
              <a:t>Оцінка</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товарів</a:t>
            </a:r>
            <a:r>
              <a:rPr lang="ru-RU" sz="1600" dirty="0" smtClean="0">
                <a:latin typeface="Times New Roman" panose="02020603050405020304" pitchFamily="18" charset="0"/>
                <a:cs typeface="Times New Roman" panose="02020603050405020304" pitchFamily="18" charset="0"/>
              </a:rPr>
              <a:t> для </a:t>
            </a:r>
            <a:r>
              <a:rPr lang="ru-RU" sz="1600" dirty="0" err="1" smtClean="0">
                <a:latin typeface="Times New Roman" panose="02020603050405020304" pitchFamily="18" charset="0"/>
                <a:cs typeface="Times New Roman" panose="02020603050405020304" pitchFamily="18" charset="0"/>
              </a:rPr>
              <a:t>митних</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цілей</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1056063" y="3247459"/>
            <a:ext cx="9929613" cy="584775"/>
          </a:xfrm>
          <a:prstGeom prst="rect">
            <a:avLst/>
          </a:prstGeom>
          <a:solidFill>
            <a:schemeClr val="accent4">
              <a:lumMod val="20000"/>
              <a:lumOff val="80000"/>
            </a:schemeClr>
          </a:solidFill>
          <a:ln>
            <a:solidFill>
              <a:schemeClr val="tx1"/>
            </a:solidFill>
          </a:ln>
        </p:spPr>
        <p:txBody>
          <a:bodyPr wrap="square">
            <a:spAutoFit/>
          </a:bodyPr>
          <a:lstStyle/>
          <a:p>
            <a:pPr algn="just"/>
            <a:r>
              <a:rPr lang="ru-RU" sz="1600" dirty="0" err="1" smtClean="0">
                <a:latin typeface="Times New Roman" panose="02020603050405020304" pitchFamily="18" charset="0"/>
                <a:cs typeface="Times New Roman" panose="02020603050405020304" pitchFamily="18" charset="0"/>
              </a:rPr>
              <a:t>Митна</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вартість</a:t>
            </a:r>
            <a:r>
              <a:rPr lang="ru-RU" sz="1600" dirty="0" smtClean="0">
                <a:latin typeface="Times New Roman" panose="02020603050405020304" pitchFamily="18" charset="0"/>
                <a:cs typeface="Times New Roman" panose="02020603050405020304" pitchFamily="18" charset="0"/>
              </a:rPr>
              <a:t> товару – </a:t>
            </a:r>
            <a:r>
              <a:rPr lang="ru-RU" sz="1600" dirty="0" err="1" smtClean="0">
                <a:latin typeface="Times New Roman" panose="02020603050405020304" pitchFamily="18" charset="0"/>
                <a:cs typeface="Times New Roman" panose="02020603050405020304" pitchFamily="18" charset="0"/>
              </a:rPr>
              <a:t>ціна</a:t>
            </a:r>
            <a:r>
              <a:rPr lang="ru-RU" sz="1600" dirty="0" smtClean="0">
                <a:latin typeface="Times New Roman" panose="02020603050405020304" pitchFamily="18" charset="0"/>
                <a:cs typeface="Times New Roman" panose="02020603050405020304" pitchFamily="18" charset="0"/>
              </a:rPr>
              <a:t>, яку </a:t>
            </a:r>
            <a:r>
              <a:rPr lang="ru-RU" sz="1600" dirty="0" err="1" smtClean="0">
                <a:latin typeface="Times New Roman" panose="02020603050405020304" pitchFamily="18" charset="0"/>
                <a:cs typeface="Times New Roman" panose="02020603050405020304" pitchFamily="18" charset="0"/>
              </a:rPr>
              <a:t>фактично</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сплачено</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або</a:t>
            </a:r>
            <a:r>
              <a:rPr lang="ru-RU" sz="1600" dirty="0" smtClean="0">
                <a:latin typeface="Times New Roman" panose="02020603050405020304" pitchFamily="18" charset="0"/>
                <a:cs typeface="Times New Roman" panose="02020603050405020304" pitchFamily="18" charset="0"/>
              </a:rPr>
              <a:t> яка </a:t>
            </a:r>
            <a:r>
              <a:rPr lang="ru-RU" sz="1600" dirty="0" err="1" smtClean="0">
                <a:latin typeface="Times New Roman" panose="02020603050405020304" pitchFamily="18" charset="0"/>
                <a:cs typeface="Times New Roman" panose="02020603050405020304" pitchFamily="18" charset="0"/>
              </a:rPr>
              <a:t>підлягає</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сплаті</a:t>
            </a:r>
            <a:r>
              <a:rPr lang="ru-RU" sz="1600" dirty="0" smtClean="0">
                <a:latin typeface="Times New Roman" panose="02020603050405020304" pitchFamily="18" charset="0"/>
                <a:cs typeface="Times New Roman" panose="02020603050405020304" pitchFamily="18" charset="0"/>
              </a:rPr>
              <a:t> за </a:t>
            </a:r>
            <a:r>
              <a:rPr lang="ru-RU" sz="1600" dirty="0" err="1" smtClean="0">
                <a:latin typeface="Times New Roman" panose="02020603050405020304" pitchFamily="18" charset="0"/>
                <a:cs typeface="Times New Roman" panose="02020603050405020304" pitchFamily="18" charset="0"/>
              </a:rPr>
              <a:t>товари</a:t>
            </a:r>
            <a:r>
              <a:rPr lang="ru-RU" sz="1600" dirty="0" smtClean="0">
                <a:latin typeface="Times New Roman" panose="02020603050405020304" pitchFamily="18" charset="0"/>
                <a:cs typeface="Times New Roman" panose="02020603050405020304" pitchFamily="18" charset="0"/>
              </a:rPr>
              <a:t> при продажу з метою </a:t>
            </a:r>
            <a:r>
              <a:rPr lang="ru-RU" sz="1600" dirty="0" err="1" smtClean="0">
                <a:latin typeface="Times New Roman" panose="02020603050405020304" pitchFamily="18" charset="0"/>
                <a:cs typeface="Times New Roman" panose="02020603050405020304" pitchFamily="18" charset="0"/>
              </a:rPr>
              <a:t>експорту</a:t>
            </a:r>
            <a:r>
              <a:rPr lang="ru-RU" sz="1600" dirty="0" smtClean="0">
                <a:latin typeface="Times New Roman" panose="02020603050405020304" pitchFamily="18" charset="0"/>
                <a:cs typeface="Times New Roman" panose="02020603050405020304" pitchFamily="18" charset="0"/>
              </a:rPr>
              <a:t> до </a:t>
            </a:r>
            <a:r>
              <a:rPr lang="ru-RU" sz="1600" dirty="0" err="1" smtClean="0">
                <a:latin typeface="Times New Roman" panose="02020603050405020304" pitchFamily="18" charset="0"/>
                <a:cs typeface="Times New Roman" panose="02020603050405020304" pitchFamily="18" charset="0"/>
              </a:rPr>
              <a:t>країни</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імпорту</a:t>
            </a:r>
            <a:endParaRPr lang="ru-RU" sz="1600"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862882" y="3899508"/>
            <a:ext cx="10406130" cy="338554"/>
          </a:xfrm>
          <a:prstGeom prst="rect">
            <a:avLst/>
          </a:prstGeom>
          <a:solidFill>
            <a:srgbClr val="FFFF00"/>
          </a:solidFill>
          <a:ln>
            <a:solidFill>
              <a:schemeClr val="tx1"/>
            </a:solidFill>
          </a:ln>
        </p:spPr>
        <p:txBody>
          <a:bodyPr wrap="square">
            <a:spAutoFit/>
          </a:bodyPr>
          <a:lstStyle/>
          <a:p>
            <a:pPr algn="ctr"/>
            <a:r>
              <a:rPr lang="ru-RU" sz="1600" dirty="0" err="1" smtClean="0">
                <a:latin typeface="Times New Roman" panose="02020603050405020304" pitchFamily="18" charset="0"/>
                <a:cs typeface="Times New Roman" panose="02020603050405020304" pitchFamily="18" charset="0"/>
              </a:rPr>
              <a:t>Відповідно</a:t>
            </a:r>
            <a:r>
              <a:rPr lang="ru-RU" sz="1600" dirty="0" smtClean="0">
                <a:latin typeface="Times New Roman" panose="02020603050405020304" pitchFamily="18" charset="0"/>
                <a:cs typeface="Times New Roman" panose="02020603050405020304" pitchFamily="18" charset="0"/>
              </a:rPr>
              <a:t> до Угоди про </a:t>
            </a:r>
            <a:r>
              <a:rPr lang="ru-RU" sz="1600" dirty="0" err="1" smtClean="0">
                <a:latin typeface="Times New Roman" panose="02020603050405020304" pitchFamily="18" charset="0"/>
                <a:cs typeface="Times New Roman" panose="02020603050405020304" pitchFamily="18" charset="0"/>
              </a:rPr>
              <a:t>застосування</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статті</a:t>
            </a:r>
            <a:r>
              <a:rPr lang="ru-RU" sz="1600" dirty="0" smtClean="0">
                <a:latin typeface="Times New Roman" panose="02020603050405020304" pitchFamily="18" charset="0"/>
                <a:cs typeface="Times New Roman" panose="02020603050405020304" pitchFamily="18" charset="0"/>
              </a:rPr>
              <a:t> VII ГАТТ 1994 року</a:t>
            </a:r>
            <a:endParaRPr lang="ru-RU" sz="1600" dirty="0">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1043184" y="4454672"/>
            <a:ext cx="9955372" cy="830997"/>
          </a:xfrm>
          <a:prstGeom prst="rect">
            <a:avLst/>
          </a:prstGeom>
          <a:solidFill>
            <a:schemeClr val="accent4">
              <a:lumMod val="20000"/>
              <a:lumOff val="80000"/>
            </a:schemeClr>
          </a:solidFill>
          <a:ln>
            <a:solidFill>
              <a:schemeClr val="tx1"/>
            </a:solidFill>
          </a:ln>
        </p:spPr>
        <p:txBody>
          <a:bodyPr wrap="square">
            <a:spAutoFit/>
          </a:bodyPr>
          <a:lstStyle/>
          <a:p>
            <a:r>
              <a:rPr lang="ru-RU" sz="1600" dirty="0" err="1" smtClean="0">
                <a:latin typeface="Times New Roman" panose="02020603050405020304" pitchFamily="18" charset="0"/>
                <a:cs typeface="Times New Roman" panose="02020603050405020304" pitchFamily="18" charset="0"/>
              </a:rPr>
              <a:t>Митна</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вартість</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імпортних</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товарів</a:t>
            </a:r>
            <a:r>
              <a:rPr lang="ru-RU" sz="1600" dirty="0" smtClean="0">
                <a:latin typeface="Times New Roman" panose="02020603050405020304" pitchFamily="18" charset="0"/>
                <a:cs typeface="Times New Roman" panose="02020603050405020304" pitchFamily="18" charset="0"/>
              </a:rPr>
              <a:t> є контрактною, </a:t>
            </a:r>
            <a:r>
              <a:rPr lang="ru-RU" sz="1600" dirty="0" err="1" smtClean="0">
                <a:latin typeface="Times New Roman" panose="02020603050405020304" pitchFamily="18" charset="0"/>
                <a:cs typeface="Times New Roman" panose="02020603050405020304" pitchFamily="18" charset="0"/>
              </a:rPr>
              <a:t>тобто</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фактично</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сплаченою</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ціною</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або</a:t>
            </a:r>
            <a:r>
              <a:rPr lang="ru-RU" sz="1600" dirty="0" smtClean="0">
                <a:latin typeface="Times New Roman" panose="02020603050405020304" pitchFamily="18" charset="0"/>
                <a:cs typeface="Times New Roman" panose="02020603050405020304" pitchFamily="18" charset="0"/>
              </a:rPr>
              <a:t> такою, </a:t>
            </a:r>
            <a:r>
              <a:rPr lang="ru-RU" sz="1600" dirty="0" err="1" smtClean="0">
                <a:latin typeface="Times New Roman" panose="02020603050405020304" pitchFamily="18" charset="0"/>
                <a:cs typeface="Times New Roman" panose="02020603050405020304" pitchFamily="18" charset="0"/>
              </a:rPr>
              <a:t>що</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підлягає</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сплаті</a:t>
            </a:r>
            <a:r>
              <a:rPr lang="ru-RU" sz="1600" dirty="0" smtClean="0">
                <a:latin typeface="Times New Roman" panose="02020603050405020304" pitchFamily="18" charset="0"/>
                <a:cs typeface="Times New Roman" panose="02020603050405020304" pitchFamily="18" charset="0"/>
              </a:rPr>
              <a:t> за </a:t>
            </a:r>
            <a:r>
              <a:rPr lang="ru-RU" sz="1600" dirty="0" err="1" smtClean="0">
                <a:latin typeface="Times New Roman" panose="02020603050405020304" pitchFamily="18" charset="0"/>
                <a:cs typeface="Times New Roman" panose="02020603050405020304" pitchFamily="18" charset="0"/>
              </a:rPr>
              <a:t>товари</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якщо</a:t>
            </a:r>
            <a:r>
              <a:rPr lang="ru-RU" sz="1600" dirty="0" smtClean="0">
                <a:latin typeface="Times New Roman" panose="02020603050405020304" pitchFamily="18" charset="0"/>
                <a:cs typeface="Times New Roman" panose="02020603050405020304" pitchFamily="18" charset="0"/>
              </a:rPr>
              <a:t> вони </a:t>
            </a:r>
            <a:r>
              <a:rPr lang="ru-RU" sz="1600" dirty="0" err="1" smtClean="0">
                <a:latin typeface="Times New Roman" panose="02020603050405020304" pitchFamily="18" charset="0"/>
                <a:cs typeface="Times New Roman" panose="02020603050405020304" pitchFamily="18" charset="0"/>
              </a:rPr>
              <a:t>продаються</a:t>
            </a:r>
            <a:r>
              <a:rPr lang="ru-RU" sz="1600" dirty="0" smtClean="0">
                <a:latin typeface="Times New Roman" panose="02020603050405020304" pitchFamily="18" charset="0"/>
                <a:cs typeface="Times New Roman" panose="02020603050405020304" pitchFamily="18" charset="0"/>
              </a:rPr>
              <a:t> на </a:t>
            </a:r>
            <a:r>
              <a:rPr lang="ru-RU" sz="1600" dirty="0" err="1" smtClean="0">
                <a:latin typeface="Times New Roman" panose="02020603050405020304" pitchFamily="18" charset="0"/>
                <a:cs typeface="Times New Roman" panose="02020603050405020304" pitchFamily="18" charset="0"/>
              </a:rPr>
              <a:t>експорт</a:t>
            </a:r>
            <a:r>
              <a:rPr lang="ru-RU" sz="1600" dirty="0" smtClean="0">
                <a:latin typeface="Times New Roman" panose="02020603050405020304" pitchFamily="18" charset="0"/>
                <a:cs typeface="Times New Roman" panose="02020603050405020304" pitchFamily="18" charset="0"/>
              </a:rPr>
              <a:t> до </a:t>
            </a:r>
            <a:r>
              <a:rPr lang="ru-RU" sz="1600" dirty="0" err="1" smtClean="0">
                <a:latin typeface="Times New Roman" panose="02020603050405020304" pitchFamily="18" charset="0"/>
                <a:cs typeface="Times New Roman" panose="02020603050405020304" pitchFamily="18" charset="0"/>
              </a:rPr>
              <a:t>країни</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імпорту</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Причому</a:t>
            </a:r>
            <a:r>
              <a:rPr lang="ru-RU" sz="1600" dirty="0" smtClean="0">
                <a:latin typeface="Times New Roman" panose="02020603050405020304" pitchFamily="18" charset="0"/>
                <a:cs typeface="Times New Roman" panose="02020603050405020304" pitchFamily="18" charset="0"/>
              </a:rPr>
              <a:t> в </a:t>
            </a:r>
            <a:r>
              <a:rPr lang="ru-RU" sz="1600" dirty="0" err="1" smtClean="0">
                <a:latin typeface="Times New Roman" panose="02020603050405020304" pitchFamily="18" charset="0"/>
                <a:cs typeface="Times New Roman" panose="02020603050405020304" pitchFamily="18" charset="0"/>
              </a:rPr>
              <a:t>Угоді</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митна</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вартість</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імпортних</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товарів</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означає</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вартість</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товарів</a:t>
            </a:r>
            <a:r>
              <a:rPr lang="ru-RU" sz="1600" dirty="0" smtClean="0">
                <a:latin typeface="Times New Roman" panose="02020603050405020304" pitchFamily="18" charset="0"/>
                <a:cs typeface="Times New Roman" panose="02020603050405020304" pitchFamily="18" charset="0"/>
              </a:rPr>
              <a:t> для </a:t>
            </a:r>
            <a:r>
              <a:rPr lang="ru-RU" sz="1600" dirty="0" err="1" smtClean="0">
                <a:latin typeface="Times New Roman" panose="02020603050405020304" pitchFamily="18" charset="0"/>
                <a:cs typeface="Times New Roman" panose="02020603050405020304" pitchFamily="18" charset="0"/>
              </a:rPr>
              <a:t>цілей</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стягнення</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адвалерних</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мит</a:t>
            </a:r>
            <a:r>
              <a:rPr lang="ru-RU" sz="1600" dirty="0" smtClean="0">
                <a:latin typeface="Times New Roman" panose="02020603050405020304" pitchFamily="18" charset="0"/>
                <a:cs typeface="Times New Roman" panose="02020603050405020304" pitchFamily="18" charset="0"/>
              </a:rPr>
              <a:t> на </a:t>
            </a:r>
            <a:r>
              <a:rPr lang="ru-RU" sz="1600" dirty="0" err="1" smtClean="0">
                <a:latin typeface="Times New Roman" panose="02020603050405020304" pitchFamily="18" charset="0"/>
                <a:cs typeface="Times New Roman" panose="02020603050405020304" pitchFamily="18" charset="0"/>
              </a:rPr>
              <a:t>імпортні</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товари</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cxnSp>
        <p:nvCxnSpPr>
          <p:cNvPr id="28" name="Прямая соединительная линия 27"/>
          <p:cNvCxnSpPr>
            <a:stCxn id="7" idx="1"/>
          </p:cNvCxnSpPr>
          <p:nvPr/>
        </p:nvCxnSpPr>
        <p:spPr>
          <a:xfrm flipH="1">
            <a:off x="437881" y="357024"/>
            <a:ext cx="425002" cy="0"/>
          </a:xfrm>
          <a:prstGeom prst="line">
            <a:avLst/>
          </a:prstGeom>
        </p:spPr>
        <p:style>
          <a:lnRef idx="1">
            <a:schemeClr val="dk1"/>
          </a:lnRef>
          <a:fillRef idx="0">
            <a:schemeClr val="dk1"/>
          </a:fillRef>
          <a:effectRef idx="0">
            <a:schemeClr val="dk1"/>
          </a:effectRef>
          <a:fontRef idx="minor">
            <a:schemeClr val="tx1"/>
          </a:fontRef>
        </p:style>
      </p:cxnSp>
      <p:cxnSp>
        <p:nvCxnSpPr>
          <p:cNvPr id="30" name="Прямая соединительная линия 29"/>
          <p:cNvCxnSpPr/>
          <p:nvPr/>
        </p:nvCxnSpPr>
        <p:spPr>
          <a:xfrm>
            <a:off x="437881" y="357024"/>
            <a:ext cx="0" cy="596013"/>
          </a:xfrm>
          <a:prstGeom prst="line">
            <a:avLst/>
          </a:prstGeom>
        </p:spPr>
        <p:style>
          <a:lnRef idx="1">
            <a:schemeClr val="dk1"/>
          </a:lnRef>
          <a:fillRef idx="0">
            <a:schemeClr val="dk1"/>
          </a:fillRef>
          <a:effectRef idx="0">
            <a:schemeClr val="dk1"/>
          </a:effectRef>
          <a:fontRef idx="minor">
            <a:schemeClr val="tx1"/>
          </a:fontRef>
        </p:style>
      </p:cxnSp>
      <p:cxnSp>
        <p:nvCxnSpPr>
          <p:cNvPr id="32" name="Прямая со стрелкой 31"/>
          <p:cNvCxnSpPr/>
          <p:nvPr/>
        </p:nvCxnSpPr>
        <p:spPr>
          <a:xfrm>
            <a:off x="437881" y="961890"/>
            <a:ext cx="42500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Стрелка вниз 34"/>
          <p:cNvSpPr/>
          <p:nvPr/>
        </p:nvSpPr>
        <p:spPr>
          <a:xfrm>
            <a:off x="5254571" y="1297072"/>
            <a:ext cx="334851" cy="209332"/>
          </a:xfrm>
          <a:prstGeom prst="downArrow">
            <a:avLst/>
          </a:prstGeom>
          <a:solidFill>
            <a:schemeClr val="accent1">
              <a:lumMod val="60000"/>
              <a:lumOff val="40000"/>
            </a:schemeClr>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1600"/>
          </a:p>
        </p:txBody>
      </p:sp>
      <p:cxnSp>
        <p:nvCxnSpPr>
          <p:cNvPr id="40" name="Прямая соединительная линия 39"/>
          <p:cNvCxnSpPr/>
          <p:nvPr/>
        </p:nvCxnSpPr>
        <p:spPr>
          <a:xfrm>
            <a:off x="437881" y="1092528"/>
            <a:ext cx="0" cy="1477701"/>
          </a:xfrm>
          <a:prstGeom prst="line">
            <a:avLst/>
          </a:prstGeom>
        </p:spPr>
        <p:style>
          <a:lnRef idx="1">
            <a:schemeClr val="dk1"/>
          </a:lnRef>
          <a:fillRef idx="0">
            <a:schemeClr val="dk1"/>
          </a:fillRef>
          <a:effectRef idx="0">
            <a:schemeClr val="dk1"/>
          </a:effectRef>
          <a:fontRef idx="minor">
            <a:schemeClr val="tx1"/>
          </a:fontRef>
        </p:style>
      </p:cxnSp>
      <p:cxnSp>
        <p:nvCxnSpPr>
          <p:cNvPr id="45" name="Прямая со стрелкой 44"/>
          <p:cNvCxnSpPr/>
          <p:nvPr/>
        </p:nvCxnSpPr>
        <p:spPr>
          <a:xfrm>
            <a:off x="437881" y="4017269"/>
            <a:ext cx="42500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8" name="Прямоугольник 47"/>
          <p:cNvSpPr/>
          <p:nvPr/>
        </p:nvSpPr>
        <p:spPr>
          <a:xfrm>
            <a:off x="862882" y="5354018"/>
            <a:ext cx="10406130" cy="338554"/>
          </a:xfrm>
          <a:prstGeom prst="rect">
            <a:avLst/>
          </a:prstGeom>
          <a:solidFill>
            <a:srgbClr val="FFFF00"/>
          </a:solidFill>
          <a:ln>
            <a:solidFill>
              <a:schemeClr val="tx1"/>
            </a:solidFill>
          </a:ln>
        </p:spPr>
        <p:txBody>
          <a:bodyPr wrap="square">
            <a:spAutoFit/>
          </a:bodyPr>
          <a:lstStyle/>
          <a:p>
            <a:pPr algn="ctr"/>
            <a:r>
              <a:rPr lang="ru-RU" sz="1600" dirty="0" err="1" smtClean="0">
                <a:latin typeface="Times New Roman" panose="02020603050405020304" pitchFamily="18" charset="0"/>
                <a:cs typeface="Times New Roman" panose="02020603050405020304" pitchFamily="18" charset="0"/>
              </a:rPr>
              <a:t>Відповідно</a:t>
            </a:r>
            <a:r>
              <a:rPr lang="ru-RU" sz="1600" dirty="0" smtClean="0">
                <a:latin typeface="Times New Roman" panose="02020603050405020304" pitchFamily="18" charset="0"/>
                <a:cs typeface="Times New Roman" panose="02020603050405020304" pitchFamily="18" charset="0"/>
              </a:rPr>
              <a:t> до </a:t>
            </a:r>
            <a:r>
              <a:rPr lang="ru-RU" sz="1600" dirty="0" err="1" smtClean="0">
                <a:latin typeface="Times New Roman" panose="02020603050405020304" pitchFamily="18" charset="0"/>
                <a:cs typeface="Times New Roman" panose="02020603050405020304" pitchFamily="18" charset="0"/>
              </a:rPr>
              <a:t>Митного</a:t>
            </a:r>
            <a:r>
              <a:rPr lang="ru-RU" sz="1600" dirty="0" smtClean="0">
                <a:latin typeface="Times New Roman" panose="02020603050405020304" pitchFamily="18" charset="0"/>
                <a:cs typeface="Times New Roman" panose="02020603050405020304" pitchFamily="18" charset="0"/>
              </a:rPr>
              <a:t> кодексу </a:t>
            </a:r>
            <a:r>
              <a:rPr lang="ru-RU" sz="1600" dirty="0" err="1" smtClean="0">
                <a:latin typeface="Times New Roman" panose="02020603050405020304" pitchFamily="18" charset="0"/>
                <a:cs typeface="Times New Roman" panose="02020603050405020304" pitchFamily="18" charset="0"/>
              </a:rPr>
              <a:t>України</a:t>
            </a:r>
            <a:endParaRPr lang="ru-RU" sz="1600" dirty="0">
              <a:latin typeface="Times New Roman" panose="02020603050405020304" pitchFamily="18" charset="0"/>
              <a:cs typeface="Times New Roman" panose="02020603050405020304" pitchFamily="18" charset="0"/>
            </a:endParaRPr>
          </a:p>
        </p:txBody>
      </p:sp>
      <p:sp>
        <p:nvSpPr>
          <p:cNvPr id="49" name="Прямоугольник 48"/>
          <p:cNvSpPr/>
          <p:nvPr/>
        </p:nvSpPr>
        <p:spPr>
          <a:xfrm>
            <a:off x="796341" y="5904130"/>
            <a:ext cx="10449059" cy="830997"/>
          </a:xfrm>
          <a:prstGeom prst="rect">
            <a:avLst/>
          </a:prstGeom>
          <a:solidFill>
            <a:schemeClr val="accent4">
              <a:lumMod val="20000"/>
              <a:lumOff val="80000"/>
            </a:schemeClr>
          </a:solidFill>
          <a:ln>
            <a:solidFill>
              <a:schemeClr val="tx1"/>
            </a:solidFill>
          </a:ln>
        </p:spPr>
        <p:txBody>
          <a:bodyPr wrap="square">
            <a:spAutoFit/>
          </a:bodyPr>
          <a:lstStyle/>
          <a:p>
            <a:r>
              <a:rPr lang="ru-RU" sz="1600" dirty="0" err="1">
                <a:latin typeface="Times New Roman" panose="02020603050405020304" pitchFamily="18" charset="0"/>
                <a:cs typeface="Times New Roman" panose="02020603050405020304" pitchFamily="18" charset="0"/>
              </a:rPr>
              <a:t>Митна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вартість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товарів</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це</a:t>
            </a:r>
            <a:r>
              <a:rPr lang="ru-RU" sz="1600" dirty="0">
                <a:latin typeface="Times New Roman" panose="02020603050405020304" pitchFamily="18" charset="0"/>
                <a:cs typeface="Times New Roman" panose="02020603050405020304" pitchFamily="18" charset="0"/>
              </a:rPr>
              <a:t> заявлена декларантом </a:t>
            </a:r>
            <a:r>
              <a:rPr lang="ru-RU" sz="1600" dirty="0" err="1">
                <a:latin typeface="Times New Roman" panose="02020603050405020304" pitchFamily="18" charset="0"/>
                <a:cs typeface="Times New Roman" panose="02020603050405020304" pitchFamily="18" charset="0"/>
              </a:rPr>
              <a:t>або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визначена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митним</a:t>
            </a:r>
            <a:r>
              <a:rPr lang="ru-RU" sz="1600" dirty="0">
                <a:latin typeface="Times New Roman" panose="02020603050405020304" pitchFamily="18" charset="0"/>
                <a:cs typeface="Times New Roman" panose="02020603050405020304" pitchFamily="18" charset="0"/>
              </a:rPr>
              <a:t> органом </a:t>
            </a:r>
            <a:r>
              <a:rPr lang="ru-RU" sz="1600" dirty="0" err="1">
                <a:latin typeface="Times New Roman" panose="02020603050405020304" pitchFamily="18" charset="0"/>
                <a:cs typeface="Times New Roman" panose="02020603050405020304" pitchFamily="18" charset="0"/>
              </a:rPr>
              <a:t>вартість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товарів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що</a:t>
            </a:r>
            <a:r>
              <a:rPr lang="ru-RU" sz="1600" dirty="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переміщуються</a:t>
            </a:r>
            <a:r>
              <a:rPr lang="ru-RU" sz="1600" dirty="0" smtClean="0">
                <a:latin typeface="Times New Roman" panose="02020603050405020304" pitchFamily="18" charset="0"/>
                <a:cs typeface="Times New Roman" panose="02020603050405020304" pitchFamily="18" charset="0"/>
              </a:rPr>
              <a:t> через </a:t>
            </a:r>
            <a:r>
              <a:rPr lang="ru-RU" sz="1600" dirty="0" err="1">
                <a:latin typeface="Times New Roman" panose="02020603050405020304" pitchFamily="18" charset="0"/>
                <a:cs typeface="Times New Roman" panose="02020603050405020304" pitchFamily="18" charset="0"/>
              </a:rPr>
              <a:t>митний</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кордон </a:t>
            </a:r>
            <a:r>
              <a:rPr lang="ru-RU" sz="1600" dirty="0" err="1" smtClean="0">
                <a:latin typeface="Times New Roman" panose="02020603050405020304" pitchFamily="18" charset="0"/>
                <a:cs typeface="Times New Roman" panose="02020603050405020304" pitchFamily="18" charset="0"/>
              </a:rPr>
              <a:t>України</a:t>
            </a:r>
            <a:r>
              <a:rPr lang="ru-RU" sz="1600" dirty="0" smtClean="0">
                <a:latin typeface="Times New Roman" panose="02020603050405020304" pitchFamily="18" charset="0"/>
                <a:cs typeface="Times New Roman" panose="02020603050405020304" pitchFamily="18" charset="0"/>
              </a:rPr>
              <a:t>, яка </a:t>
            </a:r>
            <a:r>
              <a:rPr lang="ru-RU" sz="1600" dirty="0" err="1" smtClean="0">
                <a:latin typeface="Times New Roman" panose="02020603050405020304" pitchFamily="18" charset="0"/>
                <a:cs typeface="Times New Roman" panose="02020603050405020304" pitchFamily="18" charset="0"/>
              </a:rPr>
              <a:t>обчислюється</a:t>
            </a:r>
            <a:r>
              <a:rPr lang="ru-RU" sz="1600" dirty="0" smtClean="0">
                <a:latin typeface="Times New Roman" panose="02020603050405020304" pitchFamily="18" charset="0"/>
                <a:cs typeface="Times New Roman" panose="02020603050405020304" pitchFamily="18" charset="0"/>
              </a:rPr>
              <a:t> на момент </a:t>
            </a:r>
            <a:r>
              <a:rPr lang="ru-RU" sz="1600" dirty="0" err="1" smtClean="0">
                <a:latin typeface="Times New Roman" panose="02020603050405020304" pitchFamily="18" charset="0"/>
                <a:cs typeface="Times New Roman" panose="02020603050405020304" pitchFamily="18" charset="0"/>
              </a:rPr>
              <a:t>перетинання</a:t>
            </a:r>
            <a:r>
              <a:rPr lang="ru-RU" sz="1600" dirty="0" smtClean="0">
                <a:latin typeface="Times New Roman" panose="02020603050405020304" pitchFamily="18" charset="0"/>
                <a:cs typeface="Times New Roman" panose="02020603050405020304" pitchFamily="18" charset="0"/>
              </a:rPr>
              <a:t> товарами </a:t>
            </a:r>
            <a:r>
              <a:rPr lang="ru-RU" sz="1600" dirty="0" err="1" smtClean="0">
                <a:latin typeface="Times New Roman" panose="02020603050405020304" pitchFamily="18" charset="0"/>
                <a:cs typeface="Times New Roman" panose="02020603050405020304" pitchFamily="18" charset="0"/>
              </a:rPr>
              <a:t>митного</a:t>
            </a:r>
            <a:r>
              <a:rPr lang="ru-RU" sz="1600" dirty="0" smtClean="0">
                <a:latin typeface="Times New Roman" panose="02020603050405020304" pitchFamily="18" charset="0"/>
                <a:cs typeface="Times New Roman" panose="02020603050405020304" pitchFamily="18" charset="0"/>
              </a:rPr>
              <a:t> кордону </a:t>
            </a:r>
            <a:r>
              <a:rPr lang="ru-RU" sz="1600" dirty="0" err="1" smtClean="0">
                <a:latin typeface="Times New Roman" panose="02020603050405020304" pitchFamily="18" charset="0"/>
                <a:cs typeface="Times New Roman" panose="02020603050405020304" pitchFamily="18" charset="0"/>
              </a:rPr>
              <a:t>України</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відповідно</a:t>
            </a:r>
            <a:r>
              <a:rPr lang="ru-RU" sz="1600" dirty="0" smtClean="0">
                <a:latin typeface="Times New Roman" panose="02020603050405020304" pitchFamily="18" charset="0"/>
                <a:cs typeface="Times New Roman" panose="02020603050405020304" pitchFamily="18" charset="0"/>
              </a:rPr>
              <a:t> до </a:t>
            </a:r>
            <a:r>
              <a:rPr lang="ru-RU" sz="1600" dirty="0" err="1" smtClean="0">
                <a:latin typeface="Times New Roman" panose="02020603050405020304" pitchFamily="18" charset="0"/>
                <a:cs typeface="Times New Roman" panose="02020603050405020304" pitchFamily="18" charset="0"/>
              </a:rPr>
              <a:t>Митного</a:t>
            </a:r>
            <a:r>
              <a:rPr lang="ru-RU" sz="1600" dirty="0" smtClean="0">
                <a:latin typeface="Times New Roman" panose="02020603050405020304" pitchFamily="18" charset="0"/>
                <a:cs typeface="Times New Roman" panose="02020603050405020304" pitchFamily="18" charset="0"/>
              </a:rPr>
              <a:t> кодексу.</a:t>
            </a:r>
            <a:endParaRPr lang="ru-RU" sz="1600" dirty="0">
              <a:latin typeface="Times New Roman" panose="02020603050405020304" pitchFamily="18" charset="0"/>
              <a:cs typeface="Times New Roman" panose="02020603050405020304" pitchFamily="18" charset="0"/>
            </a:endParaRPr>
          </a:p>
        </p:txBody>
      </p:sp>
      <p:sp>
        <p:nvSpPr>
          <p:cNvPr id="50" name="Стрелка вниз 49"/>
          <p:cNvSpPr/>
          <p:nvPr/>
        </p:nvSpPr>
        <p:spPr>
          <a:xfrm>
            <a:off x="5254571" y="3018876"/>
            <a:ext cx="334851" cy="209332"/>
          </a:xfrm>
          <a:prstGeom prst="downArrow">
            <a:avLst/>
          </a:prstGeom>
          <a:solidFill>
            <a:schemeClr val="accent1">
              <a:lumMod val="60000"/>
              <a:lumOff val="40000"/>
            </a:schemeClr>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1600"/>
          </a:p>
        </p:txBody>
      </p:sp>
      <p:sp>
        <p:nvSpPr>
          <p:cNvPr id="51" name="Стрелка вниз 50"/>
          <p:cNvSpPr/>
          <p:nvPr/>
        </p:nvSpPr>
        <p:spPr>
          <a:xfrm>
            <a:off x="5254570" y="4238800"/>
            <a:ext cx="334851" cy="209332"/>
          </a:xfrm>
          <a:prstGeom prst="downArrow">
            <a:avLst/>
          </a:prstGeom>
          <a:solidFill>
            <a:schemeClr val="accent1">
              <a:lumMod val="60000"/>
              <a:lumOff val="40000"/>
            </a:schemeClr>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1600"/>
          </a:p>
        </p:txBody>
      </p:sp>
      <p:sp>
        <p:nvSpPr>
          <p:cNvPr id="52" name="Стрелка вниз 51"/>
          <p:cNvSpPr/>
          <p:nvPr/>
        </p:nvSpPr>
        <p:spPr>
          <a:xfrm>
            <a:off x="5254569" y="5692572"/>
            <a:ext cx="334851" cy="209332"/>
          </a:xfrm>
          <a:prstGeom prst="downArrow">
            <a:avLst/>
          </a:prstGeom>
          <a:solidFill>
            <a:schemeClr val="accent1">
              <a:lumMod val="60000"/>
              <a:lumOff val="40000"/>
            </a:schemeClr>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sz="1600"/>
          </a:p>
        </p:txBody>
      </p:sp>
      <p:cxnSp>
        <p:nvCxnSpPr>
          <p:cNvPr id="54" name="Прямая со стрелкой 53"/>
          <p:cNvCxnSpPr/>
          <p:nvPr/>
        </p:nvCxnSpPr>
        <p:spPr>
          <a:xfrm>
            <a:off x="442172" y="2570229"/>
            <a:ext cx="42500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6" name="Прямая соединительная линия 55"/>
          <p:cNvCxnSpPr/>
          <p:nvPr/>
        </p:nvCxnSpPr>
        <p:spPr>
          <a:xfrm>
            <a:off x="437881" y="1092528"/>
            <a:ext cx="425001" cy="0"/>
          </a:xfrm>
          <a:prstGeom prst="line">
            <a:avLst/>
          </a:prstGeom>
        </p:spPr>
        <p:style>
          <a:lnRef idx="1">
            <a:schemeClr val="dk1"/>
          </a:lnRef>
          <a:fillRef idx="0">
            <a:schemeClr val="dk1"/>
          </a:fillRef>
          <a:effectRef idx="0">
            <a:schemeClr val="dk1"/>
          </a:effectRef>
          <a:fontRef idx="minor">
            <a:schemeClr val="tx1"/>
          </a:fontRef>
        </p:style>
      </p:cxnSp>
      <p:cxnSp>
        <p:nvCxnSpPr>
          <p:cNvPr id="58" name="Прямая соединительная линия 57"/>
          <p:cNvCxnSpPr/>
          <p:nvPr/>
        </p:nvCxnSpPr>
        <p:spPr>
          <a:xfrm flipH="1">
            <a:off x="437880" y="2715201"/>
            <a:ext cx="1" cy="1302068"/>
          </a:xfrm>
          <a:prstGeom prst="line">
            <a:avLst/>
          </a:prstGeom>
        </p:spPr>
        <p:style>
          <a:lnRef idx="1">
            <a:schemeClr val="dk1"/>
          </a:lnRef>
          <a:fillRef idx="0">
            <a:schemeClr val="dk1"/>
          </a:fillRef>
          <a:effectRef idx="0">
            <a:schemeClr val="dk1"/>
          </a:effectRef>
          <a:fontRef idx="minor">
            <a:schemeClr val="tx1"/>
          </a:fontRef>
        </p:style>
      </p:cxnSp>
      <p:cxnSp>
        <p:nvCxnSpPr>
          <p:cNvPr id="60" name="Прямая соединительная линия 59"/>
          <p:cNvCxnSpPr/>
          <p:nvPr/>
        </p:nvCxnSpPr>
        <p:spPr>
          <a:xfrm>
            <a:off x="437880" y="2715201"/>
            <a:ext cx="425001" cy="0"/>
          </a:xfrm>
          <a:prstGeom prst="line">
            <a:avLst/>
          </a:prstGeom>
        </p:spPr>
        <p:style>
          <a:lnRef idx="1">
            <a:schemeClr val="dk1"/>
          </a:lnRef>
          <a:fillRef idx="0">
            <a:schemeClr val="dk1"/>
          </a:fillRef>
          <a:effectRef idx="0">
            <a:schemeClr val="dk1"/>
          </a:effectRef>
          <a:fontRef idx="minor">
            <a:schemeClr val="tx1"/>
          </a:fontRef>
        </p:style>
      </p:cxnSp>
      <p:cxnSp>
        <p:nvCxnSpPr>
          <p:cNvPr id="62" name="Прямая соединительная линия 61"/>
          <p:cNvCxnSpPr/>
          <p:nvPr/>
        </p:nvCxnSpPr>
        <p:spPr>
          <a:xfrm>
            <a:off x="437879" y="4120301"/>
            <a:ext cx="425001" cy="0"/>
          </a:xfrm>
          <a:prstGeom prst="line">
            <a:avLst/>
          </a:prstGeom>
        </p:spPr>
        <p:style>
          <a:lnRef idx="1">
            <a:schemeClr val="dk1"/>
          </a:lnRef>
          <a:fillRef idx="0">
            <a:schemeClr val="dk1"/>
          </a:fillRef>
          <a:effectRef idx="0">
            <a:schemeClr val="dk1"/>
          </a:effectRef>
          <a:fontRef idx="minor">
            <a:schemeClr val="tx1"/>
          </a:fontRef>
        </p:style>
      </p:cxnSp>
      <p:cxnSp>
        <p:nvCxnSpPr>
          <p:cNvPr id="63" name="Прямая соединительная линия 62"/>
          <p:cNvCxnSpPr/>
          <p:nvPr/>
        </p:nvCxnSpPr>
        <p:spPr>
          <a:xfrm>
            <a:off x="437875" y="4120300"/>
            <a:ext cx="4" cy="1411849"/>
          </a:xfrm>
          <a:prstGeom prst="line">
            <a:avLst/>
          </a:prstGeom>
        </p:spPr>
        <p:style>
          <a:lnRef idx="1">
            <a:schemeClr val="dk1"/>
          </a:lnRef>
          <a:fillRef idx="0">
            <a:schemeClr val="dk1"/>
          </a:fillRef>
          <a:effectRef idx="0">
            <a:schemeClr val="dk1"/>
          </a:effectRef>
          <a:fontRef idx="minor">
            <a:schemeClr val="tx1"/>
          </a:fontRef>
        </p:style>
      </p:cxnSp>
      <p:cxnSp>
        <p:nvCxnSpPr>
          <p:cNvPr id="64" name="Прямая со стрелкой 63"/>
          <p:cNvCxnSpPr/>
          <p:nvPr/>
        </p:nvCxnSpPr>
        <p:spPr>
          <a:xfrm>
            <a:off x="437878" y="5523295"/>
            <a:ext cx="42500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 xmlns:p14="http://schemas.microsoft.com/office/powerpoint/2010/main" val="1666426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900igr.net/up/datai/105175/0002-00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20808426">
            <a:off x="273583" y="4002655"/>
            <a:ext cx="2144985" cy="2645481"/>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5" name="Выноска-облако 4"/>
          <p:cNvSpPr/>
          <p:nvPr/>
        </p:nvSpPr>
        <p:spPr>
          <a:xfrm>
            <a:off x="465529" y="1260130"/>
            <a:ext cx="4589434" cy="279196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err="1">
                <a:latin typeface="Times New Roman" panose="02020603050405020304" pitchFamily="18" charset="0"/>
                <a:cs typeface="Times New Roman" panose="02020603050405020304" pitchFamily="18" charset="0"/>
              </a:rPr>
              <a:t>Цілі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використання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відомостей</a:t>
            </a:r>
            <a:r>
              <a:rPr lang="ru-RU" sz="2800" dirty="0">
                <a:latin typeface="Times New Roman" panose="02020603050405020304" pitchFamily="18" charset="0"/>
                <a:cs typeface="Times New Roman" panose="02020603050405020304" pitchFamily="18" charset="0"/>
              </a:rPr>
              <a:t> про </a:t>
            </a:r>
            <a:r>
              <a:rPr lang="ru-RU" sz="2800" dirty="0" err="1">
                <a:latin typeface="Times New Roman" panose="02020603050405020304" pitchFamily="18" charset="0"/>
                <a:cs typeface="Times New Roman" panose="02020603050405020304" pitchFamily="18" charset="0"/>
              </a:rPr>
              <a:t>митну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вартість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товарів</a:t>
            </a:r>
            <a:endParaRPr lang="ru-RU" sz="28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6941713" y="613799"/>
            <a:ext cx="5125792" cy="707886"/>
          </a:xfrm>
          <a:prstGeom prst="rect">
            <a:avLst/>
          </a:prstGeom>
          <a:solidFill>
            <a:schemeClr val="bg1">
              <a:lumMod val="95000"/>
            </a:schemeClr>
          </a:solidFill>
          <a:ln>
            <a:solidFill>
              <a:schemeClr val="tx1"/>
            </a:solidFill>
          </a:ln>
        </p:spPr>
        <p:txBody>
          <a:bodyPr wrap="square">
            <a:spAutoFit/>
          </a:bodyPr>
          <a:lstStyle/>
          <a:p>
            <a:pPr algn="ctr"/>
            <a:r>
              <a:rPr lang="ru-RU" sz="2000" b="0" i="1" dirty="0" err="1" smtClean="0">
                <a:solidFill>
                  <a:srgbClr val="2A2928"/>
                </a:solidFill>
                <a:effectLst/>
                <a:latin typeface="Times New Roman" panose="02020603050405020304" pitchFamily="18" charset="0"/>
                <a:cs typeface="Times New Roman" panose="02020603050405020304" pitchFamily="18" charset="0"/>
              </a:rPr>
              <a:t>Відомості</a:t>
            </a:r>
            <a:r>
              <a:rPr lang="ru-RU" sz="2000" b="0" i="1" dirty="0" smtClean="0">
                <a:solidFill>
                  <a:srgbClr val="2A2928"/>
                </a:solidFill>
                <a:effectLst/>
                <a:latin typeface="Times New Roman" panose="02020603050405020304" pitchFamily="18" charset="0"/>
                <a:cs typeface="Times New Roman" panose="02020603050405020304" pitchFamily="18" charset="0"/>
              </a:rPr>
              <a:t> про </a:t>
            </a:r>
            <a:r>
              <a:rPr lang="ru-RU" sz="2000" b="0" i="1" dirty="0" err="1" smtClean="0">
                <a:solidFill>
                  <a:srgbClr val="2A2928"/>
                </a:solidFill>
                <a:effectLst/>
                <a:latin typeface="Times New Roman" panose="02020603050405020304" pitchFamily="18" charset="0"/>
                <a:cs typeface="Times New Roman" panose="02020603050405020304" pitchFamily="18" charset="0"/>
              </a:rPr>
              <a:t>митну</a:t>
            </a:r>
            <a:r>
              <a:rPr lang="ru-RU" sz="2000" b="0" i="1" dirty="0" smtClean="0">
                <a:solidFill>
                  <a:srgbClr val="2A2928"/>
                </a:solidFill>
                <a:effectLst/>
                <a:latin typeface="Times New Roman" panose="02020603050405020304" pitchFamily="18" charset="0"/>
                <a:cs typeface="Times New Roman" panose="02020603050405020304" pitchFamily="18" charset="0"/>
              </a:rPr>
              <a:t> </a:t>
            </a:r>
            <a:r>
              <a:rPr lang="ru-RU" sz="2000" b="0" i="1" dirty="0" err="1" smtClean="0">
                <a:solidFill>
                  <a:srgbClr val="2A2928"/>
                </a:solidFill>
                <a:effectLst/>
                <a:latin typeface="Times New Roman" panose="02020603050405020304" pitchFamily="18" charset="0"/>
                <a:cs typeface="Times New Roman" panose="02020603050405020304" pitchFamily="18" charset="0"/>
              </a:rPr>
              <a:t>вартість</a:t>
            </a:r>
            <a:r>
              <a:rPr lang="ru-RU" sz="2000" b="0" i="1" dirty="0" smtClean="0">
                <a:solidFill>
                  <a:srgbClr val="2A2928"/>
                </a:solidFill>
                <a:effectLst/>
                <a:latin typeface="Times New Roman" panose="02020603050405020304" pitchFamily="18" charset="0"/>
                <a:cs typeface="Times New Roman" panose="02020603050405020304" pitchFamily="18" charset="0"/>
              </a:rPr>
              <a:t> </a:t>
            </a:r>
            <a:r>
              <a:rPr lang="ru-RU" sz="2000" b="0" i="1" dirty="0" err="1" smtClean="0">
                <a:solidFill>
                  <a:srgbClr val="2A2928"/>
                </a:solidFill>
                <a:effectLst/>
                <a:latin typeface="Times New Roman" panose="02020603050405020304" pitchFamily="18" charset="0"/>
                <a:cs typeface="Times New Roman" panose="02020603050405020304" pitchFamily="18" charset="0"/>
              </a:rPr>
              <a:t>товарів</a:t>
            </a:r>
            <a:r>
              <a:rPr lang="ru-RU" sz="2000" b="0" i="1" dirty="0" smtClean="0">
                <a:solidFill>
                  <a:srgbClr val="2A2928"/>
                </a:solidFill>
                <a:effectLst/>
                <a:latin typeface="Times New Roman" panose="02020603050405020304" pitchFamily="18" charset="0"/>
                <a:cs typeface="Times New Roman" panose="02020603050405020304" pitchFamily="18" charset="0"/>
              </a:rPr>
              <a:t> </a:t>
            </a:r>
            <a:r>
              <a:rPr lang="ru-RU" sz="2000" b="0" i="1" dirty="0" err="1" smtClean="0">
                <a:solidFill>
                  <a:srgbClr val="2A2928"/>
                </a:solidFill>
                <a:effectLst/>
                <a:latin typeface="Times New Roman" panose="02020603050405020304" pitchFamily="18" charset="0"/>
                <a:cs typeface="Times New Roman" panose="02020603050405020304" pitchFamily="18" charset="0"/>
              </a:rPr>
              <a:t>використовуються</a:t>
            </a:r>
            <a:r>
              <a:rPr lang="ru-RU" sz="2000" b="0" i="1" dirty="0" smtClean="0">
                <a:solidFill>
                  <a:srgbClr val="2A2928"/>
                </a:solidFill>
                <a:effectLst/>
                <a:latin typeface="Times New Roman" panose="02020603050405020304" pitchFamily="18" charset="0"/>
                <a:cs typeface="Times New Roman" panose="02020603050405020304" pitchFamily="18" charset="0"/>
              </a:rPr>
              <a:t> для:</a:t>
            </a:r>
            <a:endParaRPr lang="ru-RU" sz="2000" i="1" dirty="0">
              <a:latin typeface="Times New Roman" panose="02020603050405020304" pitchFamily="18" charset="0"/>
              <a:cs typeface="Times New Roman" panose="02020603050405020304" pitchFamily="18" charset="0"/>
            </a:endParaRPr>
          </a:p>
        </p:txBody>
      </p:sp>
      <p:grpSp>
        <p:nvGrpSpPr>
          <p:cNvPr id="22" name="Группа 21"/>
          <p:cNvGrpSpPr/>
          <p:nvPr/>
        </p:nvGrpSpPr>
        <p:grpSpPr>
          <a:xfrm>
            <a:off x="4771045" y="1624120"/>
            <a:ext cx="2947133" cy="2063988"/>
            <a:chOff x="5312227" y="1548150"/>
            <a:chExt cx="2947133" cy="2063988"/>
          </a:xfrm>
          <a:solidFill>
            <a:srgbClr val="C5FFFF"/>
          </a:solidFill>
        </p:grpSpPr>
        <p:sp>
          <p:nvSpPr>
            <p:cNvPr id="10" name="Пятно 2 9"/>
            <p:cNvSpPr/>
            <p:nvPr/>
          </p:nvSpPr>
          <p:spPr>
            <a:xfrm rot="20810765">
              <a:off x="5312227" y="1548150"/>
              <a:ext cx="2947133" cy="2063988"/>
            </a:xfrm>
            <a:prstGeom prst="irregularSeal2">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TextBox 14"/>
            <p:cNvSpPr txBox="1"/>
            <p:nvPr/>
          </p:nvSpPr>
          <p:spPr>
            <a:xfrm rot="20323335">
              <a:off x="5821037" y="2234813"/>
              <a:ext cx="1696604" cy="610321"/>
            </a:xfrm>
            <a:prstGeom prst="rect">
              <a:avLst/>
            </a:prstGeom>
            <a:grpFill/>
          </p:spPr>
          <p:txBody>
            <a:bodyPr wrap="square" rtlCol="0">
              <a:spAutoFit/>
            </a:bodyPr>
            <a:lstStyle/>
            <a:p>
              <a:pPr algn="ctr"/>
              <a:r>
                <a:rPr lang="ru-RU" sz="1600" b="0" i="0" dirty="0" smtClean="0">
                  <a:solidFill>
                    <a:srgbClr val="000000"/>
                  </a:solidFill>
                  <a:effectLst/>
                  <a:latin typeface="Times New Roman" panose="02020603050405020304" pitchFamily="18" charset="0"/>
                  <a:cs typeface="Times New Roman" panose="02020603050405020304" pitchFamily="18" charset="0"/>
                </a:rPr>
                <a:t>1) </a:t>
              </a:r>
              <a:r>
                <a:rPr lang="ru-RU" sz="1600" b="0" i="0" dirty="0" err="1" smtClean="0">
                  <a:solidFill>
                    <a:srgbClr val="000000"/>
                  </a:solidFill>
                  <a:effectLst/>
                  <a:latin typeface="Times New Roman" panose="02020603050405020304" pitchFamily="18" charset="0"/>
                  <a:cs typeface="Times New Roman" panose="02020603050405020304" pitchFamily="18" charset="0"/>
                </a:rPr>
                <a:t>нарахування</a:t>
              </a:r>
              <a:r>
                <a:rPr lang="ru-RU" sz="1600" b="0" i="0" dirty="0" smtClean="0">
                  <a:solidFill>
                    <a:srgbClr val="000000"/>
                  </a:solidFill>
                  <a:effectLst/>
                  <a:latin typeface="Times New Roman" panose="02020603050405020304" pitchFamily="18" charset="0"/>
                  <a:cs typeface="Times New Roman" panose="02020603050405020304" pitchFamily="18" charset="0"/>
                </a:rPr>
                <a:t> </a:t>
              </a:r>
              <a:r>
                <a:rPr lang="ru-RU" sz="1600" b="0" i="0" dirty="0" err="1" smtClean="0">
                  <a:solidFill>
                    <a:srgbClr val="000000"/>
                  </a:solidFill>
                  <a:effectLst/>
                  <a:latin typeface="Times New Roman" panose="02020603050405020304" pitchFamily="18" charset="0"/>
                  <a:cs typeface="Times New Roman" panose="02020603050405020304" pitchFamily="18" charset="0"/>
                </a:rPr>
                <a:t>митних</a:t>
              </a:r>
              <a:r>
                <a:rPr lang="ru-RU" sz="1600" b="0" i="0" dirty="0" smtClean="0">
                  <a:solidFill>
                    <a:srgbClr val="000000"/>
                  </a:solidFill>
                  <a:effectLst/>
                  <a:latin typeface="Times New Roman" panose="02020603050405020304" pitchFamily="18" charset="0"/>
                  <a:cs typeface="Times New Roman" panose="02020603050405020304" pitchFamily="18" charset="0"/>
                </a:rPr>
                <a:t> </a:t>
              </a:r>
              <a:r>
                <a:rPr lang="ru-RU" sz="1600" b="0" i="0" dirty="0" err="1" smtClean="0">
                  <a:solidFill>
                    <a:srgbClr val="000000"/>
                  </a:solidFill>
                  <a:effectLst/>
                  <a:latin typeface="Times New Roman" panose="02020603050405020304" pitchFamily="18" charset="0"/>
                  <a:cs typeface="Times New Roman" panose="02020603050405020304" pitchFamily="18" charset="0"/>
                </a:rPr>
                <a:t>платежів</a:t>
              </a:r>
              <a:r>
                <a:rPr lang="ru-RU" sz="1600" b="0" i="0" dirty="0" smtClean="0">
                  <a:solidFill>
                    <a:srgbClr val="000000"/>
                  </a:solidFill>
                  <a:effectLst/>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p:txBody>
        </p:sp>
      </p:grpSp>
      <p:grpSp>
        <p:nvGrpSpPr>
          <p:cNvPr id="34" name="Группа 33"/>
          <p:cNvGrpSpPr/>
          <p:nvPr/>
        </p:nvGrpSpPr>
        <p:grpSpPr>
          <a:xfrm>
            <a:off x="8236609" y="1424012"/>
            <a:ext cx="4372228" cy="2935384"/>
            <a:chOff x="8236609" y="1424012"/>
            <a:chExt cx="4372228" cy="2935384"/>
          </a:xfrm>
          <a:solidFill>
            <a:schemeClr val="accent4">
              <a:lumMod val="20000"/>
              <a:lumOff val="80000"/>
            </a:schemeClr>
          </a:solidFill>
        </p:grpSpPr>
        <p:sp>
          <p:nvSpPr>
            <p:cNvPr id="18" name="Пятно 2 17"/>
            <p:cNvSpPr/>
            <p:nvPr/>
          </p:nvSpPr>
          <p:spPr>
            <a:xfrm rot="1465188">
              <a:off x="8236609" y="1424012"/>
              <a:ext cx="4372228" cy="2935384"/>
            </a:xfrm>
            <a:prstGeom prst="irregularSeal2">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latin typeface="Times New Roman" panose="02020603050405020304" pitchFamily="18" charset="0"/>
                <a:cs typeface="Times New Roman" panose="02020603050405020304" pitchFamily="18" charset="0"/>
              </a:endParaRPr>
            </a:p>
          </p:txBody>
        </p:sp>
        <p:sp>
          <p:nvSpPr>
            <p:cNvPr id="20" name="TextBox 19"/>
            <p:cNvSpPr txBox="1"/>
            <p:nvPr/>
          </p:nvSpPr>
          <p:spPr>
            <a:xfrm rot="701087">
              <a:off x="9062956" y="2466033"/>
              <a:ext cx="2719533" cy="830997"/>
            </a:xfrm>
            <a:prstGeom prst="rect">
              <a:avLst/>
            </a:prstGeom>
            <a:grpFill/>
          </p:spPr>
          <p:txBody>
            <a:bodyPr wrap="square" rtlCol="0">
              <a:spAutoFit/>
            </a:bodyPr>
            <a:lstStyle/>
            <a:p>
              <a:pPr algn="ctr"/>
              <a:r>
                <a:rPr lang="ru-RU" sz="1600" b="0" i="0" dirty="0" smtClean="0">
                  <a:solidFill>
                    <a:srgbClr val="000000"/>
                  </a:solidFill>
                  <a:effectLst/>
                  <a:latin typeface="Times New Roman" panose="02020603050405020304" pitchFamily="18" charset="0"/>
                  <a:cs typeface="Times New Roman" panose="02020603050405020304" pitchFamily="18" charset="0"/>
                </a:rPr>
                <a:t>2) </a:t>
              </a:r>
              <a:r>
                <a:rPr lang="ru-RU" sz="1600" b="0" i="0" dirty="0" err="1" smtClean="0">
                  <a:solidFill>
                    <a:srgbClr val="000000"/>
                  </a:solidFill>
                  <a:effectLst/>
                  <a:latin typeface="Times New Roman" panose="02020603050405020304" pitchFamily="18" charset="0"/>
                  <a:cs typeface="Times New Roman" panose="02020603050405020304" pitchFamily="18" charset="0"/>
                </a:rPr>
                <a:t>застосування</a:t>
              </a:r>
              <a:r>
                <a:rPr lang="ru-RU" sz="1600" b="0" i="0" dirty="0" smtClean="0">
                  <a:solidFill>
                    <a:srgbClr val="000000"/>
                  </a:solidFill>
                  <a:effectLst/>
                  <a:latin typeface="Times New Roman" panose="02020603050405020304" pitchFamily="18" charset="0"/>
                  <a:cs typeface="Times New Roman" panose="02020603050405020304" pitchFamily="18" charset="0"/>
                </a:rPr>
                <a:t> </a:t>
              </a:r>
              <a:r>
                <a:rPr lang="ru-RU" sz="1600" b="0" i="0" dirty="0" err="1" smtClean="0">
                  <a:solidFill>
                    <a:srgbClr val="000000"/>
                  </a:solidFill>
                  <a:effectLst/>
                  <a:latin typeface="Times New Roman" panose="02020603050405020304" pitchFamily="18" charset="0"/>
                  <a:cs typeface="Times New Roman" panose="02020603050405020304" pitchFamily="18" charset="0"/>
                </a:rPr>
                <a:t>інших</a:t>
              </a:r>
              <a:r>
                <a:rPr lang="ru-RU" sz="1600" b="0" i="0" dirty="0" smtClean="0">
                  <a:solidFill>
                    <a:srgbClr val="000000"/>
                  </a:solidFill>
                  <a:effectLst/>
                  <a:latin typeface="Times New Roman" panose="02020603050405020304" pitchFamily="18" charset="0"/>
                  <a:cs typeface="Times New Roman" panose="02020603050405020304" pitchFamily="18" charset="0"/>
                </a:rPr>
                <a:t> </a:t>
              </a:r>
              <a:r>
                <a:rPr lang="ru-RU" sz="1600" b="0" i="0" dirty="0" err="1" smtClean="0">
                  <a:solidFill>
                    <a:srgbClr val="000000"/>
                  </a:solidFill>
                  <a:effectLst/>
                  <a:latin typeface="Times New Roman" panose="02020603050405020304" pitchFamily="18" charset="0"/>
                  <a:cs typeface="Times New Roman" panose="02020603050405020304" pitchFamily="18" charset="0"/>
                </a:rPr>
                <a:t>заходів</a:t>
              </a:r>
              <a:r>
                <a:rPr lang="ru-RU" sz="1600" b="0" i="0" dirty="0" smtClean="0">
                  <a:solidFill>
                    <a:srgbClr val="000000"/>
                  </a:solidFill>
                  <a:effectLst/>
                  <a:latin typeface="Times New Roman" panose="02020603050405020304" pitchFamily="18" charset="0"/>
                  <a:cs typeface="Times New Roman" panose="02020603050405020304" pitchFamily="18" charset="0"/>
                </a:rPr>
                <a:t> державного </a:t>
              </a:r>
              <a:r>
                <a:rPr lang="ru-RU" sz="1600" b="0" i="0" dirty="0" err="1" smtClean="0">
                  <a:solidFill>
                    <a:srgbClr val="000000"/>
                  </a:solidFill>
                  <a:effectLst/>
                  <a:latin typeface="Times New Roman" panose="02020603050405020304" pitchFamily="18" charset="0"/>
                  <a:cs typeface="Times New Roman" panose="02020603050405020304" pitchFamily="18" charset="0"/>
                </a:rPr>
                <a:t>регу</a:t>
              </a:r>
              <a:r>
                <a:rPr lang="en-US" sz="1600" b="0" i="0" dirty="0" smtClean="0">
                  <a:solidFill>
                    <a:srgbClr val="000000"/>
                  </a:solidFill>
                  <a:effectLst/>
                  <a:latin typeface="Times New Roman" panose="02020603050405020304" pitchFamily="18" charset="0"/>
                  <a:cs typeface="Times New Roman" panose="02020603050405020304" pitchFamily="18" charset="0"/>
                </a:rPr>
                <a:t>-</a:t>
              </a:r>
              <a:r>
                <a:rPr lang="ru-RU" sz="1600" b="0" i="0" dirty="0" err="1" smtClean="0">
                  <a:solidFill>
                    <a:srgbClr val="000000"/>
                  </a:solidFill>
                  <a:effectLst/>
                  <a:latin typeface="Times New Roman" panose="02020603050405020304" pitchFamily="18" charset="0"/>
                  <a:cs typeface="Times New Roman" panose="02020603050405020304" pitchFamily="18" charset="0"/>
                </a:rPr>
                <a:t>лювання</a:t>
              </a:r>
              <a:r>
                <a:rPr lang="ru-RU" sz="1600" b="0" i="0" dirty="0" smtClean="0">
                  <a:solidFill>
                    <a:srgbClr val="000000"/>
                  </a:solidFill>
                  <a:effectLst/>
                  <a:latin typeface="Times New Roman" panose="02020603050405020304" pitchFamily="18" charset="0"/>
                  <a:cs typeface="Times New Roman" panose="02020603050405020304" pitchFamily="18" charset="0"/>
                </a:rPr>
                <a:t> </a:t>
              </a:r>
              <a:r>
                <a:rPr lang="uk-UA" sz="1600" dirty="0" smtClean="0">
                  <a:solidFill>
                    <a:srgbClr val="000000"/>
                  </a:solidFill>
                  <a:latin typeface="Times New Roman" panose="02020603050405020304" pitchFamily="18" charset="0"/>
                  <a:cs typeface="Times New Roman" panose="02020603050405020304" pitchFamily="18" charset="0"/>
                </a:rPr>
                <a:t>ЗЕД </a:t>
              </a:r>
              <a:r>
                <a:rPr lang="ru-RU" sz="1600" b="0" i="0" dirty="0" err="1" smtClean="0">
                  <a:solidFill>
                    <a:srgbClr val="000000"/>
                  </a:solidFill>
                  <a:effectLst/>
                  <a:latin typeface="Times New Roman" panose="02020603050405020304" pitchFamily="18" charset="0"/>
                  <a:cs typeface="Times New Roman" panose="02020603050405020304" pitchFamily="18" charset="0"/>
                </a:rPr>
                <a:t>України</a:t>
              </a:r>
              <a:r>
                <a:rPr lang="ru-RU" sz="1600" b="0" i="0" dirty="0" smtClean="0">
                  <a:solidFill>
                    <a:srgbClr val="000000"/>
                  </a:solidFill>
                  <a:effectLst/>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p:txBody>
        </p:sp>
      </p:grpSp>
      <p:grpSp>
        <p:nvGrpSpPr>
          <p:cNvPr id="30" name="Группа 29"/>
          <p:cNvGrpSpPr/>
          <p:nvPr/>
        </p:nvGrpSpPr>
        <p:grpSpPr>
          <a:xfrm rot="521644">
            <a:off x="4246151" y="4047135"/>
            <a:ext cx="3498394" cy="1751240"/>
            <a:chOff x="6387921" y="4052098"/>
            <a:chExt cx="3580327" cy="2078246"/>
          </a:xfrm>
          <a:solidFill>
            <a:schemeClr val="accent5">
              <a:lumMod val="20000"/>
              <a:lumOff val="80000"/>
            </a:schemeClr>
          </a:solidFill>
        </p:grpSpPr>
        <p:sp>
          <p:nvSpPr>
            <p:cNvPr id="31" name="Пятно 2 30"/>
            <p:cNvSpPr/>
            <p:nvPr/>
          </p:nvSpPr>
          <p:spPr>
            <a:xfrm>
              <a:off x="6387921" y="4052098"/>
              <a:ext cx="3580327" cy="2078246"/>
            </a:xfrm>
            <a:prstGeom prst="irregularSeal2">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TextBox 31"/>
            <p:cNvSpPr txBox="1"/>
            <p:nvPr/>
          </p:nvSpPr>
          <p:spPr>
            <a:xfrm rot="20352072">
              <a:off x="7058196" y="4673466"/>
              <a:ext cx="1902765" cy="986168"/>
            </a:xfrm>
            <a:prstGeom prst="rect">
              <a:avLst/>
            </a:prstGeom>
            <a:grpFill/>
          </p:spPr>
          <p:txBody>
            <a:bodyPr wrap="square" rtlCol="0">
              <a:spAutoFit/>
            </a:bodyPr>
            <a:lstStyle/>
            <a:p>
              <a:pPr algn="ctr"/>
              <a:r>
                <a:rPr lang="ru-RU" sz="1600" b="0" i="0" dirty="0" smtClean="0">
                  <a:solidFill>
                    <a:srgbClr val="000000"/>
                  </a:solidFill>
                  <a:effectLst/>
                  <a:latin typeface="Times New Roman" panose="02020603050405020304" pitchFamily="18" charset="0"/>
                  <a:cs typeface="Times New Roman" panose="02020603050405020304" pitchFamily="18" charset="0"/>
                </a:rPr>
                <a:t>3) </a:t>
              </a:r>
              <a:r>
                <a:rPr lang="ru-RU" sz="1600" b="0" i="0" dirty="0" err="1" smtClean="0">
                  <a:solidFill>
                    <a:srgbClr val="000000"/>
                  </a:solidFill>
                  <a:effectLst/>
                  <a:latin typeface="Times New Roman" panose="02020603050405020304" pitchFamily="18" charset="0"/>
                  <a:cs typeface="Times New Roman" panose="02020603050405020304" pitchFamily="18" charset="0"/>
                </a:rPr>
                <a:t>ведення</a:t>
              </a:r>
              <a:r>
                <a:rPr lang="ru-RU" sz="1600" b="0" i="0" dirty="0" smtClean="0">
                  <a:solidFill>
                    <a:srgbClr val="000000"/>
                  </a:solidFill>
                  <a:effectLst/>
                  <a:latin typeface="Times New Roman" panose="02020603050405020304" pitchFamily="18" charset="0"/>
                  <a:cs typeface="Times New Roman" panose="02020603050405020304" pitchFamily="18" charset="0"/>
                </a:rPr>
                <a:t> </a:t>
              </a:r>
              <a:r>
                <a:rPr lang="ru-RU" sz="1600" b="0" i="0" dirty="0" err="1" smtClean="0">
                  <a:solidFill>
                    <a:srgbClr val="000000"/>
                  </a:solidFill>
                  <a:effectLst/>
                  <a:latin typeface="Times New Roman" panose="02020603050405020304" pitchFamily="18" charset="0"/>
                  <a:cs typeface="Times New Roman" panose="02020603050405020304" pitchFamily="18" charset="0"/>
                </a:rPr>
                <a:t>митної</a:t>
              </a:r>
              <a:r>
                <a:rPr lang="ru-RU" sz="1600" b="0" i="0" dirty="0" smtClean="0">
                  <a:solidFill>
                    <a:srgbClr val="000000"/>
                  </a:solidFill>
                  <a:effectLst/>
                  <a:latin typeface="Times New Roman" panose="02020603050405020304" pitchFamily="18" charset="0"/>
                  <a:cs typeface="Times New Roman" panose="02020603050405020304" pitchFamily="18" charset="0"/>
                </a:rPr>
                <a:t> статистики; </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p:txBody>
        </p:sp>
      </p:grpSp>
      <p:grpSp>
        <p:nvGrpSpPr>
          <p:cNvPr id="36" name="Группа 35"/>
          <p:cNvGrpSpPr/>
          <p:nvPr/>
        </p:nvGrpSpPr>
        <p:grpSpPr>
          <a:xfrm>
            <a:off x="7825404" y="3937001"/>
            <a:ext cx="4544515" cy="2389756"/>
            <a:chOff x="8043786" y="4362007"/>
            <a:chExt cx="4544515" cy="2389756"/>
          </a:xfrm>
          <a:solidFill>
            <a:schemeClr val="accent6">
              <a:lumMod val="40000"/>
              <a:lumOff val="60000"/>
            </a:schemeClr>
          </a:solidFill>
        </p:grpSpPr>
        <p:sp>
          <p:nvSpPr>
            <p:cNvPr id="37" name="Пятно 2 36"/>
            <p:cNvSpPr/>
            <p:nvPr/>
          </p:nvSpPr>
          <p:spPr>
            <a:xfrm rot="794580">
              <a:off x="8043786" y="4362007"/>
              <a:ext cx="4544515" cy="2389756"/>
            </a:xfrm>
            <a:prstGeom prst="irregularSeal2">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extBox 37"/>
            <p:cNvSpPr txBox="1"/>
            <p:nvPr/>
          </p:nvSpPr>
          <p:spPr>
            <a:xfrm>
              <a:off x="8802950" y="4942065"/>
              <a:ext cx="2491822" cy="1323439"/>
            </a:xfrm>
            <a:prstGeom prst="rect">
              <a:avLst/>
            </a:prstGeom>
            <a:grpFill/>
          </p:spPr>
          <p:txBody>
            <a:bodyPr wrap="square" rtlCol="0">
              <a:spAutoFit/>
            </a:bodyPr>
            <a:lstStyle/>
            <a:p>
              <a:pPr algn="ctr"/>
              <a:r>
                <a:rPr lang="ru-RU" sz="1600" b="0" i="0" dirty="0" smtClean="0">
                  <a:solidFill>
                    <a:srgbClr val="000000"/>
                  </a:solidFill>
                  <a:effectLst/>
                  <a:latin typeface="Times New Roman" panose="02020603050405020304" pitchFamily="18" charset="0"/>
                  <a:cs typeface="Times New Roman" panose="02020603050405020304" pitchFamily="18" charset="0"/>
                </a:rPr>
                <a:t>4) </a:t>
              </a:r>
              <a:r>
                <a:rPr lang="ru-RU" sz="1600" b="0" i="0" dirty="0" err="1" smtClean="0">
                  <a:solidFill>
                    <a:srgbClr val="000000"/>
                  </a:solidFill>
                  <a:effectLst/>
                  <a:latin typeface="Times New Roman" panose="02020603050405020304" pitchFamily="18" charset="0"/>
                  <a:cs typeface="Times New Roman" panose="02020603050405020304" pitchFamily="18" charset="0"/>
                </a:rPr>
                <a:t>розрахунку</a:t>
              </a:r>
              <a:r>
                <a:rPr lang="ru-RU" sz="1600" b="0" i="0" dirty="0" smtClean="0">
                  <a:solidFill>
                    <a:srgbClr val="000000"/>
                  </a:solidFill>
                  <a:effectLst/>
                  <a:latin typeface="Times New Roman" panose="02020603050405020304" pitchFamily="18" charset="0"/>
                  <a:cs typeface="Times New Roman" panose="02020603050405020304" pitchFamily="18" charset="0"/>
                </a:rPr>
                <a:t> </a:t>
              </a:r>
              <a:r>
                <a:rPr lang="ru-RU" sz="1600" b="0" i="0" dirty="0" err="1" smtClean="0">
                  <a:solidFill>
                    <a:srgbClr val="000000"/>
                  </a:solidFill>
                  <a:effectLst/>
                  <a:latin typeface="Times New Roman" panose="02020603050405020304" pitchFamily="18" charset="0"/>
                  <a:cs typeface="Times New Roman" panose="02020603050405020304" pitchFamily="18" charset="0"/>
                </a:rPr>
                <a:t>податкового</a:t>
              </a:r>
              <a:r>
                <a:rPr lang="ru-RU" sz="1600" b="0" i="0" dirty="0" smtClean="0">
                  <a:solidFill>
                    <a:srgbClr val="000000"/>
                  </a:solidFill>
                  <a:effectLst/>
                  <a:latin typeface="Times New Roman" panose="02020603050405020304" pitchFamily="18" charset="0"/>
                  <a:cs typeface="Times New Roman" panose="02020603050405020304" pitchFamily="18" charset="0"/>
                </a:rPr>
                <a:t> </a:t>
              </a:r>
              <a:r>
                <a:rPr lang="ru-RU" sz="1600" b="0" i="0" dirty="0" err="1" smtClean="0">
                  <a:solidFill>
                    <a:srgbClr val="000000"/>
                  </a:solidFill>
                  <a:effectLst/>
                  <a:latin typeface="Times New Roman" panose="02020603050405020304" pitchFamily="18" charset="0"/>
                  <a:cs typeface="Times New Roman" panose="02020603050405020304" pitchFamily="18" charset="0"/>
                </a:rPr>
                <a:t>зобов'язання</a:t>
              </a:r>
              <a:r>
                <a:rPr lang="ru-RU" sz="1600" b="0" i="0" dirty="0" smtClean="0">
                  <a:solidFill>
                    <a:srgbClr val="000000"/>
                  </a:solidFill>
                  <a:effectLst/>
                  <a:latin typeface="Times New Roman" panose="02020603050405020304" pitchFamily="18" charset="0"/>
                  <a:cs typeface="Times New Roman" panose="02020603050405020304" pitchFamily="18" charset="0"/>
                </a:rPr>
                <a:t>, </a:t>
              </a:r>
              <a:r>
                <a:rPr lang="ru-RU" sz="1600" b="0" i="0" dirty="0" err="1" smtClean="0">
                  <a:solidFill>
                    <a:srgbClr val="000000"/>
                  </a:solidFill>
                  <a:effectLst/>
                  <a:latin typeface="Times New Roman" panose="02020603050405020304" pitchFamily="18" charset="0"/>
                  <a:cs typeface="Times New Roman" panose="02020603050405020304" pitchFamily="18" charset="0"/>
                </a:rPr>
                <a:t>визначеного</a:t>
              </a:r>
              <a:r>
                <a:rPr lang="ru-RU" sz="1600" b="0" i="0" dirty="0" smtClean="0">
                  <a:solidFill>
                    <a:srgbClr val="000000"/>
                  </a:solidFill>
                  <a:effectLst/>
                  <a:latin typeface="Times New Roman" panose="02020603050405020304" pitchFamily="18" charset="0"/>
                  <a:cs typeface="Times New Roman" panose="02020603050405020304" pitchFamily="18" charset="0"/>
                </a:rPr>
                <a:t> за результатами </a:t>
              </a:r>
              <a:r>
                <a:rPr lang="ru-RU" sz="1600" b="0" i="0" dirty="0" err="1" smtClean="0">
                  <a:solidFill>
                    <a:srgbClr val="000000"/>
                  </a:solidFill>
                  <a:effectLst/>
                  <a:latin typeface="Times New Roman" panose="02020603050405020304" pitchFamily="18" charset="0"/>
                  <a:cs typeface="Times New Roman" panose="02020603050405020304" pitchFamily="18" charset="0"/>
                </a:rPr>
                <a:t>документальної</a:t>
              </a:r>
              <a:r>
                <a:rPr lang="ru-RU" sz="1600" b="0" i="0" dirty="0" smtClean="0">
                  <a:solidFill>
                    <a:srgbClr val="000000"/>
                  </a:solidFill>
                  <a:effectLst/>
                  <a:latin typeface="Times New Roman" panose="02020603050405020304" pitchFamily="18" charset="0"/>
                  <a:cs typeface="Times New Roman" panose="02020603050405020304" pitchFamily="18" charset="0"/>
                </a:rPr>
                <a:t> </a:t>
              </a:r>
              <a:r>
                <a:rPr lang="ru-RU" sz="1600" b="0" i="0" dirty="0" err="1" smtClean="0">
                  <a:solidFill>
                    <a:srgbClr val="000000"/>
                  </a:solidFill>
                  <a:effectLst/>
                  <a:latin typeface="Times New Roman" panose="02020603050405020304" pitchFamily="18" charset="0"/>
                  <a:cs typeface="Times New Roman" panose="02020603050405020304" pitchFamily="18" charset="0"/>
                </a:rPr>
                <a:t>перевірки</a:t>
              </a:r>
              <a:r>
                <a:rPr lang="ru-RU" sz="1600" b="0" i="0" dirty="0" smtClean="0">
                  <a:solidFill>
                    <a:srgbClr val="000000"/>
                  </a:solidFill>
                  <a:effectLst/>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grpSp>
    </p:spTree>
    <p:extLst>
      <p:ext uri="{BB962C8B-B14F-4D97-AF65-F5344CB8AC3E}">
        <p14:creationId xmlns="" xmlns:p14="http://schemas.microsoft.com/office/powerpoint/2010/main" val="2733778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76914" y="528034"/>
            <a:ext cx="800219" cy="5764438"/>
          </a:xfrm>
          <a:prstGeom prst="rect">
            <a:avLst/>
          </a:prstGeom>
          <a:solidFill>
            <a:schemeClr val="accent1">
              <a:lumMod val="60000"/>
              <a:lumOff val="40000"/>
            </a:schemeClr>
          </a:solidFill>
          <a:ln>
            <a:solidFill>
              <a:schemeClr val="tx1"/>
            </a:solidFill>
          </a:ln>
        </p:spPr>
        <p:txBody>
          <a:bodyPr vert="vert270" wrap="square" anchor="ctr">
            <a:spAutoFit/>
          </a:bodyPr>
          <a:lstStyle/>
          <a:p>
            <a:pPr algn="ctr"/>
            <a:r>
              <a:rPr lang="ru-RU" sz="2000" dirty="0" smtClean="0">
                <a:latin typeface="Times New Roman" panose="02020603050405020304" pitchFamily="18" charset="0"/>
                <a:cs typeface="Times New Roman" panose="02020603050405020304" pitchFamily="18" charset="0"/>
              </a:rPr>
              <a:t>КЛАСИФІКАЦІЯ ОЗНАК МИТНОЇ ВАРТОСТІ ТОВАРІВ </a:t>
            </a:r>
            <a:endParaRPr lang="ru-RU" sz="20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5559379" y="751228"/>
            <a:ext cx="6096000" cy="2554545"/>
          </a:xfrm>
          <a:prstGeom prst="rect">
            <a:avLst/>
          </a:prstGeom>
          <a:solidFill>
            <a:schemeClr val="accent1">
              <a:lumMod val="20000"/>
              <a:lumOff val="80000"/>
            </a:schemeClr>
          </a:solidFill>
          <a:ln>
            <a:solidFill>
              <a:schemeClr val="tx1"/>
            </a:solidFill>
          </a:ln>
        </p:spPr>
        <p:txBody>
          <a:bodyPr>
            <a:spAutoFit/>
          </a:bodyPr>
          <a:lstStyle/>
          <a:p>
            <a:r>
              <a:rPr lang="ru-RU" sz="2000" dirty="0" err="1" smtClean="0">
                <a:latin typeface="Times New Roman" panose="02020603050405020304" pitchFamily="18" charset="0"/>
                <a:cs typeface="Times New Roman" panose="02020603050405020304" pitchFamily="18" charset="0"/>
              </a:rPr>
              <a:t>Митна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вартість</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виступає</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вартісним</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показником</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який</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використовується</a:t>
            </a:r>
            <a:r>
              <a:rPr lang="ru-RU" sz="2000" dirty="0" smtClean="0">
                <a:latin typeface="Times New Roman" panose="02020603050405020304" pitchFamily="18" charset="0"/>
                <a:cs typeface="Times New Roman" panose="02020603050405020304" pitchFamily="18" charset="0"/>
              </a:rPr>
              <a:t> в </a:t>
            </a:r>
            <a:r>
              <a:rPr lang="ru-RU" sz="2000" dirty="0" err="1" smtClean="0">
                <a:latin typeface="Times New Roman" panose="02020603050405020304" pitchFamily="18" charset="0"/>
                <a:cs typeface="Times New Roman" panose="02020603050405020304" pitchFamily="18" charset="0"/>
              </a:rPr>
              <a:t>митних</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цілях</a:t>
            </a:r>
            <a:r>
              <a:rPr lang="ru-RU" sz="2000" dirty="0" smtClean="0">
                <a:latin typeface="Times New Roman" panose="02020603050405020304" pitchFamily="18" charset="0"/>
                <a:cs typeface="Times New Roman" panose="02020603050405020304" pitchFamily="18" charset="0"/>
              </a:rPr>
              <a:t>: </a:t>
            </a:r>
          </a:p>
          <a:p>
            <a:pPr marL="457200" indent="-457200">
              <a:buFont typeface="+mj-lt"/>
              <a:buAutoNum type="arabicPeriod"/>
            </a:pPr>
            <a:r>
              <a:rPr lang="ru-RU" sz="2000" dirty="0" err="1" smtClean="0">
                <a:latin typeface="Times New Roman" panose="02020603050405020304" pitchFamily="18" charset="0"/>
                <a:cs typeface="Times New Roman" panose="02020603050405020304" pitchFamily="18" charset="0"/>
              </a:rPr>
              <a:t>ведення</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митної</a:t>
            </a:r>
            <a:r>
              <a:rPr lang="ru-RU" sz="2000" dirty="0" smtClean="0">
                <a:latin typeface="Times New Roman" panose="02020603050405020304" pitchFamily="18" charset="0"/>
                <a:cs typeface="Times New Roman" panose="02020603050405020304" pitchFamily="18" charset="0"/>
              </a:rPr>
              <a:t> статистики; </a:t>
            </a:r>
          </a:p>
          <a:p>
            <a:pPr marL="457200" indent="-457200">
              <a:buFont typeface="+mj-lt"/>
              <a:buAutoNum type="arabicPeriod"/>
            </a:pPr>
            <a:r>
              <a:rPr lang="ru-RU" sz="2000" dirty="0" smtClean="0">
                <a:latin typeface="Times New Roman" panose="02020603050405020304" pitchFamily="18" charset="0"/>
                <a:cs typeface="Times New Roman" panose="02020603050405020304" pitchFamily="18" charset="0"/>
              </a:rPr>
              <a:t>основа </a:t>
            </a:r>
            <a:r>
              <a:rPr lang="ru-RU" sz="2000" dirty="0" err="1" smtClean="0">
                <a:latin typeface="Times New Roman" panose="02020603050405020304" pitchFamily="18" charset="0"/>
                <a:cs typeface="Times New Roman" panose="02020603050405020304" pitchFamily="18" charset="0"/>
              </a:rPr>
              <a:t>нарахування</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мита</a:t>
            </a:r>
            <a:r>
              <a:rPr lang="ru-RU" sz="2000" dirty="0" smtClean="0">
                <a:latin typeface="Times New Roman" panose="02020603050405020304" pitchFamily="18" charset="0"/>
                <a:cs typeface="Times New Roman" panose="02020603050405020304" pitchFamily="18" charset="0"/>
              </a:rPr>
              <a:t> і </a:t>
            </a:r>
            <a:r>
              <a:rPr lang="ru-RU" sz="2000" dirty="0" err="1" smtClean="0">
                <a:latin typeface="Times New Roman" panose="02020603050405020304" pitchFamily="18" charset="0"/>
                <a:cs typeface="Times New Roman" panose="02020603050405020304" pitchFamily="18" charset="0"/>
              </a:rPr>
              <a:t>митних</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платежів</a:t>
            </a:r>
            <a:r>
              <a:rPr lang="ru-RU" sz="2000" dirty="0" smtClean="0">
                <a:latin typeface="Times New Roman" panose="02020603050405020304" pitchFamily="18" charset="0"/>
                <a:cs typeface="Times New Roman" panose="02020603050405020304" pitchFamily="18" charset="0"/>
              </a:rPr>
              <a:t>; </a:t>
            </a:r>
          </a:p>
          <a:p>
            <a:pPr marL="457200" indent="-457200">
              <a:buFont typeface="+mj-lt"/>
              <a:buAutoNum type="arabicPeriod"/>
            </a:pPr>
            <a:r>
              <a:rPr lang="ru-RU" sz="2000" dirty="0" smtClean="0">
                <a:latin typeface="Times New Roman" panose="02020603050405020304" pitchFamily="18" charset="0"/>
                <a:cs typeface="Times New Roman" panose="02020603050405020304" pitchFamily="18" charset="0"/>
              </a:rPr>
              <a:t>основа </a:t>
            </a:r>
            <a:r>
              <a:rPr lang="ru-RU" sz="2000" dirty="0" err="1" smtClean="0">
                <a:latin typeface="Times New Roman" panose="02020603050405020304" pitchFamily="18" charset="0"/>
                <a:cs typeface="Times New Roman" panose="02020603050405020304" pitchFamily="18" charset="0"/>
              </a:rPr>
              <a:t>нарахування</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митних</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платежів</a:t>
            </a:r>
            <a:r>
              <a:rPr lang="ru-RU" sz="2000" dirty="0" smtClean="0">
                <a:latin typeface="Times New Roman" panose="02020603050405020304" pitchFamily="18" charset="0"/>
                <a:cs typeface="Times New Roman" panose="02020603050405020304" pitchFamily="18" charset="0"/>
              </a:rPr>
              <a:t> в межах </a:t>
            </a:r>
            <a:r>
              <a:rPr lang="ru-RU" sz="2000" dirty="0" err="1" smtClean="0">
                <a:latin typeface="Times New Roman" panose="02020603050405020304" pitchFamily="18" charset="0"/>
                <a:cs typeface="Times New Roman" panose="02020603050405020304" pitchFamily="18" charset="0"/>
              </a:rPr>
              <a:t>преференційного</a:t>
            </a:r>
            <a:r>
              <a:rPr lang="ru-RU" sz="2000" dirty="0" smtClean="0">
                <a:latin typeface="Times New Roman" panose="02020603050405020304" pitchFamily="18" charset="0"/>
                <a:cs typeface="Times New Roman" panose="02020603050405020304" pitchFamily="18" charset="0"/>
              </a:rPr>
              <a:t> режиму; </a:t>
            </a:r>
          </a:p>
          <a:p>
            <a:pPr marL="457200" indent="-457200">
              <a:buFont typeface="+mj-lt"/>
              <a:buAutoNum type="arabicPeriod"/>
            </a:pPr>
            <a:r>
              <a:rPr lang="ru-RU" sz="2000" dirty="0" err="1" smtClean="0">
                <a:latin typeface="Times New Roman" panose="02020603050405020304" pitchFamily="18" charset="0"/>
                <a:cs typeface="Times New Roman" panose="02020603050405020304" pitchFamily="18" charset="0"/>
              </a:rPr>
              <a:t>визначення</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розміру</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адміністративних</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штрафів</a:t>
            </a:r>
            <a:r>
              <a:rPr lang="ru-RU" sz="2000" dirty="0" smtClean="0">
                <a:latin typeface="Times New Roman" panose="02020603050405020304" pitchFamily="18" charset="0"/>
                <a:cs typeface="Times New Roman" panose="02020603050405020304" pitchFamily="18" charset="0"/>
              </a:rPr>
              <a:t> за </a:t>
            </a:r>
            <a:r>
              <a:rPr lang="ru-RU" sz="2000" dirty="0" err="1" smtClean="0">
                <a:latin typeface="Times New Roman" panose="02020603050405020304" pitchFamily="18" charset="0"/>
                <a:cs typeface="Times New Roman" panose="02020603050405020304" pitchFamily="18" charset="0"/>
              </a:rPr>
              <a:t>вчинення</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порушень</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митних</a:t>
            </a:r>
            <a:r>
              <a:rPr lang="ru-RU" sz="2000" dirty="0" smtClean="0">
                <a:latin typeface="Times New Roman" panose="02020603050405020304" pitchFamily="18" charset="0"/>
                <a:cs typeface="Times New Roman" panose="02020603050405020304" pitchFamily="18" charset="0"/>
              </a:rPr>
              <a:t> правил</a:t>
            </a:r>
            <a:endParaRPr lang="ru-RU" sz="20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5559380" y="3590410"/>
            <a:ext cx="6096000" cy="1015663"/>
          </a:xfrm>
          <a:prstGeom prst="rect">
            <a:avLst/>
          </a:prstGeom>
          <a:solidFill>
            <a:schemeClr val="accent1">
              <a:lumMod val="20000"/>
              <a:lumOff val="80000"/>
            </a:schemeClr>
          </a:solidFill>
          <a:ln>
            <a:solidFill>
              <a:schemeClr val="tx1"/>
            </a:solidFill>
          </a:ln>
        </p:spPr>
        <p:txBody>
          <a:bodyPr>
            <a:spAutoFit/>
          </a:bodyPr>
          <a:lstStyle/>
          <a:p>
            <a:pPr algn="ctr"/>
            <a:r>
              <a:rPr lang="ru-RU" sz="2000" dirty="0" err="1">
                <a:latin typeface="Times New Roman" panose="02020603050405020304" pitchFamily="18" charset="0"/>
                <a:cs typeface="Times New Roman" panose="02020603050405020304" pitchFamily="18" charset="0"/>
              </a:rPr>
              <a:t>Митна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вартість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виступає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важливою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категорією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реалізації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фіскальної</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регулюючої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функції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митного</a:t>
            </a:r>
            <a:r>
              <a:rPr lang="ru-RU" sz="2000" dirty="0">
                <a:latin typeface="Times New Roman" panose="02020603050405020304" pitchFamily="18" charset="0"/>
                <a:cs typeface="Times New Roman" panose="02020603050405020304" pitchFamily="18" charset="0"/>
              </a:rPr>
              <a:t> тарифу.</a:t>
            </a:r>
          </a:p>
        </p:txBody>
      </p:sp>
      <p:sp>
        <p:nvSpPr>
          <p:cNvPr id="10" name="Прямоугольник 9"/>
          <p:cNvSpPr/>
          <p:nvPr/>
        </p:nvSpPr>
        <p:spPr>
          <a:xfrm>
            <a:off x="5559379" y="4994922"/>
            <a:ext cx="6096000" cy="1015663"/>
          </a:xfrm>
          <a:prstGeom prst="rect">
            <a:avLst/>
          </a:prstGeom>
          <a:solidFill>
            <a:schemeClr val="accent1">
              <a:lumMod val="20000"/>
              <a:lumOff val="80000"/>
            </a:schemeClr>
          </a:solidFill>
          <a:ln>
            <a:solidFill>
              <a:schemeClr val="tx1"/>
            </a:solidFill>
          </a:ln>
        </p:spPr>
        <p:txBody>
          <a:bodyPr>
            <a:spAutoFit/>
          </a:bodyPr>
          <a:lstStyle/>
          <a:p>
            <a:pPr algn="ctr"/>
            <a:r>
              <a:rPr lang="ru-RU" sz="2000" dirty="0" err="1">
                <a:latin typeface="Times New Roman" panose="02020603050405020304" pitchFamily="18" charset="0"/>
                <a:cs typeface="Times New Roman" panose="02020603050405020304" pitchFamily="18" charset="0"/>
              </a:rPr>
              <a:t>Митна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вартість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виступає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умовною</a:t>
            </a:r>
            <a:r>
              <a:rPr lang="ru-RU" sz="2000" dirty="0">
                <a:latin typeface="Times New Roman" panose="02020603050405020304" pitchFamily="18" charset="0"/>
                <a:cs typeface="Times New Roman" panose="02020603050405020304" pitchFamily="18" charset="0"/>
              </a:rPr>
              <a:t> характеристикою товару і </a:t>
            </a:r>
            <a:r>
              <a:rPr lang="ru-RU" sz="2000" dirty="0" err="1">
                <a:latin typeface="Times New Roman" panose="02020603050405020304" pitchFamily="18" charset="0"/>
                <a:cs typeface="Times New Roman" panose="02020603050405020304" pitchFamily="18" charset="0"/>
              </a:rPr>
              <a:t>інших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предметів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внаслідок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використання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існуючих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методів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митної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оцінки</a:t>
            </a:r>
            <a:r>
              <a:rPr lang="ru-RU" sz="2000" dirty="0">
                <a:latin typeface="Times New Roman" panose="02020603050405020304" pitchFamily="18" charset="0"/>
                <a:cs typeface="Times New Roman" panose="02020603050405020304" pitchFamily="18" charset="0"/>
              </a:rPr>
              <a:t>.</a:t>
            </a:r>
          </a:p>
        </p:txBody>
      </p:sp>
      <p:grpSp>
        <p:nvGrpSpPr>
          <p:cNvPr id="31" name="Группа 30"/>
          <p:cNvGrpSpPr/>
          <p:nvPr/>
        </p:nvGrpSpPr>
        <p:grpSpPr>
          <a:xfrm>
            <a:off x="777023" y="283335"/>
            <a:ext cx="7830357" cy="467893"/>
            <a:chOff x="777023" y="283335"/>
            <a:chExt cx="7830357" cy="467893"/>
          </a:xfrm>
        </p:grpSpPr>
        <p:cxnSp>
          <p:nvCxnSpPr>
            <p:cNvPr id="14" name="Прямая соединительная линия 13"/>
            <p:cNvCxnSpPr>
              <a:endCxn id="7" idx="0"/>
            </p:cNvCxnSpPr>
            <p:nvPr/>
          </p:nvCxnSpPr>
          <p:spPr>
            <a:xfrm>
              <a:off x="777023" y="283335"/>
              <a:ext cx="1" cy="244699"/>
            </a:xfrm>
            <a:prstGeom prst="line">
              <a:avLst/>
            </a:prstGeom>
          </p:spPr>
          <p:style>
            <a:lnRef idx="1">
              <a:schemeClr val="dk1"/>
            </a:lnRef>
            <a:fillRef idx="0">
              <a:schemeClr val="dk1"/>
            </a:fillRef>
            <a:effectRef idx="0">
              <a:schemeClr val="dk1"/>
            </a:effectRef>
            <a:fontRef idx="minor">
              <a:schemeClr val="tx1"/>
            </a:fontRef>
          </p:style>
        </p:cxnSp>
        <p:cxnSp>
          <p:nvCxnSpPr>
            <p:cNvPr id="16" name="Прямая соединительная линия 15"/>
            <p:cNvCxnSpPr/>
            <p:nvPr/>
          </p:nvCxnSpPr>
          <p:spPr>
            <a:xfrm>
              <a:off x="777023" y="283335"/>
              <a:ext cx="7830357" cy="0"/>
            </a:xfrm>
            <a:prstGeom prst="line">
              <a:avLst/>
            </a:prstGeom>
          </p:spPr>
          <p:style>
            <a:lnRef idx="1">
              <a:schemeClr val="dk1"/>
            </a:lnRef>
            <a:fillRef idx="0">
              <a:schemeClr val="dk1"/>
            </a:fillRef>
            <a:effectRef idx="0">
              <a:schemeClr val="dk1"/>
            </a:effectRef>
            <a:fontRef idx="minor">
              <a:schemeClr val="tx1"/>
            </a:fontRef>
          </p:style>
        </p:cxnSp>
        <p:cxnSp>
          <p:nvCxnSpPr>
            <p:cNvPr id="18" name="Прямая со стрелкой 17"/>
            <p:cNvCxnSpPr>
              <a:endCxn id="8" idx="0"/>
            </p:cNvCxnSpPr>
            <p:nvPr/>
          </p:nvCxnSpPr>
          <p:spPr>
            <a:xfrm>
              <a:off x="8607379" y="283335"/>
              <a:ext cx="0" cy="4678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32" name="Группа 31"/>
          <p:cNvGrpSpPr/>
          <p:nvPr/>
        </p:nvGrpSpPr>
        <p:grpSpPr>
          <a:xfrm>
            <a:off x="777023" y="6010585"/>
            <a:ext cx="7830358" cy="569274"/>
            <a:chOff x="777023" y="6010585"/>
            <a:chExt cx="7830358" cy="569274"/>
          </a:xfrm>
        </p:grpSpPr>
        <p:cxnSp>
          <p:nvCxnSpPr>
            <p:cNvPr id="21" name="Прямая со стрелкой 20"/>
            <p:cNvCxnSpPr>
              <a:endCxn id="10" idx="2"/>
            </p:cNvCxnSpPr>
            <p:nvPr/>
          </p:nvCxnSpPr>
          <p:spPr>
            <a:xfrm flipH="1" flipV="1">
              <a:off x="8607379" y="6010585"/>
              <a:ext cx="2" cy="5692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Прямая соединительная линия 21"/>
            <p:cNvCxnSpPr/>
            <p:nvPr/>
          </p:nvCxnSpPr>
          <p:spPr>
            <a:xfrm>
              <a:off x="777023" y="6579859"/>
              <a:ext cx="7830357" cy="0"/>
            </a:xfrm>
            <a:prstGeom prst="line">
              <a:avLst/>
            </a:prstGeom>
          </p:spPr>
          <p:style>
            <a:lnRef idx="1">
              <a:schemeClr val="dk1"/>
            </a:lnRef>
            <a:fillRef idx="0">
              <a:schemeClr val="dk1"/>
            </a:fillRef>
            <a:effectRef idx="0">
              <a:schemeClr val="dk1"/>
            </a:effectRef>
            <a:fontRef idx="minor">
              <a:schemeClr val="tx1"/>
            </a:fontRef>
          </p:style>
        </p:cxnSp>
        <p:cxnSp>
          <p:nvCxnSpPr>
            <p:cNvPr id="24" name="Прямая соединительная линия 23"/>
            <p:cNvCxnSpPr>
              <a:stCxn id="7" idx="2"/>
            </p:cNvCxnSpPr>
            <p:nvPr/>
          </p:nvCxnSpPr>
          <p:spPr>
            <a:xfrm flipH="1">
              <a:off x="777023" y="6292472"/>
              <a:ext cx="1" cy="287387"/>
            </a:xfrm>
            <a:prstGeom prst="line">
              <a:avLst/>
            </a:prstGeom>
          </p:spPr>
          <p:style>
            <a:lnRef idx="1">
              <a:schemeClr val="dk1"/>
            </a:lnRef>
            <a:fillRef idx="0">
              <a:schemeClr val="dk1"/>
            </a:fillRef>
            <a:effectRef idx="0">
              <a:schemeClr val="dk1"/>
            </a:effectRef>
            <a:fontRef idx="minor">
              <a:schemeClr val="tx1"/>
            </a:fontRef>
          </p:style>
        </p:cxnSp>
      </p:grpSp>
      <p:cxnSp>
        <p:nvCxnSpPr>
          <p:cNvPr id="28" name="Прямая со стрелкой 27"/>
          <p:cNvCxnSpPr>
            <a:endCxn id="9" idx="1"/>
          </p:cNvCxnSpPr>
          <p:nvPr/>
        </p:nvCxnSpPr>
        <p:spPr>
          <a:xfrm>
            <a:off x="1177133" y="4098241"/>
            <a:ext cx="4382247"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050" name="Picture 2" descr="http://www.kminform.net/wp-content/uploads/2016/09/im578x383-mit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64107" y="1100275"/>
            <a:ext cx="3808298" cy="2523493"/>
          </a:xfrm>
          <a:prstGeom prst="rect">
            <a:avLst/>
          </a:prstGeom>
          <a:noFill/>
          <a:extLst>
            <a:ext uri="{909E8E84-426E-40DD-AFC4-6F175D3DCCD1}">
              <a14:hiddenFill xmlns="" xmlns:a14="http://schemas.microsoft.com/office/drawing/2010/main">
                <a:solidFill>
                  <a:srgbClr val="FFFFFF"/>
                </a:solidFill>
              </a14:hiddenFill>
            </a:ext>
          </a:extLst>
        </p:spPr>
      </p:pic>
      <p:pic>
        <p:nvPicPr>
          <p:cNvPr id="48" name="Picture 2" descr="http://fb.ru/misc/i/gallery/41646/1564607.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2926042" y="4304319"/>
            <a:ext cx="2166268" cy="1988153"/>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3090578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5075" y="604199"/>
            <a:ext cx="10805103" cy="1015663"/>
          </a:xfrm>
          <a:prstGeom prst="rect">
            <a:avLst/>
          </a:prstGeom>
        </p:spPr>
        <p:txBody>
          <a:bodyPr wrap="square">
            <a:spAutoFit/>
          </a:bodyPr>
          <a:lstStyle/>
          <a:p>
            <a:pPr algn="ct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b="0" i="0" dirty="0" err="1" smtClean="0">
                <a:solidFill>
                  <a:srgbClr val="000000"/>
                </a:solidFill>
                <a:effectLst/>
                <a:latin typeface="Times New Roman" panose="02020603050405020304" pitchFamily="18" charset="0"/>
                <a:cs typeface="Times New Roman" panose="02020603050405020304" pitchFamily="18" charset="0"/>
              </a:rPr>
              <a:t>Заявлення</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митної</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вартості</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товарів</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здійснюється</a:t>
            </a:r>
            <a:r>
              <a:rPr lang="ru-RU" sz="2000" b="0" i="0" dirty="0" smtClean="0">
                <a:solidFill>
                  <a:srgbClr val="000000"/>
                </a:solidFill>
                <a:effectLst/>
                <a:latin typeface="Times New Roman" panose="02020603050405020304" pitchFamily="18" charset="0"/>
                <a:cs typeface="Times New Roman" panose="02020603050405020304" pitchFamily="18" charset="0"/>
              </a:rPr>
              <a:t> декларантом </a:t>
            </a:r>
            <a:r>
              <a:rPr lang="ru-RU" sz="2000" b="0" i="0" dirty="0" err="1" smtClean="0">
                <a:solidFill>
                  <a:srgbClr val="000000"/>
                </a:solidFill>
                <a:effectLst/>
                <a:latin typeface="Times New Roman" panose="02020603050405020304" pitchFamily="18" charset="0"/>
                <a:cs typeface="Times New Roman" panose="02020603050405020304" pitchFamily="18" charset="0"/>
              </a:rPr>
              <a:t>або</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уповноваженою</a:t>
            </a:r>
            <a:r>
              <a:rPr lang="ru-RU" sz="2000" b="0" i="0" dirty="0" smtClean="0">
                <a:solidFill>
                  <a:srgbClr val="000000"/>
                </a:solidFill>
                <a:effectLst/>
                <a:latin typeface="Times New Roman" panose="02020603050405020304" pitchFamily="18" charset="0"/>
                <a:cs typeface="Times New Roman" panose="02020603050405020304" pitchFamily="18" charset="0"/>
              </a:rPr>
              <a:t> ним особою </a:t>
            </a:r>
            <a:r>
              <a:rPr lang="ru-RU" sz="2000" b="0" i="0" dirty="0" err="1" smtClean="0">
                <a:solidFill>
                  <a:srgbClr val="000000"/>
                </a:solidFill>
                <a:effectLst/>
                <a:latin typeface="Times New Roman" panose="02020603050405020304" pitchFamily="18" charset="0"/>
                <a:cs typeface="Times New Roman" panose="02020603050405020304" pitchFamily="18" charset="0"/>
              </a:rPr>
              <a:t>під</a:t>
            </a:r>
            <a:r>
              <a:rPr lang="ru-RU" sz="2000" b="0" i="0" dirty="0" smtClean="0">
                <a:solidFill>
                  <a:srgbClr val="000000"/>
                </a:solidFill>
                <a:effectLst/>
                <a:latin typeface="Times New Roman" panose="02020603050405020304" pitchFamily="18" charset="0"/>
                <a:cs typeface="Times New Roman" panose="02020603050405020304" pitchFamily="18" charset="0"/>
              </a:rPr>
              <a:t> час </a:t>
            </a:r>
            <a:r>
              <a:rPr lang="ru-RU" sz="2000" b="0" i="0" dirty="0" err="1" smtClean="0">
                <a:solidFill>
                  <a:srgbClr val="000000"/>
                </a:solidFill>
                <a:effectLst/>
                <a:latin typeface="Times New Roman" panose="02020603050405020304" pitchFamily="18" charset="0"/>
                <a:cs typeface="Times New Roman" panose="02020603050405020304" pitchFamily="18" charset="0"/>
              </a:rPr>
              <a:t>декларування</a:t>
            </a:r>
            <a:r>
              <a:rPr lang="ru-RU" sz="2000" b="0" i="0" dirty="0" smtClean="0">
                <a:solidFill>
                  <a:srgbClr val="000000"/>
                </a:solidFill>
                <a:effectLst/>
                <a:latin typeface="Times New Roman" panose="02020603050405020304" pitchFamily="18" charset="0"/>
                <a:cs typeface="Times New Roman" panose="02020603050405020304" pitchFamily="18" charset="0"/>
              </a:rPr>
              <a:t> </a:t>
            </a:r>
            <a:r>
              <a:rPr lang="ru-RU" sz="2000" b="0" i="0" dirty="0" err="1" smtClean="0">
                <a:solidFill>
                  <a:srgbClr val="000000"/>
                </a:solidFill>
                <a:effectLst/>
                <a:latin typeface="Times New Roman" panose="02020603050405020304" pitchFamily="18" charset="0"/>
                <a:cs typeface="Times New Roman" panose="02020603050405020304" pitchFamily="18" charset="0"/>
              </a:rPr>
              <a:t>товарів</a:t>
            </a:r>
            <a:r>
              <a:rPr lang="ru-RU" sz="2000" b="0" i="0" dirty="0" smtClean="0">
                <a:solidFill>
                  <a:srgbClr val="000000"/>
                </a:solidFill>
                <a:effectLst/>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075922" y="354621"/>
            <a:ext cx="5198812" cy="461665"/>
          </a:xfrm>
          <a:prstGeom prst="rect">
            <a:avLst/>
          </a:prstGeom>
          <a:solidFill>
            <a:schemeClr val="accent4">
              <a:lumMod val="60000"/>
              <a:lumOff val="40000"/>
            </a:schemeClr>
          </a:solidFill>
          <a:ln>
            <a:solidFill>
              <a:schemeClr val="tx1"/>
            </a:solidFill>
          </a:ln>
        </p:spPr>
        <p:txBody>
          <a:bodyPr wrap="square">
            <a:spAutoFit/>
          </a:bodyPr>
          <a:lstStyle/>
          <a:p>
            <a:r>
              <a:rPr lang="ru-RU" sz="2400" b="0" i="0" dirty="0" err="1" smtClean="0">
                <a:solidFill>
                  <a:srgbClr val="000000"/>
                </a:solidFill>
                <a:effectLst/>
                <a:latin typeface="Times New Roman" panose="02020603050405020304" pitchFamily="18" charset="0"/>
                <a:cs typeface="Times New Roman" panose="02020603050405020304" pitchFamily="18" charset="0"/>
              </a:rPr>
              <a:t>Заявлення</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митної</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вартості</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товарів</a:t>
            </a:r>
            <a:r>
              <a:rPr lang="ru-RU" sz="2400" b="0" i="0" dirty="0" smtClean="0">
                <a:solidFill>
                  <a:srgbClr val="000000"/>
                </a:solidFill>
                <a:effectLst/>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75169" y="3070491"/>
            <a:ext cx="4964897" cy="3046988"/>
          </a:xfrm>
          <a:prstGeom prst="rect">
            <a:avLst/>
          </a:prstGeom>
          <a:ln>
            <a:solidFill>
              <a:schemeClr val="tx1"/>
            </a:solidFill>
          </a:ln>
        </p:spPr>
        <p:txBody>
          <a:bodyPr wrap="square">
            <a:spAutoFit/>
          </a:bodyPr>
          <a:lstStyle/>
          <a:p>
            <a:pPr algn="ctr"/>
            <a:r>
              <a:rPr lang="ru-RU" sz="1600" b="0" i="0" dirty="0" smtClean="0">
                <a:solidFill>
                  <a:srgbClr val="000000"/>
                </a:solidFill>
                <a:effectLst/>
                <a:latin typeface="Times New Roman" panose="02020603050405020304" pitchFamily="18" charset="0"/>
                <a:cs typeface="Times New Roman" panose="02020603050405020304" pitchFamily="18" charset="0"/>
              </a:rPr>
              <a:t>1) </a:t>
            </a:r>
            <a:r>
              <a:rPr lang="ru-RU" sz="1600" b="0" i="0" dirty="0" err="1" smtClean="0">
                <a:solidFill>
                  <a:srgbClr val="000000"/>
                </a:solidFill>
                <a:effectLst/>
                <a:latin typeface="Times New Roman" panose="02020603050405020304" pitchFamily="18" charset="0"/>
                <a:cs typeface="Times New Roman" panose="02020603050405020304" pitchFamily="18" charset="0"/>
              </a:rPr>
              <a:t>заявляти</a:t>
            </a:r>
            <a:r>
              <a:rPr lang="ru-RU" sz="1600" b="0" i="0" dirty="0" smtClean="0">
                <a:solidFill>
                  <a:srgbClr val="000000"/>
                </a:solidFill>
                <a:effectLst/>
                <a:latin typeface="Times New Roman" panose="02020603050405020304" pitchFamily="18" charset="0"/>
                <a:cs typeface="Times New Roman" panose="02020603050405020304" pitchFamily="18" charset="0"/>
              </a:rPr>
              <a:t> </a:t>
            </a:r>
            <a:r>
              <a:rPr lang="ru-RU" sz="1600" b="0" i="0" dirty="0" err="1" smtClean="0">
                <a:solidFill>
                  <a:srgbClr val="000000"/>
                </a:solidFill>
                <a:effectLst/>
                <a:latin typeface="Times New Roman" panose="02020603050405020304" pitchFamily="18" charset="0"/>
                <a:cs typeface="Times New Roman" panose="02020603050405020304" pitchFamily="18" charset="0"/>
              </a:rPr>
              <a:t>митну</a:t>
            </a:r>
            <a:r>
              <a:rPr lang="ru-RU" sz="1600" b="0" i="0" dirty="0" smtClean="0">
                <a:solidFill>
                  <a:srgbClr val="000000"/>
                </a:solidFill>
                <a:effectLst/>
                <a:latin typeface="Times New Roman" panose="02020603050405020304" pitchFamily="18" charset="0"/>
                <a:cs typeface="Times New Roman" panose="02020603050405020304" pitchFamily="18" charset="0"/>
              </a:rPr>
              <a:t> </a:t>
            </a:r>
            <a:r>
              <a:rPr lang="ru-RU" sz="1600" b="0" i="0" dirty="0" err="1" smtClean="0">
                <a:solidFill>
                  <a:srgbClr val="000000"/>
                </a:solidFill>
                <a:effectLst/>
                <a:latin typeface="Times New Roman" panose="02020603050405020304" pitchFamily="18" charset="0"/>
                <a:cs typeface="Times New Roman" panose="02020603050405020304" pitchFamily="18" charset="0"/>
              </a:rPr>
              <a:t>вартість</a:t>
            </a:r>
            <a:r>
              <a:rPr lang="ru-RU" sz="1600" b="0" i="0" dirty="0" smtClean="0">
                <a:solidFill>
                  <a:srgbClr val="000000"/>
                </a:solidFill>
                <a:effectLst/>
                <a:latin typeface="Times New Roman" panose="02020603050405020304" pitchFamily="18" charset="0"/>
                <a:cs typeface="Times New Roman" panose="02020603050405020304" pitchFamily="18" charset="0"/>
              </a:rPr>
              <a:t>, </a:t>
            </a:r>
            <a:r>
              <a:rPr lang="ru-RU" sz="1600" b="0" i="0" dirty="0" err="1" smtClean="0">
                <a:solidFill>
                  <a:srgbClr val="000000"/>
                </a:solidFill>
                <a:effectLst/>
                <a:latin typeface="Times New Roman" panose="02020603050405020304" pitchFamily="18" charset="0"/>
                <a:cs typeface="Times New Roman" panose="02020603050405020304" pitchFamily="18" charset="0"/>
              </a:rPr>
              <a:t>визначену</a:t>
            </a:r>
            <a:r>
              <a:rPr lang="ru-RU" sz="1600" b="0" i="0" dirty="0" smtClean="0">
                <a:solidFill>
                  <a:srgbClr val="000000"/>
                </a:solidFill>
                <a:effectLst/>
                <a:latin typeface="Times New Roman" panose="02020603050405020304" pitchFamily="18" charset="0"/>
                <a:cs typeface="Times New Roman" panose="02020603050405020304" pitchFamily="18" charset="0"/>
              </a:rPr>
              <a:t> ними </a:t>
            </a:r>
            <a:r>
              <a:rPr lang="ru-RU" sz="1600" b="0" i="0" dirty="0" err="1" smtClean="0">
                <a:solidFill>
                  <a:srgbClr val="000000"/>
                </a:solidFill>
                <a:effectLst/>
                <a:latin typeface="Times New Roman" panose="02020603050405020304" pitchFamily="18" charset="0"/>
                <a:cs typeface="Times New Roman" panose="02020603050405020304" pitchFamily="18" charset="0"/>
              </a:rPr>
              <a:t>самостійно</a:t>
            </a:r>
            <a:r>
              <a:rPr lang="ru-RU" sz="1600" b="0" i="0" dirty="0" smtClean="0">
                <a:solidFill>
                  <a:srgbClr val="000000"/>
                </a:solidFill>
                <a:effectLst/>
                <a:latin typeface="Times New Roman" panose="02020603050405020304" pitchFamily="18" charset="0"/>
                <a:cs typeface="Times New Roman" panose="02020603050405020304" pitchFamily="18" charset="0"/>
              </a:rPr>
              <a:t>, у тому </a:t>
            </a:r>
            <a:r>
              <a:rPr lang="ru-RU" sz="1600" b="0" i="0" dirty="0" err="1" smtClean="0">
                <a:solidFill>
                  <a:srgbClr val="000000"/>
                </a:solidFill>
                <a:effectLst/>
                <a:latin typeface="Times New Roman" panose="02020603050405020304" pitchFamily="18" charset="0"/>
                <a:cs typeface="Times New Roman" panose="02020603050405020304" pitchFamily="18" charset="0"/>
              </a:rPr>
              <a:t>числі</a:t>
            </a:r>
            <a:r>
              <a:rPr lang="ru-RU" sz="1600" b="0" i="0" dirty="0" smtClean="0">
                <a:solidFill>
                  <a:srgbClr val="000000"/>
                </a:solidFill>
                <a:effectLst/>
                <a:latin typeface="Times New Roman" panose="02020603050405020304" pitchFamily="18" charset="0"/>
                <a:cs typeface="Times New Roman" panose="02020603050405020304" pitchFamily="18" charset="0"/>
              </a:rPr>
              <a:t> за результатами </a:t>
            </a:r>
            <a:r>
              <a:rPr lang="ru-RU" sz="1600" b="0" i="0" dirty="0" err="1" smtClean="0">
                <a:solidFill>
                  <a:srgbClr val="000000"/>
                </a:solidFill>
                <a:effectLst/>
                <a:latin typeface="Times New Roman" panose="02020603050405020304" pitchFamily="18" charset="0"/>
                <a:cs typeface="Times New Roman" panose="02020603050405020304" pitchFamily="18" charset="0"/>
              </a:rPr>
              <a:t>консультацій</a:t>
            </a:r>
            <a:r>
              <a:rPr lang="ru-RU" sz="1600" b="0" i="0" dirty="0" smtClean="0">
                <a:solidFill>
                  <a:srgbClr val="000000"/>
                </a:solidFill>
                <a:effectLst/>
                <a:latin typeface="Times New Roman" panose="02020603050405020304" pitchFamily="18" charset="0"/>
                <a:cs typeface="Times New Roman" panose="02020603050405020304" pitchFamily="18" charset="0"/>
              </a:rPr>
              <a:t> з органом </a:t>
            </a:r>
            <a:r>
              <a:rPr lang="ru-RU" sz="1600" b="0" i="0" dirty="0" err="1" smtClean="0">
                <a:solidFill>
                  <a:srgbClr val="000000"/>
                </a:solidFill>
                <a:effectLst/>
                <a:latin typeface="Times New Roman" panose="02020603050405020304" pitchFamily="18" charset="0"/>
                <a:cs typeface="Times New Roman" panose="02020603050405020304" pitchFamily="18" charset="0"/>
              </a:rPr>
              <a:t>доходів</a:t>
            </a:r>
            <a:r>
              <a:rPr lang="ru-RU" sz="1600" b="0" i="0" dirty="0" smtClean="0">
                <a:solidFill>
                  <a:srgbClr val="000000"/>
                </a:solidFill>
                <a:effectLst/>
                <a:latin typeface="Times New Roman" panose="02020603050405020304" pitchFamily="18" charset="0"/>
                <a:cs typeface="Times New Roman" panose="02020603050405020304" pitchFamily="18" charset="0"/>
              </a:rPr>
              <a:t> і </a:t>
            </a:r>
            <a:r>
              <a:rPr lang="ru-RU" sz="1600" b="0" i="0" dirty="0" err="1" smtClean="0">
                <a:solidFill>
                  <a:srgbClr val="000000"/>
                </a:solidFill>
                <a:effectLst/>
                <a:latin typeface="Times New Roman" panose="02020603050405020304" pitchFamily="18" charset="0"/>
                <a:cs typeface="Times New Roman" panose="02020603050405020304" pitchFamily="18" charset="0"/>
              </a:rPr>
              <a:t>зборів</a:t>
            </a:r>
            <a:r>
              <a:rPr lang="ru-RU" sz="1600" b="0" i="0" dirty="0" smtClean="0">
                <a:solidFill>
                  <a:srgbClr val="000000"/>
                </a:solidFill>
                <a:effectLst/>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b="0" i="0" dirty="0" smtClean="0">
                <a:solidFill>
                  <a:srgbClr val="000000"/>
                </a:solidFill>
                <a:effectLst/>
                <a:latin typeface="Times New Roman" panose="02020603050405020304" pitchFamily="18" charset="0"/>
                <a:cs typeface="Times New Roman" panose="02020603050405020304" pitchFamily="18" charset="0"/>
              </a:rPr>
              <a:t>2) </a:t>
            </a:r>
            <a:r>
              <a:rPr lang="ru-RU" sz="1600" b="0" i="0" dirty="0" err="1" smtClean="0">
                <a:solidFill>
                  <a:srgbClr val="000000"/>
                </a:solidFill>
                <a:effectLst/>
                <a:latin typeface="Times New Roman" panose="02020603050405020304" pitchFamily="18" charset="0"/>
                <a:cs typeface="Times New Roman" panose="02020603050405020304" pitchFamily="18" charset="0"/>
              </a:rPr>
              <a:t>подавати</a:t>
            </a:r>
            <a:r>
              <a:rPr lang="ru-RU" sz="1600" b="0" i="0" dirty="0" smtClean="0">
                <a:solidFill>
                  <a:srgbClr val="000000"/>
                </a:solidFill>
                <a:effectLst/>
                <a:latin typeface="Times New Roman" panose="02020603050405020304" pitchFamily="18" charset="0"/>
                <a:cs typeface="Times New Roman" panose="02020603050405020304" pitchFamily="18" charset="0"/>
              </a:rPr>
              <a:t> органу </a:t>
            </a:r>
            <a:r>
              <a:rPr lang="ru-RU" sz="1600" b="0" i="0" dirty="0" err="1" smtClean="0">
                <a:solidFill>
                  <a:srgbClr val="000000"/>
                </a:solidFill>
                <a:effectLst/>
                <a:latin typeface="Times New Roman" panose="02020603050405020304" pitchFamily="18" charset="0"/>
                <a:cs typeface="Times New Roman" panose="02020603050405020304" pitchFamily="18" charset="0"/>
              </a:rPr>
              <a:t>доходів</a:t>
            </a:r>
            <a:r>
              <a:rPr lang="ru-RU" sz="1600" b="0" i="0" dirty="0" smtClean="0">
                <a:solidFill>
                  <a:srgbClr val="000000"/>
                </a:solidFill>
                <a:effectLst/>
                <a:latin typeface="Times New Roman" panose="02020603050405020304" pitchFamily="18" charset="0"/>
                <a:cs typeface="Times New Roman" panose="02020603050405020304" pitchFamily="18" charset="0"/>
              </a:rPr>
              <a:t> і </a:t>
            </a:r>
            <a:r>
              <a:rPr lang="ru-RU" sz="1600" b="0" i="0" dirty="0" err="1" smtClean="0">
                <a:solidFill>
                  <a:srgbClr val="000000"/>
                </a:solidFill>
                <a:effectLst/>
                <a:latin typeface="Times New Roman" panose="02020603050405020304" pitchFamily="18" charset="0"/>
                <a:cs typeface="Times New Roman" panose="02020603050405020304" pitchFamily="18" charset="0"/>
              </a:rPr>
              <a:t>зборів</a:t>
            </a:r>
            <a:r>
              <a:rPr lang="ru-RU" sz="1600" b="0" i="0" dirty="0" smtClean="0">
                <a:solidFill>
                  <a:srgbClr val="000000"/>
                </a:solidFill>
                <a:effectLst/>
                <a:latin typeface="Times New Roman" panose="02020603050405020304" pitchFamily="18" charset="0"/>
                <a:cs typeface="Times New Roman" panose="02020603050405020304" pitchFamily="18" charset="0"/>
              </a:rPr>
              <a:t> </a:t>
            </a:r>
            <a:r>
              <a:rPr lang="ru-RU" sz="1600" b="0" i="0" dirty="0" err="1" smtClean="0">
                <a:solidFill>
                  <a:srgbClr val="000000"/>
                </a:solidFill>
                <a:effectLst/>
                <a:latin typeface="Times New Roman" panose="02020603050405020304" pitchFamily="18" charset="0"/>
                <a:cs typeface="Times New Roman" panose="02020603050405020304" pitchFamily="18" charset="0"/>
              </a:rPr>
              <a:t>достовірні</a:t>
            </a:r>
            <a:r>
              <a:rPr lang="ru-RU" sz="1600" b="0" i="0" dirty="0" smtClean="0">
                <a:solidFill>
                  <a:srgbClr val="000000"/>
                </a:solidFill>
                <a:effectLst/>
                <a:latin typeface="Times New Roman" panose="02020603050405020304" pitchFamily="18" charset="0"/>
                <a:cs typeface="Times New Roman" panose="02020603050405020304" pitchFamily="18" charset="0"/>
              </a:rPr>
              <a:t> </a:t>
            </a:r>
            <a:r>
              <a:rPr lang="ru-RU" sz="1600" b="0" i="0" dirty="0" err="1" smtClean="0">
                <a:solidFill>
                  <a:srgbClr val="000000"/>
                </a:solidFill>
                <a:effectLst/>
                <a:latin typeface="Times New Roman" panose="02020603050405020304" pitchFamily="18" charset="0"/>
                <a:cs typeface="Times New Roman" panose="02020603050405020304" pitchFamily="18" charset="0"/>
              </a:rPr>
              <a:t>відомості</a:t>
            </a:r>
            <a:r>
              <a:rPr lang="ru-RU" sz="1600" b="0" i="0" dirty="0" smtClean="0">
                <a:solidFill>
                  <a:srgbClr val="000000"/>
                </a:solidFill>
                <a:effectLst/>
                <a:latin typeface="Times New Roman" panose="02020603050405020304" pitchFamily="18" charset="0"/>
                <a:cs typeface="Times New Roman" panose="02020603050405020304" pitchFamily="18" charset="0"/>
              </a:rPr>
              <a:t> про </a:t>
            </a:r>
            <a:r>
              <a:rPr lang="ru-RU" sz="1600" b="0" i="0" dirty="0" err="1" smtClean="0">
                <a:solidFill>
                  <a:srgbClr val="000000"/>
                </a:solidFill>
                <a:effectLst/>
                <a:latin typeface="Times New Roman" panose="02020603050405020304" pitchFamily="18" charset="0"/>
                <a:cs typeface="Times New Roman" panose="02020603050405020304" pitchFamily="18" charset="0"/>
              </a:rPr>
              <a:t>визначення</a:t>
            </a:r>
            <a:r>
              <a:rPr lang="ru-RU" sz="1600" b="0" i="0" dirty="0" smtClean="0">
                <a:solidFill>
                  <a:srgbClr val="000000"/>
                </a:solidFill>
                <a:effectLst/>
                <a:latin typeface="Times New Roman" panose="02020603050405020304" pitchFamily="18" charset="0"/>
                <a:cs typeface="Times New Roman" panose="02020603050405020304" pitchFamily="18" charset="0"/>
              </a:rPr>
              <a:t> </a:t>
            </a:r>
            <a:r>
              <a:rPr lang="ru-RU" sz="1600" b="0" i="0" dirty="0" err="1" smtClean="0">
                <a:solidFill>
                  <a:srgbClr val="000000"/>
                </a:solidFill>
                <a:effectLst/>
                <a:latin typeface="Times New Roman" panose="02020603050405020304" pitchFamily="18" charset="0"/>
                <a:cs typeface="Times New Roman" panose="02020603050405020304" pitchFamily="18" charset="0"/>
              </a:rPr>
              <a:t>митної</a:t>
            </a:r>
            <a:r>
              <a:rPr lang="ru-RU" sz="1600" b="0" i="0" dirty="0" smtClean="0">
                <a:solidFill>
                  <a:srgbClr val="000000"/>
                </a:solidFill>
                <a:effectLst/>
                <a:latin typeface="Times New Roman" panose="02020603050405020304" pitchFamily="18" charset="0"/>
                <a:cs typeface="Times New Roman" panose="02020603050405020304" pitchFamily="18" charset="0"/>
              </a:rPr>
              <a:t> </a:t>
            </a:r>
            <a:r>
              <a:rPr lang="ru-RU" sz="1600" b="0" i="0" dirty="0" err="1" smtClean="0">
                <a:solidFill>
                  <a:srgbClr val="000000"/>
                </a:solidFill>
                <a:effectLst/>
                <a:latin typeface="Times New Roman" panose="02020603050405020304" pitchFamily="18" charset="0"/>
                <a:cs typeface="Times New Roman" panose="02020603050405020304" pitchFamily="18" charset="0"/>
              </a:rPr>
              <a:t>вартості</a:t>
            </a:r>
            <a:r>
              <a:rPr lang="ru-RU" sz="1600" b="0" i="0" dirty="0" smtClean="0">
                <a:solidFill>
                  <a:srgbClr val="000000"/>
                </a:solidFill>
                <a:effectLst/>
                <a:latin typeface="Times New Roman" panose="02020603050405020304" pitchFamily="18" charset="0"/>
                <a:cs typeface="Times New Roman" panose="02020603050405020304" pitchFamily="18" charset="0"/>
              </a:rPr>
              <a:t>, </a:t>
            </a:r>
            <a:r>
              <a:rPr lang="ru-RU" sz="1600" b="0" i="0" dirty="0" err="1" smtClean="0">
                <a:solidFill>
                  <a:srgbClr val="000000"/>
                </a:solidFill>
                <a:effectLst/>
                <a:latin typeface="Times New Roman" panose="02020603050405020304" pitchFamily="18" charset="0"/>
                <a:cs typeface="Times New Roman" panose="02020603050405020304" pitchFamily="18" charset="0"/>
              </a:rPr>
              <a:t>які</a:t>
            </a:r>
            <a:r>
              <a:rPr lang="ru-RU" sz="1600" b="0" i="0" dirty="0" smtClean="0">
                <a:solidFill>
                  <a:srgbClr val="000000"/>
                </a:solidFill>
                <a:effectLst/>
                <a:latin typeface="Times New Roman" panose="02020603050405020304" pitchFamily="18" charset="0"/>
                <a:cs typeface="Times New Roman" panose="02020603050405020304" pitchFamily="18" charset="0"/>
              </a:rPr>
              <a:t> </a:t>
            </a:r>
            <a:r>
              <a:rPr lang="ru-RU" sz="1600" b="0" i="0" dirty="0" err="1" smtClean="0">
                <a:solidFill>
                  <a:srgbClr val="000000"/>
                </a:solidFill>
                <a:effectLst/>
                <a:latin typeface="Times New Roman" panose="02020603050405020304" pitchFamily="18" charset="0"/>
                <a:cs typeface="Times New Roman" panose="02020603050405020304" pitchFamily="18" charset="0"/>
              </a:rPr>
              <a:t>повинні</a:t>
            </a:r>
            <a:r>
              <a:rPr lang="ru-RU" sz="1600" b="0" i="0" dirty="0" smtClean="0">
                <a:solidFill>
                  <a:srgbClr val="000000"/>
                </a:solidFill>
                <a:effectLst/>
                <a:latin typeface="Times New Roman" panose="02020603050405020304" pitchFamily="18" charset="0"/>
                <a:cs typeface="Times New Roman" panose="02020603050405020304" pitchFamily="18" charset="0"/>
              </a:rPr>
              <a:t> </a:t>
            </a:r>
            <a:r>
              <a:rPr lang="ru-RU" sz="1600" b="0" i="0" dirty="0" err="1" smtClean="0">
                <a:solidFill>
                  <a:srgbClr val="000000"/>
                </a:solidFill>
                <a:effectLst/>
                <a:latin typeface="Times New Roman" panose="02020603050405020304" pitchFamily="18" charset="0"/>
                <a:cs typeface="Times New Roman" panose="02020603050405020304" pitchFamily="18" charset="0"/>
              </a:rPr>
              <a:t>базуватися</a:t>
            </a:r>
            <a:r>
              <a:rPr lang="ru-RU" sz="1600" b="0" i="0" dirty="0" smtClean="0">
                <a:solidFill>
                  <a:srgbClr val="000000"/>
                </a:solidFill>
                <a:effectLst/>
                <a:latin typeface="Times New Roman" panose="02020603050405020304" pitchFamily="18" charset="0"/>
                <a:cs typeface="Times New Roman" panose="02020603050405020304" pitchFamily="18" charset="0"/>
              </a:rPr>
              <a:t> на </a:t>
            </a:r>
            <a:r>
              <a:rPr lang="ru-RU" sz="1600" b="0" i="0" dirty="0" err="1" smtClean="0">
                <a:solidFill>
                  <a:srgbClr val="000000"/>
                </a:solidFill>
                <a:effectLst/>
                <a:latin typeface="Times New Roman" panose="02020603050405020304" pitchFamily="18" charset="0"/>
                <a:cs typeface="Times New Roman" panose="02020603050405020304" pitchFamily="18" charset="0"/>
              </a:rPr>
              <a:t>об'єктивних</a:t>
            </a:r>
            <a:r>
              <a:rPr lang="ru-RU" sz="1600" b="0" i="0" dirty="0" smtClean="0">
                <a:solidFill>
                  <a:srgbClr val="000000"/>
                </a:solidFill>
                <a:effectLst/>
                <a:latin typeface="Times New Roman" panose="02020603050405020304" pitchFamily="18" charset="0"/>
                <a:cs typeface="Times New Roman" panose="02020603050405020304" pitchFamily="18" charset="0"/>
              </a:rPr>
              <a:t>, документально </a:t>
            </a:r>
            <a:r>
              <a:rPr lang="ru-RU" sz="1600" b="0" i="0" dirty="0" err="1" smtClean="0">
                <a:solidFill>
                  <a:srgbClr val="000000"/>
                </a:solidFill>
                <a:effectLst/>
                <a:latin typeface="Times New Roman" panose="02020603050405020304" pitchFamily="18" charset="0"/>
                <a:cs typeface="Times New Roman" panose="02020603050405020304" pitchFamily="18" charset="0"/>
              </a:rPr>
              <a:t>підтверджених</a:t>
            </a:r>
            <a:r>
              <a:rPr lang="ru-RU" sz="1600" b="0" i="0" dirty="0" smtClean="0">
                <a:solidFill>
                  <a:srgbClr val="000000"/>
                </a:solidFill>
                <a:effectLst/>
                <a:latin typeface="Times New Roman" panose="02020603050405020304" pitchFamily="18" charset="0"/>
                <a:cs typeface="Times New Roman" panose="02020603050405020304" pitchFamily="18" charset="0"/>
              </a:rPr>
              <a:t> </a:t>
            </a:r>
            <a:r>
              <a:rPr lang="ru-RU" sz="1600" b="0" i="0" dirty="0" err="1" smtClean="0">
                <a:solidFill>
                  <a:srgbClr val="000000"/>
                </a:solidFill>
                <a:effectLst/>
                <a:latin typeface="Times New Roman" panose="02020603050405020304" pitchFamily="18" charset="0"/>
                <a:cs typeface="Times New Roman" panose="02020603050405020304" pitchFamily="18" charset="0"/>
              </a:rPr>
              <a:t>даних</a:t>
            </a:r>
            <a:r>
              <a:rPr lang="ru-RU" sz="1600" b="0" i="0" dirty="0" smtClean="0">
                <a:solidFill>
                  <a:srgbClr val="000000"/>
                </a:solidFill>
                <a:effectLst/>
                <a:latin typeface="Times New Roman" panose="02020603050405020304" pitchFamily="18" charset="0"/>
                <a:cs typeface="Times New Roman" panose="02020603050405020304" pitchFamily="18" charset="0"/>
              </a:rPr>
              <a:t>, </a:t>
            </a:r>
            <a:r>
              <a:rPr lang="ru-RU" sz="1600" b="0" i="0" dirty="0" err="1" smtClean="0">
                <a:solidFill>
                  <a:srgbClr val="000000"/>
                </a:solidFill>
                <a:effectLst/>
                <a:latin typeface="Times New Roman" panose="02020603050405020304" pitchFamily="18" charset="0"/>
                <a:cs typeface="Times New Roman" panose="02020603050405020304" pitchFamily="18" charset="0"/>
              </a:rPr>
              <a:t>що</a:t>
            </a:r>
            <a:r>
              <a:rPr lang="ru-RU" sz="1600" b="0" i="0" dirty="0" smtClean="0">
                <a:solidFill>
                  <a:srgbClr val="000000"/>
                </a:solidFill>
                <a:effectLst/>
                <a:latin typeface="Times New Roman" panose="02020603050405020304" pitchFamily="18" charset="0"/>
                <a:cs typeface="Times New Roman" panose="02020603050405020304" pitchFamily="18" charset="0"/>
              </a:rPr>
              <a:t> </a:t>
            </a:r>
            <a:r>
              <a:rPr lang="ru-RU" sz="1600" b="0" i="0" dirty="0" err="1" smtClean="0">
                <a:solidFill>
                  <a:srgbClr val="000000"/>
                </a:solidFill>
                <a:effectLst/>
                <a:latin typeface="Times New Roman" panose="02020603050405020304" pitchFamily="18" charset="0"/>
                <a:cs typeface="Times New Roman" panose="02020603050405020304" pitchFamily="18" charset="0"/>
              </a:rPr>
              <a:t>піддаються</a:t>
            </a:r>
            <a:r>
              <a:rPr lang="ru-RU" sz="1600" b="0" i="0" dirty="0" smtClean="0">
                <a:solidFill>
                  <a:srgbClr val="000000"/>
                </a:solidFill>
                <a:effectLst/>
                <a:latin typeface="Times New Roman" panose="02020603050405020304" pitchFamily="18" charset="0"/>
                <a:cs typeface="Times New Roman" panose="02020603050405020304" pitchFamily="18" charset="0"/>
              </a:rPr>
              <a:t> </a:t>
            </a:r>
            <a:r>
              <a:rPr lang="ru-RU" sz="1600" b="0" i="0" dirty="0" err="1" smtClean="0">
                <a:solidFill>
                  <a:srgbClr val="000000"/>
                </a:solidFill>
                <a:effectLst/>
                <a:latin typeface="Times New Roman" panose="02020603050405020304" pitchFamily="18" charset="0"/>
                <a:cs typeface="Times New Roman" panose="02020603050405020304" pitchFamily="18" charset="0"/>
              </a:rPr>
              <a:t>обчисленню</a:t>
            </a:r>
            <a:r>
              <a:rPr lang="ru-RU" sz="1600" b="0" i="0" dirty="0" smtClean="0">
                <a:solidFill>
                  <a:srgbClr val="000000"/>
                </a:solidFill>
                <a:effectLst/>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b="0" i="0" dirty="0" smtClean="0">
                <a:solidFill>
                  <a:srgbClr val="000000"/>
                </a:solidFill>
                <a:effectLst/>
                <a:latin typeface="Times New Roman" panose="02020603050405020304" pitchFamily="18" charset="0"/>
                <a:cs typeface="Times New Roman" panose="02020603050405020304" pitchFamily="18" charset="0"/>
              </a:rPr>
              <a:t>3) нести </a:t>
            </a:r>
            <a:r>
              <a:rPr lang="ru-RU" sz="1600" b="0" i="0" dirty="0" err="1" smtClean="0">
                <a:solidFill>
                  <a:srgbClr val="000000"/>
                </a:solidFill>
                <a:effectLst/>
                <a:latin typeface="Times New Roman" panose="02020603050405020304" pitchFamily="18" charset="0"/>
                <a:cs typeface="Times New Roman" panose="02020603050405020304" pitchFamily="18" charset="0"/>
              </a:rPr>
              <a:t>всі</a:t>
            </a:r>
            <a:r>
              <a:rPr lang="ru-RU" sz="1600" b="0" i="0" dirty="0" smtClean="0">
                <a:solidFill>
                  <a:srgbClr val="000000"/>
                </a:solidFill>
                <a:effectLst/>
                <a:latin typeface="Times New Roman" panose="02020603050405020304" pitchFamily="18" charset="0"/>
                <a:cs typeface="Times New Roman" panose="02020603050405020304" pitchFamily="18" charset="0"/>
              </a:rPr>
              <a:t> </a:t>
            </a:r>
            <a:r>
              <a:rPr lang="ru-RU" sz="1600" b="0" i="0" dirty="0" err="1" smtClean="0">
                <a:solidFill>
                  <a:srgbClr val="000000"/>
                </a:solidFill>
                <a:effectLst/>
                <a:latin typeface="Times New Roman" panose="02020603050405020304" pitchFamily="18" charset="0"/>
                <a:cs typeface="Times New Roman" panose="02020603050405020304" pitchFamily="18" charset="0"/>
              </a:rPr>
              <a:t>додаткові</a:t>
            </a:r>
            <a:r>
              <a:rPr lang="ru-RU" sz="1600" b="0" i="0" dirty="0" smtClean="0">
                <a:solidFill>
                  <a:srgbClr val="000000"/>
                </a:solidFill>
                <a:effectLst/>
                <a:latin typeface="Times New Roman" panose="02020603050405020304" pitchFamily="18" charset="0"/>
                <a:cs typeface="Times New Roman" panose="02020603050405020304" pitchFamily="18" charset="0"/>
              </a:rPr>
              <a:t> </a:t>
            </a:r>
            <a:r>
              <a:rPr lang="ru-RU" sz="1600" b="0" i="0" dirty="0" err="1" smtClean="0">
                <a:solidFill>
                  <a:srgbClr val="000000"/>
                </a:solidFill>
                <a:effectLst/>
                <a:latin typeface="Times New Roman" panose="02020603050405020304" pitchFamily="18" charset="0"/>
                <a:cs typeface="Times New Roman" panose="02020603050405020304" pitchFamily="18" charset="0"/>
              </a:rPr>
              <a:t>витрати</a:t>
            </a:r>
            <a:r>
              <a:rPr lang="ru-RU" sz="1600" b="0" i="0" dirty="0" smtClean="0">
                <a:solidFill>
                  <a:srgbClr val="000000"/>
                </a:solidFill>
                <a:effectLst/>
                <a:latin typeface="Times New Roman" panose="02020603050405020304" pitchFamily="18" charset="0"/>
                <a:cs typeface="Times New Roman" panose="02020603050405020304" pitchFamily="18" charset="0"/>
              </a:rPr>
              <a:t>, </a:t>
            </a:r>
            <a:r>
              <a:rPr lang="ru-RU" sz="1600" b="0" i="0" dirty="0" err="1" smtClean="0">
                <a:solidFill>
                  <a:srgbClr val="000000"/>
                </a:solidFill>
                <a:effectLst/>
                <a:latin typeface="Times New Roman" panose="02020603050405020304" pitchFamily="18" charset="0"/>
                <a:cs typeface="Times New Roman" panose="02020603050405020304" pitchFamily="18" charset="0"/>
              </a:rPr>
              <a:t>пов'язані</a:t>
            </a:r>
            <a:r>
              <a:rPr lang="ru-RU" sz="1600" b="0" i="0" dirty="0" smtClean="0">
                <a:solidFill>
                  <a:srgbClr val="000000"/>
                </a:solidFill>
                <a:effectLst/>
                <a:latin typeface="Times New Roman" panose="02020603050405020304" pitchFamily="18" charset="0"/>
                <a:cs typeface="Times New Roman" panose="02020603050405020304" pitchFamily="18" charset="0"/>
              </a:rPr>
              <a:t> з </a:t>
            </a:r>
            <a:r>
              <a:rPr lang="ru-RU" sz="1600" b="0" i="0" dirty="0" err="1" smtClean="0">
                <a:solidFill>
                  <a:srgbClr val="000000"/>
                </a:solidFill>
                <a:effectLst/>
                <a:latin typeface="Times New Roman" panose="02020603050405020304" pitchFamily="18" charset="0"/>
                <a:cs typeface="Times New Roman" panose="02020603050405020304" pitchFamily="18" charset="0"/>
              </a:rPr>
              <a:t>коригуванням</a:t>
            </a:r>
            <a:r>
              <a:rPr lang="ru-RU" sz="1600" b="0" i="0" dirty="0" smtClean="0">
                <a:solidFill>
                  <a:srgbClr val="000000"/>
                </a:solidFill>
                <a:effectLst/>
                <a:latin typeface="Times New Roman" panose="02020603050405020304" pitchFamily="18" charset="0"/>
                <a:cs typeface="Times New Roman" panose="02020603050405020304" pitchFamily="18" charset="0"/>
              </a:rPr>
              <a:t> </a:t>
            </a:r>
            <a:r>
              <a:rPr lang="ru-RU" sz="1600" b="0" i="0" dirty="0" err="1" smtClean="0">
                <a:solidFill>
                  <a:srgbClr val="000000"/>
                </a:solidFill>
                <a:effectLst/>
                <a:latin typeface="Times New Roman" panose="02020603050405020304" pitchFamily="18" charset="0"/>
                <a:cs typeface="Times New Roman" panose="02020603050405020304" pitchFamily="18" charset="0"/>
              </a:rPr>
              <a:t>митної</a:t>
            </a:r>
            <a:r>
              <a:rPr lang="ru-RU" sz="1600" b="0" i="0" dirty="0" smtClean="0">
                <a:solidFill>
                  <a:srgbClr val="000000"/>
                </a:solidFill>
                <a:effectLst/>
                <a:latin typeface="Times New Roman" panose="02020603050405020304" pitchFamily="18" charset="0"/>
                <a:cs typeface="Times New Roman" panose="02020603050405020304" pitchFamily="18" charset="0"/>
              </a:rPr>
              <a:t> </a:t>
            </a:r>
            <a:r>
              <a:rPr lang="ru-RU" sz="1600" b="0" i="0" dirty="0" err="1" smtClean="0">
                <a:solidFill>
                  <a:srgbClr val="000000"/>
                </a:solidFill>
                <a:effectLst/>
                <a:latin typeface="Times New Roman" panose="02020603050405020304" pitchFamily="18" charset="0"/>
                <a:cs typeface="Times New Roman" panose="02020603050405020304" pitchFamily="18" charset="0"/>
              </a:rPr>
              <a:t>вартості</a:t>
            </a:r>
            <a:r>
              <a:rPr lang="ru-RU" sz="1600" b="0" i="0" dirty="0" smtClean="0">
                <a:solidFill>
                  <a:srgbClr val="000000"/>
                </a:solidFill>
                <a:effectLst/>
                <a:latin typeface="Times New Roman" panose="02020603050405020304" pitchFamily="18" charset="0"/>
                <a:cs typeface="Times New Roman" panose="02020603050405020304" pitchFamily="18" charset="0"/>
              </a:rPr>
              <a:t> </a:t>
            </a:r>
            <a:r>
              <a:rPr lang="ru-RU" sz="1600" b="0" i="0" dirty="0" err="1" smtClean="0">
                <a:solidFill>
                  <a:srgbClr val="000000"/>
                </a:solidFill>
                <a:effectLst/>
                <a:latin typeface="Times New Roman" panose="02020603050405020304" pitchFamily="18" charset="0"/>
                <a:cs typeface="Times New Roman" panose="02020603050405020304" pitchFamily="18" charset="0"/>
              </a:rPr>
              <a:t>або</a:t>
            </a:r>
            <a:r>
              <a:rPr lang="ru-RU" sz="1600" b="0" i="0" dirty="0" smtClean="0">
                <a:solidFill>
                  <a:srgbClr val="000000"/>
                </a:solidFill>
                <a:effectLst/>
                <a:latin typeface="Times New Roman" panose="02020603050405020304" pitchFamily="18" charset="0"/>
                <a:cs typeface="Times New Roman" panose="02020603050405020304" pitchFamily="18" charset="0"/>
              </a:rPr>
              <a:t> </a:t>
            </a:r>
            <a:r>
              <a:rPr lang="ru-RU" sz="1600" b="0" i="0" dirty="0" err="1" smtClean="0">
                <a:solidFill>
                  <a:srgbClr val="000000"/>
                </a:solidFill>
                <a:effectLst/>
                <a:latin typeface="Times New Roman" panose="02020603050405020304" pitchFamily="18" charset="0"/>
                <a:cs typeface="Times New Roman" panose="02020603050405020304" pitchFamily="18" charset="0"/>
              </a:rPr>
              <a:t>наданням</a:t>
            </a:r>
            <a:r>
              <a:rPr lang="ru-RU" sz="1600" b="0" i="0" dirty="0" smtClean="0">
                <a:solidFill>
                  <a:srgbClr val="000000"/>
                </a:solidFill>
                <a:effectLst/>
                <a:latin typeface="Times New Roman" panose="02020603050405020304" pitchFamily="18" charset="0"/>
                <a:cs typeface="Times New Roman" panose="02020603050405020304" pitchFamily="18" charset="0"/>
              </a:rPr>
              <a:t> органу </a:t>
            </a:r>
            <a:r>
              <a:rPr lang="ru-RU" sz="1600" b="0" i="0" dirty="0" err="1" smtClean="0">
                <a:solidFill>
                  <a:srgbClr val="000000"/>
                </a:solidFill>
                <a:effectLst/>
                <a:latin typeface="Times New Roman" panose="02020603050405020304" pitchFamily="18" charset="0"/>
                <a:cs typeface="Times New Roman" panose="02020603050405020304" pitchFamily="18" charset="0"/>
              </a:rPr>
              <a:t>доходів</a:t>
            </a:r>
            <a:r>
              <a:rPr lang="ru-RU" sz="1600" b="0" i="0" dirty="0" smtClean="0">
                <a:solidFill>
                  <a:srgbClr val="000000"/>
                </a:solidFill>
                <a:effectLst/>
                <a:latin typeface="Times New Roman" panose="02020603050405020304" pitchFamily="18" charset="0"/>
                <a:cs typeface="Times New Roman" panose="02020603050405020304" pitchFamily="18" charset="0"/>
              </a:rPr>
              <a:t> і </a:t>
            </a:r>
            <a:r>
              <a:rPr lang="ru-RU" sz="1600" b="0" i="0" dirty="0" err="1" smtClean="0">
                <a:solidFill>
                  <a:srgbClr val="000000"/>
                </a:solidFill>
                <a:effectLst/>
                <a:latin typeface="Times New Roman" panose="02020603050405020304" pitchFamily="18" charset="0"/>
                <a:cs typeface="Times New Roman" panose="02020603050405020304" pitchFamily="18" charset="0"/>
              </a:rPr>
              <a:t>зборів</a:t>
            </a:r>
            <a:r>
              <a:rPr lang="ru-RU" sz="1600" b="0" i="0" dirty="0" smtClean="0">
                <a:solidFill>
                  <a:srgbClr val="000000"/>
                </a:solidFill>
                <a:effectLst/>
                <a:latin typeface="Times New Roman" panose="02020603050405020304" pitchFamily="18" charset="0"/>
                <a:cs typeface="Times New Roman" panose="02020603050405020304" pitchFamily="18" charset="0"/>
              </a:rPr>
              <a:t> </a:t>
            </a:r>
            <a:r>
              <a:rPr lang="ru-RU" sz="1600" b="0" i="0" dirty="0" err="1" smtClean="0">
                <a:solidFill>
                  <a:srgbClr val="000000"/>
                </a:solidFill>
                <a:effectLst/>
                <a:latin typeface="Times New Roman" panose="02020603050405020304" pitchFamily="18" charset="0"/>
                <a:cs typeface="Times New Roman" panose="02020603050405020304" pitchFamily="18" charset="0"/>
              </a:rPr>
              <a:t>додаткової</a:t>
            </a:r>
            <a:r>
              <a:rPr lang="ru-RU" sz="1600" b="0" i="0" dirty="0" smtClean="0">
                <a:solidFill>
                  <a:srgbClr val="000000"/>
                </a:solidFill>
                <a:effectLst/>
                <a:latin typeface="Times New Roman" panose="02020603050405020304" pitchFamily="18" charset="0"/>
                <a:cs typeface="Times New Roman" panose="02020603050405020304" pitchFamily="18" charset="0"/>
              </a:rPr>
              <a:t> </a:t>
            </a:r>
            <a:r>
              <a:rPr lang="ru-RU" sz="1600" b="0" i="0" dirty="0" err="1" smtClean="0">
                <a:solidFill>
                  <a:srgbClr val="000000"/>
                </a:solidFill>
                <a:effectLst/>
                <a:latin typeface="Times New Roman" panose="02020603050405020304" pitchFamily="18" charset="0"/>
                <a:cs typeface="Times New Roman" panose="02020603050405020304" pitchFamily="18" charset="0"/>
              </a:rPr>
              <a:t>інформації</a:t>
            </a:r>
            <a:r>
              <a:rPr lang="ru-RU" sz="1600" b="0" i="0" dirty="0" smtClean="0">
                <a:solidFill>
                  <a:srgbClr val="000000"/>
                </a:solidFill>
                <a:effectLst/>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5177307" y="2470327"/>
            <a:ext cx="7014693" cy="4247317"/>
          </a:xfrm>
          <a:prstGeom prst="rect">
            <a:avLst/>
          </a:prstGeom>
          <a:ln>
            <a:solidFill>
              <a:schemeClr val="tx1"/>
            </a:solidFill>
          </a:ln>
        </p:spPr>
        <p:txBody>
          <a:bodyPr wrap="square">
            <a:spAutoFit/>
          </a:bodyPr>
          <a:lstStyle/>
          <a:p>
            <a:pPr algn="ctr"/>
            <a:r>
              <a:rPr lang="ru-RU" sz="1500" b="0" i="0" dirty="0" smtClean="0">
                <a:solidFill>
                  <a:srgbClr val="000000"/>
                </a:solidFill>
                <a:effectLst/>
                <a:latin typeface="Times New Roman" panose="02020603050405020304" pitchFamily="18" charset="0"/>
                <a:cs typeface="Times New Roman" panose="02020603050405020304" pitchFamily="18" charset="0"/>
              </a:rPr>
              <a:t>1) </a:t>
            </a:r>
            <a:r>
              <a:rPr lang="ru-RU" sz="1500" b="0" i="0" dirty="0" err="1" smtClean="0">
                <a:solidFill>
                  <a:srgbClr val="000000"/>
                </a:solidFill>
                <a:effectLst/>
                <a:latin typeface="Times New Roman" panose="02020603050405020304" pitchFamily="18" charset="0"/>
                <a:cs typeface="Times New Roman" panose="02020603050405020304" pitchFamily="18" charset="0"/>
              </a:rPr>
              <a:t>надавати</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митному</a:t>
            </a:r>
            <a:r>
              <a:rPr lang="ru-RU" sz="1500" b="0" i="0" dirty="0" smtClean="0">
                <a:solidFill>
                  <a:srgbClr val="000000"/>
                </a:solidFill>
                <a:effectLst/>
                <a:latin typeface="Times New Roman" panose="02020603050405020304" pitchFamily="18" charset="0"/>
                <a:cs typeface="Times New Roman" panose="02020603050405020304" pitchFamily="18" charset="0"/>
              </a:rPr>
              <a:t> органу (за </a:t>
            </a:r>
            <a:r>
              <a:rPr lang="ru-RU" sz="1500" b="0" i="0" dirty="0" err="1" smtClean="0">
                <a:solidFill>
                  <a:srgbClr val="000000"/>
                </a:solidFill>
                <a:effectLst/>
                <a:latin typeface="Times New Roman" panose="02020603050405020304" pitchFamily="18" charset="0"/>
                <a:cs typeface="Times New Roman" panose="02020603050405020304" pitchFamily="18" charset="0"/>
              </a:rPr>
              <a:t>наявності</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додаткові</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відомості</a:t>
            </a:r>
            <a:r>
              <a:rPr lang="ru-RU" sz="1500" b="0" i="0" dirty="0" smtClean="0">
                <a:solidFill>
                  <a:srgbClr val="000000"/>
                </a:solidFill>
                <a:effectLst/>
                <a:latin typeface="Times New Roman" panose="02020603050405020304" pitchFamily="18" charset="0"/>
                <a:cs typeface="Times New Roman" panose="02020603050405020304" pitchFamily="18" charset="0"/>
              </a:rPr>
              <a:t> у </a:t>
            </a:r>
            <a:r>
              <a:rPr lang="ru-RU" sz="1500" b="0" i="0" dirty="0" err="1" smtClean="0">
                <a:solidFill>
                  <a:srgbClr val="000000"/>
                </a:solidFill>
                <a:effectLst/>
                <a:latin typeface="Times New Roman" panose="02020603050405020304" pitchFamily="18" charset="0"/>
                <a:cs typeface="Times New Roman" panose="02020603050405020304" pitchFamily="18" charset="0"/>
              </a:rPr>
              <a:t>разі</a:t>
            </a:r>
            <a:r>
              <a:rPr lang="ru-RU" sz="1500" b="0" i="0" dirty="0" smtClean="0">
                <a:solidFill>
                  <a:srgbClr val="000000"/>
                </a:solidFill>
                <a:effectLst/>
                <a:latin typeface="Times New Roman" panose="02020603050405020304" pitchFamily="18" charset="0"/>
                <a:cs typeface="Times New Roman" panose="02020603050405020304" pitchFamily="18" charset="0"/>
              </a:rPr>
              <a:t> потреби </a:t>
            </a:r>
            <a:r>
              <a:rPr lang="ru-RU" sz="1500" b="0" i="0" dirty="0" err="1" smtClean="0">
                <a:solidFill>
                  <a:srgbClr val="000000"/>
                </a:solidFill>
                <a:effectLst/>
                <a:latin typeface="Times New Roman" panose="02020603050405020304" pitchFamily="18" charset="0"/>
                <a:cs typeface="Times New Roman" panose="02020603050405020304" pitchFamily="18" charset="0"/>
              </a:rPr>
              <a:t>уточнення</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інформації</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dirty="0" smtClean="0">
                <a:latin typeface="Times New Roman" panose="02020603050405020304" pitchFamily="18" charset="0"/>
                <a:cs typeface="Times New Roman" panose="02020603050405020304" pitchFamily="18" charset="0"/>
              </a:rPr>
              <a:t/>
            </a:r>
            <a:br>
              <a:rPr lang="ru-RU" sz="1500" dirty="0" smtClean="0">
                <a:latin typeface="Times New Roman" panose="02020603050405020304" pitchFamily="18" charset="0"/>
                <a:cs typeface="Times New Roman" panose="02020603050405020304" pitchFamily="18" charset="0"/>
              </a:rPr>
            </a:br>
            <a:r>
              <a:rPr lang="ru-RU" sz="1500" b="0" i="0" dirty="0" smtClean="0">
                <a:solidFill>
                  <a:srgbClr val="000000"/>
                </a:solidFill>
                <a:effectLst/>
                <a:latin typeface="Times New Roman" panose="02020603050405020304" pitchFamily="18" charset="0"/>
                <a:cs typeface="Times New Roman" panose="02020603050405020304" pitchFamily="18" charset="0"/>
              </a:rPr>
              <a:t>2) </a:t>
            </a:r>
            <a:r>
              <a:rPr lang="ru-RU" sz="1500" b="0" i="0" dirty="0" err="1" smtClean="0">
                <a:solidFill>
                  <a:srgbClr val="000000"/>
                </a:solidFill>
                <a:effectLst/>
                <a:latin typeface="Times New Roman" panose="02020603050405020304" pitchFamily="18" charset="0"/>
                <a:cs typeface="Times New Roman" panose="02020603050405020304" pitchFamily="18" charset="0"/>
              </a:rPr>
              <a:t>проводити</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цінову</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експертизу</a:t>
            </a:r>
            <a:r>
              <a:rPr lang="ru-RU" sz="1500" b="0" i="0" dirty="0" smtClean="0">
                <a:solidFill>
                  <a:srgbClr val="000000"/>
                </a:solidFill>
                <a:effectLst/>
                <a:latin typeface="Times New Roman" panose="02020603050405020304" pitchFamily="18" charset="0"/>
                <a:cs typeface="Times New Roman" panose="02020603050405020304" pitchFamily="18" charset="0"/>
              </a:rPr>
              <a:t> договору (контракту) шляхом </a:t>
            </a:r>
            <a:r>
              <a:rPr lang="ru-RU" sz="1500" b="0" i="0" dirty="0" err="1" smtClean="0">
                <a:solidFill>
                  <a:srgbClr val="000000"/>
                </a:solidFill>
                <a:effectLst/>
                <a:latin typeface="Times New Roman" panose="02020603050405020304" pitchFamily="18" charset="0"/>
                <a:cs typeface="Times New Roman" panose="02020603050405020304" pitchFamily="18" charset="0"/>
              </a:rPr>
              <a:t>залучення</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експертів</a:t>
            </a:r>
            <a:r>
              <a:rPr lang="ru-RU" sz="1500" b="0" i="0" dirty="0" smtClean="0">
                <a:solidFill>
                  <a:srgbClr val="000000"/>
                </a:solidFill>
                <a:effectLst/>
                <a:latin typeface="Times New Roman" panose="02020603050405020304" pitchFamily="18" charset="0"/>
                <a:cs typeface="Times New Roman" panose="02020603050405020304" pitchFamily="18" charset="0"/>
              </a:rPr>
              <a:t> за </a:t>
            </a:r>
            <a:r>
              <a:rPr lang="ru-RU" sz="1500" b="0" i="0" dirty="0" err="1" smtClean="0">
                <a:solidFill>
                  <a:srgbClr val="000000"/>
                </a:solidFill>
                <a:effectLst/>
                <a:latin typeface="Times New Roman" panose="02020603050405020304" pitchFamily="18" charset="0"/>
                <a:cs typeface="Times New Roman" panose="02020603050405020304" pitchFamily="18" charset="0"/>
              </a:rPr>
              <a:t>власні</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кошти</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dirty="0" smtClean="0">
                <a:latin typeface="Times New Roman" panose="02020603050405020304" pitchFamily="18" charset="0"/>
                <a:cs typeface="Times New Roman" panose="02020603050405020304" pitchFamily="18" charset="0"/>
              </a:rPr>
              <a:t/>
            </a:r>
            <a:br>
              <a:rPr lang="ru-RU" sz="1500" dirty="0" smtClean="0">
                <a:latin typeface="Times New Roman" panose="02020603050405020304" pitchFamily="18" charset="0"/>
                <a:cs typeface="Times New Roman" panose="02020603050405020304" pitchFamily="18" charset="0"/>
              </a:rPr>
            </a:br>
            <a:r>
              <a:rPr lang="ru-RU" sz="1500" b="0" i="0" dirty="0" smtClean="0">
                <a:solidFill>
                  <a:srgbClr val="000000"/>
                </a:solidFill>
                <a:effectLst/>
                <a:latin typeface="Times New Roman" panose="02020603050405020304" pitchFamily="18" charset="0"/>
                <a:cs typeface="Times New Roman" panose="02020603050405020304" pitchFamily="18" charset="0"/>
              </a:rPr>
              <a:t>3) </a:t>
            </a:r>
            <a:r>
              <a:rPr lang="ru-RU" sz="1500" b="0" i="0" dirty="0" err="1" smtClean="0">
                <a:solidFill>
                  <a:srgbClr val="000000"/>
                </a:solidFill>
                <a:effectLst/>
                <a:latin typeface="Times New Roman" panose="02020603050405020304" pitchFamily="18" charset="0"/>
                <a:cs typeface="Times New Roman" panose="02020603050405020304" pitchFamily="18" charset="0"/>
              </a:rPr>
              <a:t>оскаржувати</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рішення</a:t>
            </a:r>
            <a:r>
              <a:rPr lang="ru-RU" sz="1500" b="0" i="0" dirty="0" smtClean="0">
                <a:solidFill>
                  <a:srgbClr val="000000"/>
                </a:solidFill>
                <a:effectLst/>
                <a:latin typeface="Times New Roman" panose="02020603050405020304" pitchFamily="18" charset="0"/>
                <a:cs typeface="Times New Roman" panose="02020603050405020304" pitchFamily="18" charset="0"/>
              </a:rPr>
              <a:t> органу </a:t>
            </a:r>
            <a:r>
              <a:rPr lang="ru-RU" sz="1500" b="0" i="0" dirty="0" err="1" smtClean="0">
                <a:solidFill>
                  <a:srgbClr val="000000"/>
                </a:solidFill>
                <a:effectLst/>
                <a:latin typeface="Times New Roman" panose="02020603050405020304" pitchFamily="18" charset="0"/>
                <a:cs typeface="Times New Roman" panose="02020603050405020304" pitchFamily="18" charset="0"/>
              </a:rPr>
              <a:t>доходів</a:t>
            </a:r>
            <a:r>
              <a:rPr lang="ru-RU" sz="1500" b="0" i="0" dirty="0" smtClean="0">
                <a:solidFill>
                  <a:srgbClr val="000000"/>
                </a:solidFill>
                <a:effectLst/>
                <a:latin typeface="Times New Roman" panose="02020603050405020304" pitchFamily="18" charset="0"/>
                <a:cs typeface="Times New Roman" panose="02020603050405020304" pitchFamily="18" charset="0"/>
              </a:rPr>
              <a:t> і </a:t>
            </a:r>
            <a:r>
              <a:rPr lang="ru-RU" sz="1500" b="0" i="0" dirty="0" err="1" smtClean="0">
                <a:solidFill>
                  <a:srgbClr val="000000"/>
                </a:solidFill>
                <a:effectLst/>
                <a:latin typeface="Times New Roman" panose="02020603050405020304" pitchFamily="18" charset="0"/>
                <a:cs typeface="Times New Roman" panose="02020603050405020304" pitchFamily="18" charset="0"/>
              </a:rPr>
              <a:t>зборів</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щодо</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коригування</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митної</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вартості</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оцінюваних</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товарів</a:t>
            </a:r>
            <a:r>
              <a:rPr lang="ru-RU" sz="1500" b="0" i="0" dirty="0" smtClean="0">
                <a:solidFill>
                  <a:srgbClr val="000000"/>
                </a:solidFill>
                <a:effectLst/>
                <a:latin typeface="Times New Roman" panose="02020603050405020304" pitchFamily="18" charset="0"/>
                <a:cs typeface="Times New Roman" panose="02020603050405020304" pitchFamily="18" charset="0"/>
              </a:rPr>
              <a:t> та </a:t>
            </a:r>
            <a:r>
              <a:rPr lang="ru-RU" sz="1500" b="0" i="0" dirty="0" err="1" smtClean="0">
                <a:solidFill>
                  <a:srgbClr val="000000"/>
                </a:solidFill>
                <a:effectLst/>
                <a:latin typeface="Times New Roman" panose="02020603050405020304" pitchFamily="18" charset="0"/>
                <a:cs typeface="Times New Roman" panose="02020603050405020304" pitchFamily="18" charset="0"/>
              </a:rPr>
              <a:t>бездіяльність</a:t>
            </a:r>
            <a:r>
              <a:rPr lang="ru-RU" sz="1500" b="0" i="0" dirty="0" smtClean="0">
                <a:solidFill>
                  <a:srgbClr val="000000"/>
                </a:solidFill>
                <a:effectLst/>
                <a:latin typeface="Times New Roman" panose="02020603050405020304" pitchFamily="18" charset="0"/>
                <a:cs typeface="Times New Roman" panose="02020603050405020304" pitchFamily="18" charset="0"/>
              </a:rPr>
              <a:t> органу </a:t>
            </a:r>
            <a:r>
              <a:rPr lang="ru-RU" sz="1500" b="0" i="0" dirty="0" err="1" smtClean="0">
                <a:solidFill>
                  <a:srgbClr val="000000"/>
                </a:solidFill>
                <a:effectLst/>
                <a:latin typeface="Times New Roman" panose="02020603050405020304" pitchFamily="18" charset="0"/>
                <a:cs typeface="Times New Roman" panose="02020603050405020304" pitchFamily="18" charset="0"/>
              </a:rPr>
              <a:t>доходів</a:t>
            </a:r>
            <a:r>
              <a:rPr lang="ru-RU" sz="1500" b="0" i="0" dirty="0" smtClean="0">
                <a:solidFill>
                  <a:srgbClr val="000000"/>
                </a:solidFill>
                <a:effectLst/>
                <a:latin typeface="Times New Roman" panose="02020603050405020304" pitchFamily="18" charset="0"/>
                <a:cs typeface="Times New Roman" panose="02020603050405020304" pitchFamily="18" charset="0"/>
              </a:rPr>
              <a:t> і </a:t>
            </a:r>
            <a:r>
              <a:rPr lang="ru-RU" sz="1500" b="0" i="0" dirty="0" err="1" smtClean="0">
                <a:solidFill>
                  <a:srgbClr val="000000"/>
                </a:solidFill>
                <a:effectLst/>
                <a:latin typeface="Times New Roman" panose="02020603050405020304" pitchFamily="18" charset="0"/>
                <a:cs typeface="Times New Roman" panose="02020603050405020304" pitchFamily="18" charset="0"/>
              </a:rPr>
              <a:t>зборів</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щодо</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неприйняття</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протягом</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строків</a:t>
            </a:r>
            <a:r>
              <a:rPr lang="ru-RU" sz="1500" b="0" i="0" dirty="0" smtClean="0">
                <a:solidFill>
                  <a:srgbClr val="000000"/>
                </a:solidFill>
                <a:effectLst/>
                <a:latin typeface="Times New Roman" panose="02020603050405020304" pitchFamily="18" charset="0"/>
                <a:cs typeface="Times New Roman" panose="02020603050405020304" pitchFamily="18" charset="0"/>
              </a:rPr>
              <a:t>, для </a:t>
            </a:r>
            <a:r>
              <a:rPr lang="ru-RU" sz="1500" b="0" i="0" dirty="0" err="1" smtClean="0">
                <a:solidFill>
                  <a:srgbClr val="000000"/>
                </a:solidFill>
                <a:effectLst/>
                <a:latin typeface="Times New Roman" panose="02020603050405020304" pitchFamily="18" charset="0"/>
                <a:cs typeface="Times New Roman" panose="02020603050405020304" pitchFamily="18" charset="0"/>
              </a:rPr>
              <a:t>завершення</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митного</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оформлення</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рішення</a:t>
            </a:r>
            <a:r>
              <a:rPr lang="ru-RU" sz="1500" b="0" i="0" dirty="0" smtClean="0">
                <a:solidFill>
                  <a:srgbClr val="000000"/>
                </a:solidFill>
                <a:effectLst/>
                <a:latin typeface="Times New Roman" panose="02020603050405020304" pitchFamily="18" charset="0"/>
                <a:cs typeface="Times New Roman" panose="02020603050405020304" pitchFamily="18" charset="0"/>
              </a:rPr>
              <a:t> про </a:t>
            </a:r>
            <a:r>
              <a:rPr lang="ru-RU" sz="1500" b="0" i="0" dirty="0" err="1" smtClean="0">
                <a:solidFill>
                  <a:srgbClr val="000000"/>
                </a:solidFill>
                <a:effectLst/>
                <a:latin typeface="Times New Roman" panose="02020603050405020304" pitchFamily="18" charset="0"/>
                <a:cs typeface="Times New Roman" panose="02020603050405020304" pitchFamily="18" charset="0"/>
              </a:rPr>
              <a:t>визнання</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митної</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вартості</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оцінюваних</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товарів</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dirty="0" smtClean="0">
                <a:latin typeface="Times New Roman" panose="02020603050405020304" pitchFamily="18" charset="0"/>
                <a:cs typeface="Times New Roman" panose="02020603050405020304" pitchFamily="18" charset="0"/>
              </a:rPr>
              <a:t/>
            </a:r>
            <a:br>
              <a:rPr lang="ru-RU" sz="1500" dirty="0" smtClean="0">
                <a:latin typeface="Times New Roman" panose="02020603050405020304" pitchFamily="18" charset="0"/>
                <a:cs typeface="Times New Roman" panose="02020603050405020304" pitchFamily="18" charset="0"/>
              </a:rPr>
            </a:br>
            <a:r>
              <a:rPr lang="ru-RU" sz="1500" b="0" i="0" dirty="0" smtClean="0">
                <a:solidFill>
                  <a:srgbClr val="000000"/>
                </a:solidFill>
                <a:effectLst/>
                <a:latin typeface="Times New Roman" panose="02020603050405020304" pitchFamily="18" charset="0"/>
                <a:cs typeface="Times New Roman" panose="02020603050405020304" pitchFamily="18" charset="0"/>
              </a:rPr>
              <a:t>4) </a:t>
            </a:r>
            <a:r>
              <a:rPr lang="ru-RU" sz="1500" b="0" i="0" dirty="0" err="1" smtClean="0">
                <a:solidFill>
                  <a:srgbClr val="000000"/>
                </a:solidFill>
                <a:effectLst/>
                <a:latin typeface="Times New Roman" panose="02020603050405020304" pitchFamily="18" charset="0"/>
                <a:cs typeface="Times New Roman" panose="02020603050405020304" pitchFamily="18" charset="0"/>
              </a:rPr>
              <a:t>приймати</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самостійне</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рішення</a:t>
            </a:r>
            <a:r>
              <a:rPr lang="ru-RU" sz="1500" b="0" i="0" dirty="0" smtClean="0">
                <a:solidFill>
                  <a:srgbClr val="000000"/>
                </a:solidFill>
                <a:effectLst/>
                <a:latin typeface="Times New Roman" panose="02020603050405020304" pitchFamily="18" charset="0"/>
                <a:cs typeface="Times New Roman" panose="02020603050405020304" pitchFamily="18" charset="0"/>
              </a:rPr>
              <a:t> про </a:t>
            </a:r>
            <a:r>
              <a:rPr lang="ru-RU" sz="1500" b="0" i="0" dirty="0" err="1" smtClean="0">
                <a:solidFill>
                  <a:srgbClr val="000000"/>
                </a:solidFill>
                <a:effectLst/>
                <a:latin typeface="Times New Roman" panose="02020603050405020304" pitchFamily="18" charset="0"/>
                <a:cs typeface="Times New Roman" panose="02020603050405020304" pitchFamily="18" charset="0"/>
              </a:rPr>
              <a:t>необхідність</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коригування</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митної</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вартості</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після</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випуску</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товарів</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dirty="0" smtClean="0">
                <a:latin typeface="Times New Roman" panose="02020603050405020304" pitchFamily="18" charset="0"/>
                <a:cs typeface="Times New Roman" panose="02020603050405020304" pitchFamily="18" charset="0"/>
              </a:rPr>
              <a:t/>
            </a:r>
            <a:br>
              <a:rPr lang="ru-RU" sz="1500" dirty="0" smtClean="0">
                <a:latin typeface="Times New Roman" panose="02020603050405020304" pitchFamily="18" charset="0"/>
                <a:cs typeface="Times New Roman" panose="02020603050405020304" pitchFamily="18" charset="0"/>
              </a:rPr>
            </a:br>
            <a:r>
              <a:rPr lang="ru-RU" sz="1500" b="0" i="0" dirty="0" smtClean="0">
                <a:solidFill>
                  <a:srgbClr val="000000"/>
                </a:solidFill>
                <a:effectLst/>
                <a:latin typeface="Times New Roman" panose="02020603050405020304" pitchFamily="18" charset="0"/>
                <a:cs typeface="Times New Roman" panose="02020603050405020304" pitchFamily="18" charset="0"/>
              </a:rPr>
              <a:t>5) </a:t>
            </a:r>
            <a:r>
              <a:rPr lang="ru-RU" sz="1500" b="0" i="0" dirty="0" err="1" smtClean="0">
                <a:solidFill>
                  <a:srgbClr val="000000"/>
                </a:solidFill>
                <a:effectLst/>
                <a:latin typeface="Times New Roman" panose="02020603050405020304" pitchFamily="18" charset="0"/>
                <a:cs typeface="Times New Roman" panose="02020603050405020304" pitchFamily="18" charset="0"/>
              </a:rPr>
              <a:t>отримувати</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від</a:t>
            </a:r>
            <a:r>
              <a:rPr lang="ru-RU" sz="1500" b="0" i="0" dirty="0" smtClean="0">
                <a:solidFill>
                  <a:srgbClr val="000000"/>
                </a:solidFill>
                <a:effectLst/>
                <a:latin typeface="Times New Roman" panose="02020603050405020304" pitchFamily="18" charset="0"/>
                <a:cs typeface="Times New Roman" panose="02020603050405020304" pitchFamily="18" charset="0"/>
              </a:rPr>
              <a:t> органу </a:t>
            </a:r>
            <a:r>
              <a:rPr lang="ru-RU" sz="1500" b="0" i="0" dirty="0" err="1" smtClean="0">
                <a:solidFill>
                  <a:srgbClr val="000000"/>
                </a:solidFill>
                <a:effectLst/>
                <a:latin typeface="Times New Roman" panose="02020603050405020304" pitchFamily="18" charset="0"/>
                <a:cs typeface="Times New Roman" panose="02020603050405020304" pitchFamily="18" charset="0"/>
              </a:rPr>
              <a:t>доходів</a:t>
            </a:r>
            <a:r>
              <a:rPr lang="ru-RU" sz="1500" b="0" i="0" dirty="0" smtClean="0">
                <a:solidFill>
                  <a:srgbClr val="000000"/>
                </a:solidFill>
                <a:effectLst/>
                <a:latin typeface="Times New Roman" panose="02020603050405020304" pitchFamily="18" charset="0"/>
                <a:cs typeface="Times New Roman" panose="02020603050405020304" pitchFamily="18" charset="0"/>
              </a:rPr>
              <a:t> і </a:t>
            </a:r>
            <a:r>
              <a:rPr lang="ru-RU" sz="1500" b="0" i="0" dirty="0" err="1" smtClean="0">
                <a:solidFill>
                  <a:srgbClr val="000000"/>
                </a:solidFill>
                <a:effectLst/>
                <a:latin typeface="Times New Roman" panose="02020603050405020304" pitchFamily="18" charset="0"/>
                <a:cs typeface="Times New Roman" panose="02020603050405020304" pitchFamily="18" charset="0"/>
              </a:rPr>
              <a:t>зборів</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інформацію</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щодо</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підстав</a:t>
            </a:r>
            <a:r>
              <a:rPr lang="ru-RU" sz="1500" b="0" i="0" dirty="0" smtClean="0">
                <a:solidFill>
                  <a:srgbClr val="000000"/>
                </a:solidFill>
                <a:effectLst/>
                <a:latin typeface="Times New Roman" panose="02020603050405020304" pitchFamily="18" charset="0"/>
                <a:cs typeface="Times New Roman" panose="02020603050405020304" pitchFamily="18" charset="0"/>
              </a:rPr>
              <a:t>, з </a:t>
            </a:r>
            <a:r>
              <a:rPr lang="ru-RU" sz="1500" b="0" i="0" dirty="0" err="1" smtClean="0">
                <a:solidFill>
                  <a:srgbClr val="000000"/>
                </a:solidFill>
                <a:effectLst/>
                <a:latin typeface="Times New Roman" panose="02020603050405020304" pitchFamily="18" charset="0"/>
                <a:cs typeface="Times New Roman" panose="02020603050405020304" pitchFamily="18" charset="0"/>
              </a:rPr>
              <a:t>яких</a:t>
            </a:r>
            <a:r>
              <a:rPr lang="ru-RU" sz="1500" b="0" i="0" dirty="0" smtClean="0">
                <a:solidFill>
                  <a:srgbClr val="000000"/>
                </a:solidFill>
                <a:effectLst/>
                <a:latin typeface="Times New Roman" panose="02020603050405020304" pitchFamily="18" charset="0"/>
                <a:cs typeface="Times New Roman" panose="02020603050405020304" pitchFamily="18" charset="0"/>
              </a:rPr>
              <a:t> орган </a:t>
            </a:r>
            <a:r>
              <a:rPr lang="ru-RU" sz="1500" b="0" i="0" dirty="0" err="1" smtClean="0">
                <a:solidFill>
                  <a:srgbClr val="000000"/>
                </a:solidFill>
                <a:effectLst/>
                <a:latin typeface="Times New Roman" panose="02020603050405020304" pitchFamily="18" charset="0"/>
                <a:cs typeface="Times New Roman" panose="02020603050405020304" pitchFamily="18" charset="0"/>
              </a:rPr>
              <a:t>доходів</a:t>
            </a:r>
            <a:r>
              <a:rPr lang="ru-RU" sz="1500" b="0" i="0" dirty="0" smtClean="0">
                <a:solidFill>
                  <a:srgbClr val="000000"/>
                </a:solidFill>
                <a:effectLst/>
                <a:latin typeface="Times New Roman" panose="02020603050405020304" pitchFamily="18" charset="0"/>
                <a:cs typeface="Times New Roman" panose="02020603050405020304" pitchFamily="18" charset="0"/>
              </a:rPr>
              <a:t> і </a:t>
            </a:r>
            <a:r>
              <a:rPr lang="ru-RU" sz="1500" b="0" i="0" dirty="0" err="1" smtClean="0">
                <a:solidFill>
                  <a:srgbClr val="000000"/>
                </a:solidFill>
                <a:effectLst/>
                <a:latin typeface="Times New Roman" panose="02020603050405020304" pitchFamily="18" charset="0"/>
                <a:cs typeface="Times New Roman" panose="02020603050405020304" pitchFamily="18" charset="0"/>
              </a:rPr>
              <a:t>зборів</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вважає</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що</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взаємозв'язок</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продавця</a:t>
            </a:r>
            <a:r>
              <a:rPr lang="ru-RU" sz="1500" b="0" i="0" dirty="0" smtClean="0">
                <a:solidFill>
                  <a:srgbClr val="000000"/>
                </a:solidFill>
                <a:effectLst/>
                <a:latin typeface="Times New Roman" panose="02020603050405020304" pitchFamily="18" charset="0"/>
                <a:cs typeface="Times New Roman" panose="02020603050405020304" pitchFamily="18" charset="0"/>
              </a:rPr>
              <a:t> і </a:t>
            </a:r>
            <a:r>
              <a:rPr lang="ru-RU" sz="1500" b="0" i="0" dirty="0" err="1" smtClean="0">
                <a:solidFill>
                  <a:srgbClr val="000000"/>
                </a:solidFill>
                <a:effectLst/>
                <a:latin typeface="Times New Roman" panose="02020603050405020304" pitchFamily="18" charset="0"/>
                <a:cs typeface="Times New Roman" panose="02020603050405020304" pitchFamily="18" charset="0"/>
              </a:rPr>
              <a:t>покупця</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вплинув</a:t>
            </a:r>
            <a:r>
              <a:rPr lang="ru-RU" sz="1500" b="0" i="0" dirty="0" smtClean="0">
                <a:solidFill>
                  <a:srgbClr val="000000"/>
                </a:solidFill>
                <a:effectLst/>
                <a:latin typeface="Times New Roman" panose="02020603050405020304" pitchFamily="18" charset="0"/>
                <a:cs typeface="Times New Roman" panose="02020603050405020304" pitchFamily="18" charset="0"/>
              </a:rPr>
              <a:t> на </a:t>
            </a:r>
            <a:r>
              <a:rPr lang="ru-RU" sz="1500" b="0" i="0" dirty="0" err="1" smtClean="0">
                <a:solidFill>
                  <a:srgbClr val="000000"/>
                </a:solidFill>
                <a:effectLst/>
                <a:latin typeface="Times New Roman" panose="02020603050405020304" pitchFamily="18" charset="0"/>
                <a:cs typeface="Times New Roman" panose="02020603050405020304" pitchFamily="18" charset="0"/>
              </a:rPr>
              <a:t>ціну</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що</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була</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фактично</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сплачена</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або</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підлягає</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сплаті</a:t>
            </a:r>
            <a:r>
              <a:rPr lang="ru-RU" sz="1500" b="0" i="0" dirty="0" smtClean="0">
                <a:solidFill>
                  <a:srgbClr val="000000"/>
                </a:solidFill>
                <a:effectLst/>
                <a:latin typeface="Times New Roman" panose="02020603050405020304" pitchFamily="18" charset="0"/>
                <a:cs typeface="Times New Roman" panose="02020603050405020304" pitchFamily="18" charset="0"/>
              </a:rPr>
              <a:t> за </a:t>
            </a:r>
            <a:r>
              <a:rPr lang="ru-RU" sz="1500" b="0" i="0" dirty="0" err="1" smtClean="0">
                <a:solidFill>
                  <a:srgbClr val="000000"/>
                </a:solidFill>
                <a:effectLst/>
                <a:latin typeface="Times New Roman" panose="02020603050405020304" pitchFamily="18" charset="0"/>
                <a:cs typeface="Times New Roman" panose="02020603050405020304" pitchFamily="18" charset="0"/>
              </a:rPr>
              <a:t>оцінювані</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товари</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dirty="0" smtClean="0">
                <a:latin typeface="Times New Roman" panose="02020603050405020304" pitchFamily="18" charset="0"/>
                <a:cs typeface="Times New Roman" panose="02020603050405020304" pitchFamily="18" charset="0"/>
              </a:rPr>
              <a:t/>
            </a:r>
            <a:br>
              <a:rPr lang="ru-RU" sz="1500" dirty="0" smtClean="0">
                <a:latin typeface="Times New Roman" panose="02020603050405020304" pitchFamily="18" charset="0"/>
                <a:cs typeface="Times New Roman" panose="02020603050405020304" pitchFamily="18" charset="0"/>
              </a:rPr>
            </a:br>
            <a:r>
              <a:rPr lang="ru-RU" sz="1500" b="0" i="0" dirty="0" smtClean="0">
                <a:solidFill>
                  <a:srgbClr val="000000"/>
                </a:solidFill>
                <a:effectLst/>
                <a:latin typeface="Times New Roman" panose="02020603050405020304" pitchFamily="18" charset="0"/>
                <a:cs typeface="Times New Roman" panose="02020603050405020304" pitchFamily="18" charset="0"/>
              </a:rPr>
              <a:t>6) </a:t>
            </a:r>
            <a:r>
              <a:rPr lang="ru-RU" sz="1500" b="0" i="0" dirty="0" err="1" smtClean="0">
                <a:solidFill>
                  <a:srgbClr val="000000"/>
                </a:solidFill>
                <a:effectLst/>
                <a:latin typeface="Times New Roman" panose="02020603050405020304" pitchFamily="18" charset="0"/>
                <a:cs typeface="Times New Roman" panose="02020603050405020304" pitchFamily="18" charset="0"/>
              </a:rPr>
              <a:t>вимагати</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від</a:t>
            </a:r>
            <a:r>
              <a:rPr lang="ru-RU" sz="1500" b="0" i="0" dirty="0" smtClean="0">
                <a:solidFill>
                  <a:srgbClr val="000000"/>
                </a:solidFill>
                <a:effectLst/>
                <a:latin typeface="Times New Roman" panose="02020603050405020304" pitchFamily="18" charset="0"/>
                <a:cs typeface="Times New Roman" panose="02020603050405020304" pitchFamily="18" charset="0"/>
              </a:rPr>
              <a:t> органу </a:t>
            </a:r>
            <a:r>
              <a:rPr lang="ru-RU" sz="1500" b="0" i="0" dirty="0" err="1" smtClean="0">
                <a:solidFill>
                  <a:srgbClr val="000000"/>
                </a:solidFill>
                <a:effectLst/>
                <a:latin typeface="Times New Roman" panose="02020603050405020304" pitchFamily="18" charset="0"/>
                <a:cs typeface="Times New Roman" panose="02020603050405020304" pitchFamily="18" charset="0"/>
              </a:rPr>
              <a:t>доходів</a:t>
            </a:r>
            <a:r>
              <a:rPr lang="ru-RU" sz="1500" b="0" i="0" dirty="0" smtClean="0">
                <a:solidFill>
                  <a:srgbClr val="000000"/>
                </a:solidFill>
                <a:effectLst/>
                <a:latin typeface="Times New Roman" panose="02020603050405020304" pitchFamily="18" charset="0"/>
                <a:cs typeface="Times New Roman" panose="02020603050405020304" pitchFamily="18" charset="0"/>
              </a:rPr>
              <a:t> і </a:t>
            </a:r>
            <a:r>
              <a:rPr lang="ru-RU" sz="1500" b="0" i="0" dirty="0" err="1" smtClean="0">
                <a:solidFill>
                  <a:srgbClr val="000000"/>
                </a:solidFill>
                <a:effectLst/>
                <a:latin typeface="Times New Roman" panose="02020603050405020304" pitchFamily="18" charset="0"/>
                <a:cs typeface="Times New Roman" panose="02020603050405020304" pitchFamily="18" charset="0"/>
              </a:rPr>
              <a:t>зборів</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надання</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письмової</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інформації</a:t>
            </a:r>
            <a:r>
              <a:rPr lang="ru-RU" sz="1500" b="0" i="0" dirty="0" smtClean="0">
                <a:solidFill>
                  <a:srgbClr val="000000"/>
                </a:solidFill>
                <a:effectLst/>
                <a:latin typeface="Times New Roman" panose="02020603050405020304" pitchFamily="18" charset="0"/>
                <a:cs typeface="Times New Roman" panose="02020603050405020304" pitchFamily="18" charset="0"/>
              </a:rPr>
              <a:t> про причини, за </a:t>
            </a:r>
            <a:r>
              <a:rPr lang="ru-RU" sz="1500" b="0" i="0" dirty="0" err="1" smtClean="0">
                <a:solidFill>
                  <a:srgbClr val="000000"/>
                </a:solidFill>
                <a:effectLst/>
                <a:latin typeface="Times New Roman" panose="02020603050405020304" pitchFamily="18" charset="0"/>
                <a:cs typeface="Times New Roman" panose="02020603050405020304" pitchFamily="18" charset="0"/>
              </a:rPr>
              <a:t>яких</a:t>
            </a:r>
            <a:r>
              <a:rPr lang="ru-RU" sz="1500" b="0" i="0" dirty="0" smtClean="0">
                <a:solidFill>
                  <a:srgbClr val="000000"/>
                </a:solidFill>
                <a:effectLst/>
                <a:latin typeface="Times New Roman" panose="02020603050405020304" pitchFamily="18" charset="0"/>
                <a:cs typeface="Times New Roman" panose="02020603050405020304" pitchFamily="18" charset="0"/>
              </a:rPr>
              <a:t> заявлена ними </a:t>
            </a:r>
            <a:r>
              <a:rPr lang="ru-RU" sz="1500" b="0" i="0" dirty="0" err="1" smtClean="0">
                <a:solidFill>
                  <a:srgbClr val="000000"/>
                </a:solidFill>
                <a:effectLst/>
                <a:latin typeface="Times New Roman" panose="02020603050405020304" pitchFamily="18" charset="0"/>
                <a:cs typeface="Times New Roman" panose="02020603050405020304" pitchFamily="18" charset="0"/>
              </a:rPr>
              <a:t>митна</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вартість</a:t>
            </a:r>
            <a:r>
              <a:rPr lang="ru-RU" sz="1500" b="0" i="0" dirty="0" smtClean="0">
                <a:solidFill>
                  <a:srgbClr val="000000"/>
                </a:solidFill>
                <a:effectLst/>
                <a:latin typeface="Times New Roman" panose="02020603050405020304" pitchFamily="18" charset="0"/>
                <a:cs typeface="Times New Roman" panose="02020603050405020304" pitchFamily="18" charset="0"/>
              </a:rPr>
              <a:t> не </a:t>
            </a:r>
            <a:r>
              <a:rPr lang="ru-RU" sz="1500" b="0" i="0" dirty="0" err="1" smtClean="0">
                <a:solidFill>
                  <a:srgbClr val="000000"/>
                </a:solidFill>
                <a:effectLst/>
                <a:latin typeface="Times New Roman" panose="02020603050405020304" pitchFamily="18" charset="0"/>
                <a:cs typeface="Times New Roman" panose="02020603050405020304" pitchFamily="18" charset="0"/>
              </a:rPr>
              <a:t>може</a:t>
            </a:r>
            <a:r>
              <a:rPr lang="ru-RU" sz="1500" b="0" i="0" dirty="0" smtClean="0">
                <a:solidFill>
                  <a:srgbClr val="000000"/>
                </a:solidFill>
                <a:effectLst/>
                <a:latin typeface="Times New Roman" panose="02020603050405020304" pitchFamily="18" charset="0"/>
                <a:cs typeface="Times New Roman" panose="02020603050405020304" pitchFamily="18" charset="0"/>
              </a:rPr>
              <a:t> бути </a:t>
            </a:r>
            <a:r>
              <a:rPr lang="ru-RU" sz="1500" b="0" i="0" dirty="0" err="1" smtClean="0">
                <a:solidFill>
                  <a:srgbClr val="000000"/>
                </a:solidFill>
                <a:effectLst/>
                <a:latin typeface="Times New Roman" panose="02020603050405020304" pitchFamily="18" charset="0"/>
                <a:cs typeface="Times New Roman" panose="02020603050405020304" pitchFamily="18" charset="0"/>
              </a:rPr>
              <a:t>визнана</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dirty="0" smtClean="0">
                <a:latin typeface="Times New Roman" panose="02020603050405020304" pitchFamily="18" charset="0"/>
                <a:cs typeface="Times New Roman" panose="02020603050405020304" pitchFamily="18" charset="0"/>
              </a:rPr>
              <a:t/>
            </a:r>
            <a:br>
              <a:rPr lang="ru-RU" sz="1500" dirty="0" smtClean="0">
                <a:latin typeface="Times New Roman" panose="02020603050405020304" pitchFamily="18" charset="0"/>
                <a:cs typeface="Times New Roman" panose="02020603050405020304" pitchFamily="18" charset="0"/>
              </a:rPr>
            </a:br>
            <a:r>
              <a:rPr lang="ru-RU" sz="1500" b="0" i="0" dirty="0" smtClean="0">
                <a:solidFill>
                  <a:srgbClr val="000000"/>
                </a:solidFill>
                <a:effectLst/>
                <a:latin typeface="Times New Roman" panose="02020603050405020304" pitchFamily="18" charset="0"/>
                <a:cs typeface="Times New Roman" panose="02020603050405020304" pitchFamily="18" charset="0"/>
              </a:rPr>
              <a:t>7) </a:t>
            </a:r>
            <a:r>
              <a:rPr lang="ru-RU" sz="1500" b="0" i="0" dirty="0" err="1" smtClean="0">
                <a:solidFill>
                  <a:srgbClr val="000000"/>
                </a:solidFill>
                <a:effectLst/>
                <a:latin typeface="Times New Roman" panose="02020603050405020304" pitchFamily="18" charset="0"/>
                <a:cs typeface="Times New Roman" panose="02020603050405020304" pitchFamily="18" charset="0"/>
              </a:rPr>
              <a:t>вимагати</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від</a:t>
            </a:r>
            <a:r>
              <a:rPr lang="ru-RU" sz="1500" b="0" i="0" dirty="0" smtClean="0">
                <a:solidFill>
                  <a:srgbClr val="000000"/>
                </a:solidFill>
                <a:effectLst/>
                <a:latin typeface="Times New Roman" panose="02020603050405020304" pitchFamily="18" charset="0"/>
                <a:cs typeface="Times New Roman" panose="02020603050405020304" pitchFamily="18" charset="0"/>
              </a:rPr>
              <a:t> органу </a:t>
            </a:r>
            <a:r>
              <a:rPr lang="ru-RU" sz="1500" b="0" i="0" dirty="0" err="1" smtClean="0">
                <a:solidFill>
                  <a:srgbClr val="000000"/>
                </a:solidFill>
                <a:effectLst/>
                <a:latin typeface="Times New Roman" panose="02020603050405020304" pitchFamily="18" charset="0"/>
                <a:cs typeface="Times New Roman" panose="02020603050405020304" pitchFamily="18" charset="0"/>
              </a:rPr>
              <a:t>доходів</a:t>
            </a:r>
            <a:r>
              <a:rPr lang="ru-RU" sz="1500" b="0" i="0" dirty="0" smtClean="0">
                <a:solidFill>
                  <a:srgbClr val="000000"/>
                </a:solidFill>
                <a:effectLst/>
                <a:latin typeface="Times New Roman" panose="02020603050405020304" pitchFamily="18" charset="0"/>
                <a:cs typeface="Times New Roman" panose="02020603050405020304" pitchFamily="18" charset="0"/>
              </a:rPr>
              <a:t> і </a:t>
            </a:r>
            <a:r>
              <a:rPr lang="ru-RU" sz="1500" b="0" i="0" dirty="0" err="1" smtClean="0">
                <a:solidFill>
                  <a:srgbClr val="000000"/>
                </a:solidFill>
                <a:effectLst/>
                <a:latin typeface="Times New Roman" panose="02020603050405020304" pitchFamily="18" charset="0"/>
                <a:cs typeface="Times New Roman" panose="02020603050405020304" pitchFamily="18" charset="0"/>
              </a:rPr>
              <a:t>зборів</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надання</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письмової</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інформації</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щодо</a:t>
            </a:r>
            <a:r>
              <a:rPr lang="ru-RU" sz="1500" b="0" i="0" dirty="0" smtClean="0">
                <a:solidFill>
                  <a:srgbClr val="000000"/>
                </a:solidFill>
                <a:effectLst/>
                <a:latin typeface="Times New Roman" panose="02020603050405020304" pitchFamily="18" charset="0"/>
                <a:cs typeface="Times New Roman" panose="02020603050405020304" pitchFamily="18" charset="0"/>
              </a:rPr>
              <a:t> порядку і методу </a:t>
            </a:r>
            <a:r>
              <a:rPr lang="ru-RU" sz="1500" b="0" i="0" dirty="0" err="1" smtClean="0">
                <a:solidFill>
                  <a:srgbClr val="000000"/>
                </a:solidFill>
                <a:effectLst/>
                <a:latin typeface="Times New Roman" panose="02020603050405020304" pitchFamily="18" charset="0"/>
                <a:cs typeface="Times New Roman" panose="02020603050405020304" pitchFamily="18" charset="0"/>
              </a:rPr>
              <a:t>визначення</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митної</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вартості</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застосованих</a:t>
            </a:r>
            <a:r>
              <a:rPr lang="ru-RU" sz="1500" b="0" i="0" dirty="0" smtClean="0">
                <a:solidFill>
                  <a:srgbClr val="000000"/>
                </a:solidFill>
                <a:effectLst/>
                <a:latin typeface="Times New Roman" panose="02020603050405020304" pitchFamily="18" charset="0"/>
                <a:cs typeface="Times New Roman" panose="02020603050405020304" pitchFamily="18" charset="0"/>
              </a:rPr>
              <a:t> при </a:t>
            </a:r>
            <a:r>
              <a:rPr lang="ru-RU" sz="1500" b="0" i="0" dirty="0" err="1" smtClean="0">
                <a:solidFill>
                  <a:srgbClr val="000000"/>
                </a:solidFill>
                <a:effectLst/>
                <a:latin typeface="Times New Roman" panose="02020603050405020304" pitchFamily="18" charset="0"/>
                <a:cs typeface="Times New Roman" panose="02020603050405020304" pitchFamily="18" charset="0"/>
              </a:rPr>
              <a:t>коригуванні</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заявленої</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митної</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вартості</a:t>
            </a:r>
            <a:r>
              <a:rPr lang="ru-RU" sz="1500" b="0" i="0" dirty="0" smtClean="0">
                <a:solidFill>
                  <a:srgbClr val="000000"/>
                </a:solidFill>
                <a:effectLst/>
                <a:latin typeface="Times New Roman" panose="02020603050405020304" pitchFamily="18" charset="0"/>
                <a:cs typeface="Times New Roman" panose="02020603050405020304" pitchFamily="18" charset="0"/>
              </a:rPr>
              <a:t>, а </a:t>
            </a:r>
            <a:r>
              <a:rPr lang="ru-RU" sz="1500" b="0" i="0" dirty="0" err="1" smtClean="0">
                <a:solidFill>
                  <a:srgbClr val="000000"/>
                </a:solidFill>
                <a:effectLst/>
                <a:latin typeface="Times New Roman" panose="02020603050405020304" pitchFamily="18" charset="0"/>
                <a:cs typeface="Times New Roman" panose="02020603050405020304" pitchFamily="18" charset="0"/>
              </a:rPr>
              <a:t>також</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щодо</a:t>
            </a:r>
            <a:r>
              <a:rPr lang="ru-RU" sz="1500" b="0" i="0" dirty="0" smtClean="0">
                <a:solidFill>
                  <a:srgbClr val="000000"/>
                </a:solidFill>
                <a:effectLst/>
                <a:latin typeface="Times New Roman" panose="02020603050405020304" pitchFamily="18" charset="0"/>
                <a:cs typeface="Times New Roman" panose="02020603050405020304" pitchFamily="18" charset="0"/>
              </a:rPr>
              <a:t> </a:t>
            </a:r>
            <a:r>
              <a:rPr lang="ru-RU" sz="1500" b="0" i="0" dirty="0" err="1" smtClean="0">
                <a:solidFill>
                  <a:srgbClr val="000000"/>
                </a:solidFill>
                <a:effectLst/>
                <a:latin typeface="Times New Roman" panose="02020603050405020304" pitchFamily="18" charset="0"/>
                <a:cs typeface="Times New Roman" panose="02020603050405020304" pitchFamily="18" charset="0"/>
              </a:rPr>
              <a:t>підстав</a:t>
            </a:r>
            <a:r>
              <a:rPr lang="ru-RU" sz="1500" b="0" i="0" dirty="0" smtClean="0">
                <a:solidFill>
                  <a:srgbClr val="000000"/>
                </a:solidFill>
                <a:effectLst/>
                <a:latin typeface="Times New Roman" panose="02020603050405020304" pitchFamily="18" charset="0"/>
                <a:cs typeface="Times New Roman" panose="02020603050405020304" pitchFamily="18" charset="0"/>
              </a:rPr>
              <a:t> для </a:t>
            </a:r>
            <a:r>
              <a:rPr lang="ru-RU" sz="1500" b="0" i="0" dirty="0" err="1" smtClean="0">
                <a:solidFill>
                  <a:srgbClr val="000000"/>
                </a:solidFill>
                <a:effectLst/>
                <a:latin typeface="Times New Roman" panose="02020603050405020304" pitchFamily="18" charset="0"/>
                <a:cs typeface="Times New Roman" panose="02020603050405020304" pitchFamily="18" charset="0"/>
              </a:rPr>
              <a:t>здійснення</a:t>
            </a:r>
            <a:r>
              <a:rPr lang="ru-RU" sz="1500" b="0" i="0" dirty="0" smtClean="0">
                <a:solidFill>
                  <a:srgbClr val="000000"/>
                </a:solidFill>
                <a:effectLst/>
                <a:latin typeface="Times New Roman" panose="02020603050405020304" pitchFamily="18" charset="0"/>
                <a:cs typeface="Times New Roman" panose="02020603050405020304" pitchFamily="18" charset="0"/>
              </a:rPr>
              <a:t> такого </a:t>
            </a:r>
            <a:r>
              <a:rPr lang="ru-RU" sz="1500" b="0" i="0" dirty="0" err="1" smtClean="0">
                <a:solidFill>
                  <a:srgbClr val="000000"/>
                </a:solidFill>
                <a:effectLst/>
                <a:latin typeface="Times New Roman" panose="02020603050405020304" pitchFamily="18" charset="0"/>
                <a:cs typeface="Times New Roman" panose="02020603050405020304" pitchFamily="18" charset="0"/>
              </a:rPr>
              <a:t>коригування</a:t>
            </a:r>
            <a:r>
              <a:rPr lang="ru-RU" sz="1500" b="0" i="0" dirty="0" smtClean="0">
                <a:solidFill>
                  <a:srgbClr val="000000"/>
                </a:solidFill>
                <a:effectLst/>
                <a:latin typeface="Times New Roman" panose="02020603050405020304" pitchFamily="18" charset="0"/>
                <a:cs typeface="Times New Roman" panose="02020603050405020304" pitchFamily="18" charset="0"/>
              </a:rPr>
              <a:t>.</a:t>
            </a:r>
            <a:endParaRPr lang="ru-RU" sz="15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5867627" y="1732619"/>
            <a:ext cx="6122604" cy="646331"/>
          </a:xfrm>
          <a:prstGeom prst="rect">
            <a:avLst/>
          </a:prstGeom>
          <a:solidFill>
            <a:srgbClr val="FFFF00"/>
          </a:solidFill>
          <a:ln>
            <a:solidFill>
              <a:schemeClr val="tx1"/>
            </a:solidFill>
          </a:ln>
        </p:spPr>
        <p:txBody>
          <a:bodyPr wrap="square">
            <a:spAutoFit/>
          </a:bodyPr>
          <a:lstStyle/>
          <a:p>
            <a:pPr algn="ctr"/>
            <a:r>
              <a:rPr lang="ru-RU" b="1" i="0" dirty="0" smtClean="0">
                <a:solidFill>
                  <a:srgbClr val="2A2928"/>
                </a:solidFill>
                <a:effectLst/>
                <a:latin typeface="Times New Roman" panose="02020603050405020304" pitchFamily="18" charset="0"/>
                <a:cs typeface="Times New Roman" panose="02020603050405020304" pitchFamily="18" charset="0"/>
              </a:rPr>
              <a:t>Декларант </a:t>
            </a:r>
            <a:r>
              <a:rPr lang="ru-RU" b="1" i="0" dirty="0" err="1" smtClean="0">
                <a:solidFill>
                  <a:srgbClr val="2A2928"/>
                </a:solidFill>
                <a:effectLst/>
                <a:latin typeface="Times New Roman" panose="02020603050405020304" pitchFamily="18" charset="0"/>
                <a:cs typeface="Times New Roman" panose="02020603050405020304" pitchFamily="18" charset="0"/>
              </a:rPr>
              <a:t>або</a:t>
            </a:r>
            <a:r>
              <a:rPr lang="ru-RU" b="1" i="0" dirty="0" smtClean="0">
                <a:solidFill>
                  <a:srgbClr val="2A2928"/>
                </a:solidFill>
                <a:effectLst/>
                <a:latin typeface="Times New Roman" panose="02020603050405020304" pitchFamily="18" charset="0"/>
                <a:cs typeface="Times New Roman" panose="02020603050405020304" pitchFamily="18" charset="0"/>
              </a:rPr>
              <a:t> </a:t>
            </a:r>
            <a:r>
              <a:rPr lang="ru-RU" b="1" i="0" dirty="0" err="1" smtClean="0">
                <a:solidFill>
                  <a:srgbClr val="2A2928"/>
                </a:solidFill>
                <a:effectLst/>
                <a:latin typeface="Times New Roman" panose="02020603050405020304" pitchFamily="18" charset="0"/>
                <a:cs typeface="Times New Roman" panose="02020603050405020304" pitchFamily="18" charset="0"/>
              </a:rPr>
              <a:t>уповноважена</a:t>
            </a:r>
            <a:r>
              <a:rPr lang="ru-RU" b="1" i="0" dirty="0" smtClean="0">
                <a:solidFill>
                  <a:srgbClr val="2A2928"/>
                </a:solidFill>
                <a:effectLst/>
                <a:latin typeface="Times New Roman" panose="02020603050405020304" pitchFamily="18" charset="0"/>
                <a:cs typeface="Times New Roman" panose="02020603050405020304" pitchFamily="18" charset="0"/>
              </a:rPr>
              <a:t> ним особа, </a:t>
            </a:r>
            <a:r>
              <a:rPr lang="ru-RU" b="1" i="0" dirty="0" err="1" smtClean="0">
                <a:solidFill>
                  <a:srgbClr val="2A2928"/>
                </a:solidFill>
                <a:effectLst/>
                <a:latin typeface="Times New Roman" panose="02020603050405020304" pitchFamily="18" charset="0"/>
                <a:cs typeface="Times New Roman" panose="02020603050405020304" pitchFamily="18" charset="0"/>
              </a:rPr>
              <a:t>які</a:t>
            </a:r>
            <a:r>
              <a:rPr lang="ru-RU" b="1" i="0" dirty="0" smtClean="0">
                <a:solidFill>
                  <a:srgbClr val="2A2928"/>
                </a:solidFill>
                <a:effectLst/>
                <a:latin typeface="Times New Roman" panose="02020603050405020304" pitchFamily="18" charset="0"/>
                <a:cs typeface="Times New Roman" panose="02020603050405020304" pitchFamily="18" charset="0"/>
              </a:rPr>
              <a:t> </a:t>
            </a:r>
            <a:r>
              <a:rPr lang="ru-RU" b="1" i="0" dirty="0" err="1" smtClean="0">
                <a:solidFill>
                  <a:srgbClr val="2A2928"/>
                </a:solidFill>
                <a:effectLst/>
                <a:latin typeface="Times New Roman" panose="02020603050405020304" pitchFamily="18" charset="0"/>
                <a:cs typeface="Times New Roman" panose="02020603050405020304" pitchFamily="18" charset="0"/>
              </a:rPr>
              <a:t>заявляють</a:t>
            </a:r>
            <a:r>
              <a:rPr lang="ru-RU" b="1" i="0" dirty="0" smtClean="0">
                <a:solidFill>
                  <a:srgbClr val="2A2928"/>
                </a:solidFill>
                <a:effectLst/>
                <a:latin typeface="Times New Roman" panose="02020603050405020304" pitchFamily="18" charset="0"/>
                <a:cs typeface="Times New Roman" panose="02020603050405020304" pitchFamily="18" charset="0"/>
              </a:rPr>
              <a:t> </a:t>
            </a:r>
            <a:r>
              <a:rPr lang="ru-RU" b="1" i="0" dirty="0" err="1" smtClean="0">
                <a:solidFill>
                  <a:srgbClr val="2A2928"/>
                </a:solidFill>
                <a:effectLst/>
                <a:latin typeface="Times New Roman" panose="02020603050405020304" pitchFamily="18" charset="0"/>
                <a:cs typeface="Times New Roman" panose="02020603050405020304" pitchFamily="18" charset="0"/>
              </a:rPr>
              <a:t>митну</a:t>
            </a:r>
            <a:r>
              <a:rPr lang="ru-RU" b="1" i="0" dirty="0" smtClean="0">
                <a:solidFill>
                  <a:srgbClr val="2A2928"/>
                </a:solidFill>
                <a:effectLst/>
                <a:latin typeface="Times New Roman" panose="02020603050405020304" pitchFamily="18" charset="0"/>
                <a:cs typeface="Times New Roman" panose="02020603050405020304" pitchFamily="18" charset="0"/>
              </a:rPr>
              <a:t> </a:t>
            </a:r>
            <a:r>
              <a:rPr lang="ru-RU" b="1" i="0" dirty="0" err="1" smtClean="0">
                <a:solidFill>
                  <a:srgbClr val="2A2928"/>
                </a:solidFill>
                <a:effectLst/>
                <a:latin typeface="Times New Roman" panose="02020603050405020304" pitchFamily="18" charset="0"/>
                <a:cs typeface="Times New Roman" panose="02020603050405020304" pitchFamily="18" charset="0"/>
              </a:rPr>
              <a:t>вартість</a:t>
            </a:r>
            <a:r>
              <a:rPr lang="ru-RU" b="1" i="0" dirty="0" smtClean="0">
                <a:solidFill>
                  <a:srgbClr val="2A2928"/>
                </a:solidFill>
                <a:effectLst/>
                <a:latin typeface="Times New Roman" panose="02020603050405020304" pitchFamily="18" charset="0"/>
                <a:cs typeface="Times New Roman" panose="02020603050405020304" pitchFamily="18" charset="0"/>
              </a:rPr>
              <a:t> товару, </a:t>
            </a:r>
            <a:r>
              <a:rPr lang="ru-RU" b="1" i="0" dirty="0" err="1" smtClean="0">
                <a:solidFill>
                  <a:srgbClr val="2A2928"/>
                </a:solidFill>
                <a:effectLst/>
                <a:latin typeface="Times New Roman" panose="02020603050405020304" pitchFamily="18" charset="0"/>
                <a:cs typeface="Times New Roman" panose="02020603050405020304" pitchFamily="18" charset="0"/>
              </a:rPr>
              <a:t>мають</a:t>
            </a:r>
            <a:r>
              <a:rPr lang="ru-RU" b="1" i="0" dirty="0" smtClean="0">
                <a:solidFill>
                  <a:srgbClr val="2A2928"/>
                </a:solidFill>
                <a:effectLst/>
                <a:latin typeface="Times New Roman" panose="02020603050405020304" pitchFamily="18" charset="0"/>
                <a:cs typeface="Times New Roman" panose="02020603050405020304" pitchFamily="18" charset="0"/>
              </a:rPr>
              <a:t> </a:t>
            </a:r>
            <a:r>
              <a:rPr lang="ru-RU" b="1" i="0" u="sng" dirty="0" smtClean="0">
                <a:solidFill>
                  <a:srgbClr val="2A2928"/>
                </a:solidFill>
                <a:effectLst/>
                <a:latin typeface="Times New Roman" panose="02020603050405020304" pitchFamily="18" charset="0"/>
                <a:cs typeface="Times New Roman" panose="02020603050405020304" pitchFamily="18" charset="0"/>
              </a:rPr>
              <a:t>ПРАВО</a:t>
            </a:r>
            <a:r>
              <a:rPr lang="ru-RU" b="1" i="0" dirty="0" smtClean="0">
                <a:solidFill>
                  <a:srgbClr val="2A2928"/>
                </a:solidFill>
                <a:effectLst/>
                <a:latin typeface="Times New Roman" panose="02020603050405020304" pitchFamily="18" charset="0"/>
                <a:cs typeface="Times New Roman" panose="02020603050405020304" pitchFamily="18" charset="0"/>
              </a:rPr>
              <a:t>:</a:t>
            </a:r>
            <a:endParaRPr lang="ru-RU" b="1"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465075" y="1871118"/>
            <a:ext cx="4417345" cy="1015663"/>
          </a:xfrm>
          <a:prstGeom prst="rect">
            <a:avLst/>
          </a:prstGeom>
          <a:solidFill>
            <a:srgbClr val="FFFF00"/>
          </a:solidFill>
          <a:ln>
            <a:solidFill>
              <a:schemeClr val="tx1"/>
            </a:solidFill>
          </a:ln>
        </p:spPr>
        <p:txBody>
          <a:bodyPr wrap="square">
            <a:spAutoFit/>
          </a:bodyPr>
          <a:lstStyle/>
          <a:p>
            <a:pPr algn="ctr"/>
            <a:r>
              <a:rPr lang="ru-RU" sz="2000" b="1" i="0" dirty="0" smtClean="0">
                <a:solidFill>
                  <a:srgbClr val="2A2928"/>
                </a:solidFill>
                <a:effectLst/>
                <a:latin typeface="Times New Roman" panose="02020603050405020304" pitchFamily="18" charset="0"/>
                <a:cs typeface="Times New Roman" panose="02020603050405020304" pitchFamily="18" charset="0"/>
              </a:rPr>
              <a:t>Декларант </a:t>
            </a:r>
            <a:r>
              <a:rPr lang="ru-RU" sz="2000" b="1" i="0" dirty="0" err="1" smtClean="0">
                <a:solidFill>
                  <a:srgbClr val="2A2928"/>
                </a:solidFill>
                <a:effectLst/>
                <a:latin typeface="Times New Roman" panose="02020603050405020304" pitchFamily="18" charset="0"/>
                <a:cs typeface="Times New Roman" panose="02020603050405020304" pitchFamily="18" charset="0"/>
              </a:rPr>
              <a:t>або</a:t>
            </a:r>
            <a:r>
              <a:rPr lang="ru-RU" sz="2000" b="1" i="0" dirty="0" smtClean="0">
                <a:solidFill>
                  <a:srgbClr val="2A2928"/>
                </a:solidFill>
                <a:effectLst/>
                <a:latin typeface="Times New Roman" panose="02020603050405020304" pitchFamily="18" charset="0"/>
                <a:cs typeface="Times New Roman" panose="02020603050405020304" pitchFamily="18" charset="0"/>
              </a:rPr>
              <a:t> </a:t>
            </a:r>
            <a:r>
              <a:rPr lang="ru-RU" sz="2000" b="1" i="0" dirty="0" err="1" smtClean="0">
                <a:solidFill>
                  <a:srgbClr val="2A2928"/>
                </a:solidFill>
                <a:effectLst/>
                <a:latin typeface="Times New Roman" panose="02020603050405020304" pitchFamily="18" charset="0"/>
                <a:cs typeface="Times New Roman" panose="02020603050405020304" pitchFamily="18" charset="0"/>
              </a:rPr>
              <a:t>уповноважена</a:t>
            </a:r>
            <a:r>
              <a:rPr lang="ru-RU" sz="2000" b="1" i="0" dirty="0" smtClean="0">
                <a:solidFill>
                  <a:srgbClr val="2A2928"/>
                </a:solidFill>
                <a:effectLst/>
                <a:latin typeface="Times New Roman" panose="02020603050405020304" pitchFamily="18" charset="0"/>
                <a:cs typeface="Times New Roman" panose="02020603050405020304" pitchFamily="18" charset="0"/>
              </a:rPr>
              <a:t> ним особа, </a:t>
            </a:r>
            <a:r>
              <a:rPr lang="ru-RU" sz="2000" b="1" i="0" dirty="0" err="1" smtClean="0">
                <a:solidFill>
                  <a:srgbClr val="2A2928"/>
                </a:solidFill>
                <a:effectLst/>
                <a:latin typeface="Times New Roman" panose="02020603050405020304" pitchFamily="18" charset="0"/>
                <a:cs typeface="Times New Roman" panose="02020603050405020304" pitchFamily="18" charset="0"/>
              </a:rPr>
              <a:t>які</a:t>
            </a:r>
            <a:r>
              <a:rPr lang="ru-RU" sz="2000" b="1" i="0" dirty="0" smtClean="0">
                <a:solidFill>
                  <a:srgbClr val="2A2928"/>
                </a:solidFill>
                <a:effectLst/>
                <a:latin typeface="Times New Roman" panose="02020603050405020304" pitchFamily="18" charset="0"/>
                <a:cs typeface="Times New Roman" panose="02020603050405020304" pitchFamily="18" charset="0"/>
              </a:rPr>
              <a:t> </a:t>
            </a:r>
            <a:r>
              <a:rPr lang="ru-RU" sz="2000" b="1" i="0" dirty="0" err="1" smtClean="0">
                <a:solidFill>
                  <a:srgbClr val="2A2928"/>
                </a:solidFill>
                <a:effectLst/>
                <a:latin typeface="Times New Roman" panose="02020603050405020304" pitchFamily="18" charset="0"/>
                <a:cs typeface="Times New Roman" panose="02020603050405020304" pitchFamily="18" charset="0"/>
              </a:rPr>
              <a:t>заявляють</a:t>
            </a:r>
            <a:r>
              <a:rPr lang="ru-RU" sz="2000" b="1" i="0" dirty="0" smtClean="0">
                <a:solidFill>
                  <a:srgbClr val="2A2928"/>
                </a:solidFill>
                <a:effectLst/>
                <a:latin typeface="Times New Roman" panose="02020603050405020304" pitchFamily="18" charset="0"/>
                <a:cs typeface="Times New Roman" panose="02020603050405020304" pitchFamily="18" charset="0"/>
              </a:rPr>
              <a:t> </a:t>
            </a:r>
            <a:r>
              <a:rPr lang="ru-RU" sz="2000" b="1" i="0" dirty="0" err="1" smtClean="0">
                <a:solidFill>
                  <a:srgbClr val="2A2928"/>
                </a:solidFill>
                <a:effectLst/>
                <a:latin typeface="Times New Roman" panose="02020603050405020304" pitchFamily="18" charset="0"/>
                <a:cs typeface="Times New Roman" panose="02020603050405020304" pitchFamily="18" charset="0"/>
              </a:rPr>
              <a:t>митну</a:t>
            </a:r>
            <a:r>
              <a:rPr lang="ru-RU" sz="2000" b="1" i="0" dirty="0" smtClean="0">
                <a:solidFill>
                  <a:srgbClr val="2A2928"/>
                </a:solidFill>
                <a:effectLst/>
                <a:latin typeface="Times New Roman" panose="02020603050405020304" pitchFamily="18" charset="0"/>
                <a:cs typeface="Times New Roman" panose="02020603050405020304" pitchFamily="18" charset="0"/>
              </a:rPr>
              <a:t> </a:t>
            </a:r>
            <a:r>
              <a:rPr lang="ru-RU" sz="2000" b="1" i="0" dirty="0" err="1" smtClean="0">
                <a:solidFill>
                  <a:srgbClr val="2A2928"/>
                </a:solidFill>
                <a:effectLst/>
                <a:latin typeface="Times New Roman" panose="02020603050405020304" pitchFamily="18" charset="0"/>
                <a:cs typeface="Times New Roman" panose="02020603050405020304" pitchFamily="18" charset="0"/>
              </a:rPr>
              <a:t>вартість</a:t>
            </a:r>
            <a:r>
              <a:rPr lang="ru-RU" sz="2000" b="1" i="0" dirty="0" smtClean="0">
                <a:solidFill>
                  <a:srgbClr val="2A2928"/>
                </a:solidFill>
                <a:effectLst/>
                <a:latin typeface="Times New Roman" panose="02020603050405020304" pitchFamily="18" charset="0"/>
                <a:cs typeface="Times New Roman" panose="02020603050405020304" pitchFamily="18" charset="0"/>
              </a:rPr>
              <a:t> товару, </a:t>
            </a:r>
            <a:r>
              <a:rPr lang="ru-RU" sz="2000" b="1" u="sng" dirty="0" smtClean="0">
                <a:solidFill>
                  <a:srgbClr val="2A2928"/>
                </a:solidFill>
                <a:latin typeface="Times New Roman" panose="02020603050405020304" pitchFamily="18" charset="0"/>
                <a:cs typeface="Times New Roman" panose="02020603050405020304" pitchFamily="18" charset="0"/>
              </a:rPr>
              <a:t>ЗОБОВ</a:t>
            </a:r>
            <a:r>
              <a:rPr lang="en-US" sz="2000" b="1" u="sng" dirty="0" smtClean="0">
                <a:solidFill>
                  <a:srgbClr val="2A2928"/>
                </a:solidFill>
                <a:latin typeface="Times New Roman" panose="02020603050405020304" pitchFamily="18" charset="0"/>
                <a:cs typeface="Times New Roman" panose="02020603050405020304" pitchFamily="18" charset="0"/>
              </a:rPr>
              <a:t>’</a:t>
            </a:r>
            <a:r>
              <a:rPr lang="ru-RU" sz="2000" b="1" i="0" u="sng" dirty="0" smtClean="0">
                <a:solidFill>
                  <a:srgbClr val="2A2928"/>
                </a:solidFill>
                <a:effectLst/>
                <a:latin typeface="Times New Roman" panose="02020603050405020304" pitchFamily="18" charset="0"/>
                <a:cs typeface="Times New Roman" panose="02020603050405020304" pitchFamily="18" charset="0"/>
              </a:rPr>
              <a:t>ЯЗАНІ</a:t>
            </a:r>
            <a:r>
              <a:rPr lang="en-US" sz="2000" b="1" dirty="0">
                <a:solidFill>
                  <a:srgbClr val="2A2928"/>
                </a:solidFill>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604110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82097" y="2412933"/>
            <a:ext cx="4841611" cy="1815882"/>
          </a:xfrm>
          <a:prstGeom prst="rect">
            <a:avLst/>
          </a:prstGeom>
          <a:solidFill>
            <a:srgbClr val="D8FFD5"/>
          </a:solidFill>
          <a:ln>
            <a:solidFill>
              <a:schemeClr val="tx1"/>
            </a:solidFill>
          </a:ln>
        </p:spPr>
        <p:txBody>
          <a:bodyPr wrap="square">
            <a:spAutoFit/>
          </a:bodyPr>
          <a:lstStyle/>
          <a:p>
            <a:pPr algn="ctr"/>
            <a:r>
              <a:rPr lang="ru-RU" sz="2800" b="0" i="0" dirty="0" err="1" smtClean="0">
                <a:solidFill>
                  <a:srgbClr val="2A2928"/>
                </a:solidFill>
                <a:effectLst/>
                <a:latin typeface="Times New Roman" panose="02020603050405020304" pitchFamily="18" charset="0"/>
                <a:cs typeface="Times New Roman" panose="02020603050405020304" pitchFamily="18" charset="0"/>
              </a:rPr>
              <a:t>Документи</a:t>
            </a:r>
            <a:r>
              <a:rPr lang="ru-RU" sz="2800" b="0" i="0" dirty="0" smtClean="0">
                <a:solidFill>
                  <a:srgbClr val="2A2928"/>
                </a:solidFill>
                <a:effectLst/>
                <a:latin typeface="Times New Roman" panose="02020603050405020304" pitchFamily="18" charset="0"/>
                <a:cs typeface="Times New Roman" panose="02020603050405020304" pitchFamily="18" charset="0"/>
              </a:rPr>
              <a:t>, </a:t>
            </a:r>
            <a:r>
              <a:rPr lang="ru-RU" sz="2800" b="0" i="0" dirty="0" err="1" smtClean="0">
                <a:solidFill>
                  <a:srgbClr val="2A2928"/>
                </a:solidFill>
                <a:effectLst/>
                <a:latin typeface="Times New Roman" panose="02020603050405020304" pitchFamily="18" charset="0"/>
                <a:cs typeface="Times New Roman" panose="02020603050405020304" pitchFamily="18" charset="0"/>
              </a:rPr>
              <a:t>що</a:t>
            </a:r>
            <a:r>
              <a:rPr lang="ru-RU" sz="2800" b="0" i="0" dirty="0" smtClean="0">
                <a:solidFill>
                  <a:srgbClr val="2A2928"/>
                </a:solidFill>
                <a:effectLst/>
                <a:latin typeface="Times New Roman" panose="02020603050405020304" pitchFamily="18" charset="0"/>
                <a:cs typeface="Times New Roman" panose="02020603050405020304" pitchFamily="18" charset="0"/>
              </a:rPr>
              <a:t> </a:t>
            </a:r>
            <a:r>
              <a:rPr lang="ru-RU" sz="2800" b="0" i="0" dirty="0" err="1" smtClean="0">
                <a:solidFill>
                  <a:srgbClr val="2A2928"/>
                </a:solidFill>
                <a:effectLst/>
                <a:latin typeface="Times New Roman" panose="02020603050405020304" pitchFamily="18" charset="0"/>
                <a:cs typeface="Times New Roman" panose="02020603050405020304" pitchFamily="18" charset="0"/>
              </a:rPr>
              <a:t>подаються</a:t>
            </a:r>
            <a:r>
              <a:rPr lang="ru-RU" sz="2800" b="0" i="0" dirty="0" smtClean="0">
                <a:solidFill>
                  <a:srgbClr val="2A2928"/>
                </a:solidFill>
                <a:effectLst/>
                <a:latin typeface="Times New Roman" panose="02020603050405020304" pitchFamily="18" charset="0"/>
                <a:cs typeface="Times New Roman" panose="02020603050405020304" pitchFamily="18" charset="0"/>
              </a:rPr>
              <a:t> декларантом для </a:t>
            </a:r>
            <a:r>
              <a:rPr lang="ru-RU" sz="2800" b="0" i="0" dirty="0" err="1" smtClean="0">
                <a:solidFill>
                  <a:srgbClr val="2A2928"/>
                </a:solidFill>
                <a:effectLst/>
                <a:latin typeface="Times New Roman" panose="02020603050405020304" pitchFamily="18" charset="0"/>
                <a:cs typeface="Times New Roman" panose="02020603050405020304" pitchFamily="18" charset="0"/>
              </a:rPr>
              <a:t>підтвердження</a:t>
            </a:r>
            <a:r>
              <a:rPr lang="ru-RU" sz="2800" b="0" i="0" dirty="0" smtClean="0">
                <a:solidFill>
                  <a:srgbClr val="2A2928"/>
                </a:solidFill>
                <a:effectLst/>
                <a:latin typeface="Times New Roman" panose="02020603050405020304" pitchFamily="18" charset="0"/>
                <a:cs typeface="Times New Roman" panose="02020603050405020304" pitchFamily="18" charset="0"/>
              </a:rPr>
              <a:t> </a:t>
            </a:r>
            <a:r>
              <a:rPr lang="ru-RU" sz="2800" b="0" i="0" dirty="0" err="1" smtClean="0">
                <a:solidFill>
                  <a:srgbClr val="2A2928"/>
                </a:solidFill>
                <a:effectLst/>
                <a:latin typeface="Times New Roman" panose="02020603050405020304" pitchFamily="18" charset="0"/>
                <a:cs typeface="Times New Roman" panose="02020603050405020304" pitchFamily="18" charset="0"/>
              </a:rPr>
              <a:t>заявленої</a:t>
            </a:r>
            <a:r>
              <a:rPr lang="ru-RU" sz="2800" b="0" i="0" dirty="0" smtClean="0">
                <a:solidFill>
                  <a:srgbClr val="2A2928"/>
                </a:solidFill>
                <a:effectLst/>
                <a:latin typeface="Times New Roman" panose="02020603050405020304" pitchFamily="18" charset="0"/>
                <a:cs typeface="Times New Roman" panose="02020603050405020304" pitchFamily="18" charset="0"/>
              </a:rPr>
              <a:t> </a:t>
            </a:r>
            <a:r>
              <a:rPr lang="ru-RU" sz="2800" b="0" i="0" dirty="0" err="1" smtClean="0">
                <a:solidFill>
                  <a:srgbClr val="2A2928"/>
                </a:solidFill>
                <a:effectLst/>
                <a:latin typeface="Times New Roman" panose="02020603050405020304" pitchFamily="18" charset="0"/>
                <a:cs typeface="Times New Roman" panose="02020603050405020304" pitchFamily="18" charset="0"/>
              </a:rPr>
              <a:t>митної</a:t>
            </a:r>
            <a:r>
              <a:rPr lang="ru-RU" sz="2800" b="0" i="0" dirty="0" smtClean="0">
                <a:solidFill>
                  <a:srgbClr val="2A2928"/>
                </a:solidFill>
                <a:effectLst/>
                <a:latin typeface="Times New Roman" panose="02020603050405020304" pitchFamily="18" charset="0"/>
                <a:cs typeface="Times New Roman" panose="02020603050405020304" pitchFamily="18" charset="0"/>
              </a:rPr>
              <a:t> </a:t>
            </a:r>
            <a:r>
              <a:rPr lang="ru-RU" sz="2800" b="0" i="0" dirty="0" err="1" smtClean="0">
                <a:solidFill>
                  <a:srgbClr val="2A2928"/>
                </a:solidFill>
                <a:effectLst/>
                <a:latin typeface="Times New Roman" panose="02020603050405020304" pitchFamily="18" charset="0"/>
                <a:cs typeface="Times New Roman" panose="02020603050405020304" pitchFamily="18" charset="0"/>
              </a:rPr>
              <a:t>вартості</a:t>
            </a:r>
            <a:endParaRPr lang="ru-RU" sz="2800" b="0" i="0" dirty="0">
              <a:solidFill>
                <a:srgbClr val="2A2928"/>
              </a:solidFill>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363362" y="4760356"/>
            <a:ext cx="3204518" cy="1569660"/>
          </a:xfrm>
          <a:prstGeom prst="rect">
            <a:avLst/>
          </a:prstGeom>
          <a:solidFill>
            <a:schemeClr val="bg1">
              <a:lumMod val="95000"/>
            </a:schemeClr>
          </a:solidFill>
          <a:ln>
            <a:solidFill>
              <a:schemeClr val="tx1"/>
            </a:solidFill>
          </a:ln>
        </p:spPr>
        <p:txBody>
          <a:bodyPr wrap="square">
            <a:spAutoFit/>
          </a:bodyPr>
          <a:lstStyle/>
          <a:p>
            <a:pPr algn="ctr"/>
            <a:r>
              <a:rPr lang="ru-RU" sz="2400" b="0" i="0" dirty="0" err="1" smtClean="0">
                <a:solidFill>
                  <a:srgbClr val="000000"/>
                </a:solidFill>
                <a:effectLst/>
                <a:latin typeface="Times New Roman" panose="02020603050405020304" pitchFamily="18" charset="0"/>
                <a:cs typeface="Times New Roman" panose="02020603050405020304" pitchFamily="18" charset="0"/>
              </a:rPr>
              <a:t>ліцензія</a:t>
            </a:r>
            <a:r>
              <a:rPr lang="ru-RU" sz="2400" b="0" i="0" dirty="0" smtClean="0">
                <a:solidFill>
                  <a:srgbClr val="000000"/>
                </a:solidFill>
                <a:effectLst/>
                <a:latin typeface="Times New Roman" panose="02020603050405020304" pitchFamily="18" charset="0"/>
                <a:cs typeface="Times New Roman" panose="02020603050405020304" pitchFamily="18" charset="0"/>
              </a:rPr>
              <a:t> на </a:t>
            </a:r>
            <a:r>
              <a:rPr lang="ru-RU" sz="2400" b="0" i="0" dirty="0" err="1" smtClean="0">
                <a:solidFill>
                  <a:srgbClr val="000000"/>
                </a:solidFill>
                <a:effectLst/>
                <a:latin typeface="Times New Roman" panose="02020603050405020304" pitchFamily="18" charset="0"/>
                <a:cs typeface="Times New Roman" panose="02020603050405020304" pitchFamily="18" charset="0"/>
              </a:rPr>
              <a:t>імпорт</a:t>
            </a:r>
            <a:r>
              <a:rPr lang="ru-RU" sz="2400" b="0" i="0" dirty="0" smtClean="0">
                <a:solidFill>
                  <a:srgbClr val="000000"/>
                </a:solidFill>
                <a:effectLst/>
                <a:latin typeface="Times New Roman" panose="02020603050405020304" pitchFamily="18" charset="0"/>
                <a:cs typeface="Times New Roman" panose="02020603050405020304" pitchFamily="18" charset="0"/>
              </a:rPr>
              <a:t> товару, </a:t>
            </a:r>
            <a:r>
              <a:rPr lang="ru-RU" sz="2400" b="0" i="0" dirty="0" err="1" smtClean="0">
                <a:solidFill>
                  <a:srgbClr val="000000"/>
                </a:solidFill>
                <a:effectLst/>
                <a:latin typeface="Times New Roman" panose="02020603050405020304" pitchFamily="18" charset="0"/>
                <a:cs typeface="Times New Roman" panose="02020603050405020304" pitchFamily="18" charset="0"/>
              </a:rPr>
              <a:t>якщо</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імпорт</a:t>
            </a:r>
            <a:r>
              <a:rPr lang="ru-RU" sz="2400" b="0" i="0" dirty="0" smtClean="0">
                <a:solidFill>
                  <a:srgbClr val="000000"/>
                </a:solidFill>
                <a:effectLst/>
                <a:latin typeface="Times New Roman" panose="02020603050405020304" pitchFamily="18" charset="0"/>
                <a:cs typeface="Times New Roman" panose="02020603050405020304" pitchFamily="18" charset="0"/>
              </a:rPr>
              <a:t> товару </a:t>
            </a:r>
            <a:r>
              <a:rPr lang="ru-RU" sz="2400" b="0" i="0" dirty="0" err="1" smtClean="0">
                <a:solidFill>
                  <a:srgbClr val="000000"/>
                </a:solidFill>
                <a:effectLst/>
                <a:latin typeface="Times New Roman" panose="02020603050405020304" pitchFamily="18" charset="0"/>
                <a:cs typeface="Times New Roman" panose="02020603050405020304" pitchFamily="18" charset="0"/>
              </a:rPr>
              <a:t>підлягає</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ліцензуванню</a:t>
            </a:r>
            <a:r>
              <a:rPr lang="ru-RU" sz="2400" b="0" i="0" dirty="0" smtClean="0">
                <a:solidFill>
                  <a:srgbClr val="000000"/>
                </a:solidFill>
                <a:effectLst/>
                <a:latin typeface="Times New Roman" panose="02020603050405020304" pitchFamily="18" charset="0"/>
                <a:cs typeface="Times New Roman" panose="02020603050405020304" pitchFamily="18" charset="0"/>
              </a:rPr>
              <a:t>;</a:t>
            </a:r>
            <a:endParaRPr lang="ru-RU" sz="2400" b="0" i="0" dirty="0">
              <a:solidFill>
                <a:srgbClr val="000000"/>
              </a:solidFill>
              <a:effectLst/>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734334" y="1014923"/>
            <a:ext cx="2399354" cy="830997"/>
          </a:xfrm>
          <a:prstGeom prst="rect">
            <a:avLst/>
          </a:prstGeom>
          <a:solidFill>
            <a:schemeClr val="bg1">
              <a:lumMod val="95000"/>
            </a:schemeClr>
          </a:solidFill>
          <a:ln>
            <a:solidFill>
              <a:schemeClr val="tx1"/>
            </a:solidFill>
          </a:ln>
        </p:spPr>
        <p:txBody>
          <a:bodyPr wrap="square">
            <a:spAutoFit/>
          </a:bodyPr>
          <a:lstStyle/>
          <a:p>
            <a:pPr algn="ctr"/>
            <a:r>
              <a:rPr lang="ru-RU" sz="2400" b="0" i="0" dirty="0" err="1" smtClean="0">
                <a:solidFill>
                  <a:srgbClr val="000000"/>
                </a:solidFill>
                <a:effectLst/>
                <a:latin typeface="Times New Roman" panose="02020603050405020304" pitchFamily="18" charset="0"/>
                <a:cs typeface="Times New Roman" panose="02020603050405020304" pitchFamily="18" charset="0"/>
              </a:rPr>
              <a:t>декларація</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митної</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вартості</a:t>
            </a:r>
            <a:endParaRPr lang="en-US" sz="2400" b="0" i="0" dirty="0" smtClean="0">
              <a:solidFill>
                <a:srgbClr val="000000"/>
              </a:solidFill>
              <a:effectLst/>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437950" y="4465231"/>
            <a:ext cx="3706780" cy="1938992"/>
          </a:xfrm>
          <a:prstGeom prst="rect">
            <a:avLst/>
          </a:prstGeom>
          <a:solidFill>
            <a:schemeClr val="bg1">
              <a:lumMod val="95000"/>
            </a:schemeClr>
          </a:solidFill>
          <a:ln>
            <a:solidFill>
              <a:schemeClr val="tx1"/>
            </a:solidFill>
          </a:ln>
        </p:spPr>
        <p:txBody>
          <a:bodyPr wrap="square">
            <a:spAutoFit/>
          </a:bodyPr>
          <a:lstStyle/>
          <a:p>
            <a:pPr algn="ctr"/>
            <a:r>
              <a:rPr lang="ru-RU" sz="2400" b="0" i="0" dirty="0" err="1" smtClean="0">
                <a:solidFill>
                  <a:srgbClr val="000000"/>
                </a:solidFill>
                <a:effectLst/>
                <a:latin typeface="Times New Roman" panose="02020603050405020304" pitchFamily="18" charset="0"/>
                <a:cs typeface="Times New Roman" panose="02020603050405020304" pitchFamily="18" charset="0"/>
              </a:rPr>
              <a:t>зовнішньоекономічний</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договір</a:t>
            </a:r>
            <a:r>
              <a:rPr lang="ru-RU" sz="2400" b="0" i="0" dirty="0" smtClean="0">
                <a:solidFill>
                  <a:srgbClr val="000000"/>
                </a:solidFill>
                <a:effectLst/>
                <a:latin typeface="Times New Roman" panose="02020603050405020304" pitchFamily="18" charset="0"/>
                <a:cs typeface="Times New Roman" panose="02020603050405020304" pitchFamily="18" charset="0"/>
              </a:rPr>
              <a:t> (контракт) </a:t>
            </a:r>
            <a:r>
              <a:rPr lang="ru-RU" sz="2400" b="0" i="0" dirty="0" err="1" smtClean="0">
                <a:solidFill>
                  <a:srgbClr val="000000"/>
                </a:solidFill>
                <a:effectLst/>
                <a:latin typeface="Times New Roman" panose="02020603050405020304" pitchFamily="18" charset="0"/>
                <a:cs typeface="Times New Roman" panose="02020603050405020304" pitchFamily="18" charset="0"/>
              </a:rPr>
              <a:t>або</a:t>
            </a:r>
            <a:r>
              <a:rPr lang="ru-RU" sz="2400" b="0" i="0" dirty="0" smtClean="0">
                <a:solidFill>
                  <a:srgbClr val="000000"/>
                </a:solidFill>
                <a:effectLst/>
                <a:latin typeface="Times New Roman" panose="02020603050405020304" pitchFamily="18" charset="0"/>
                <a:cs typeface="Times New Roman" panose="02020603050405020304" pitchFamily="18" charset="0"/>
              </a:rPr>
              <a:t> документ, </a:t>
            </a:r>
            <a:r>
              <a:rPr lang="ru-RU" sz="2400" b="0" i="0" dirty="0" err="1" smtClean="0">
                <a:solidFill>
                  <a:srgbClr val="000000"/>
                </a:solidFill>
                <a:effectLst/>
                <a:latin typeface="Times New Roman" panose="02020603050405020304" pitchFamily="18" charset="0"/>
                <a:cs typeface="Times New Roman" panose="02020603050405020304" pitchFamily="18" charset="0"/>
              </a:rPr>
              <a:t>який</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його</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замінює</a:t>
            </a:r>
            <a:r>
              <a:rPr lang="ru-RU" sz="2400" b="0" i="0" dirty="0" smtClean="0">
                <a:solidFill>
                  <a:srgbClr val="000000"/>
                </a:solidFill>
                <a:effectLst/>
                <a:latin typeface="Times New Roman" panose="02020603050405020304" pitchFamily="18" charset="0"/>
                <a:cs typeface="Times New Roman" panose="02020603050405020304" pitchFamily="18" charset="0"/>
              </a:rPr>
              <a:t>, та </a:t>
            </a:r>
            <a:r>
              <a:rPr lang="ru-RU" sz="2400" b="0" i="0" dirty="0" err="1" smtClean="0">
                <a:solidFill>
                  <a:srgbClr val="000000"/>
                </a:solidFill>
                <a:effectLst/>
                <a:latin typeface="Times New Roman" panose="02020603050405020304" pitchFamily="18" charset="0"/>
                <a:cs typeface="Times New Roman" panose="02020603050405020304" pitchFamily="18" charset="0"/>
              </a:rPr>
              <a:t>додатки</a:t>
            </a:r>
            <a:r>
              <a:rPr lang="ru-RU" sz="2400" b="0" i="0" dirty="0" smtClean="0">
                <a:solidFill>
                  <a:srgbClr val="000000"/>
                </a:solidFill>
                <a:effectLst/>
                <a:latin typeface="Times New Roman" panose="02020603050405020304" pitchFamily="18" charset="0"/>
                <a:cs typeface="Times New Roman" panose="02020603050405020304" pitchFamily="18" charset="0"/>
              </a:rPr>
              <a:t> до </a:t>
            </a:r>
            <a:r>
              <a:rPr lang="ru-RU" sz="2400" b="0" i="0" dirty="0" err="1" smtClean="0">
                <a:solidFill>
                  <a:srgbClr val="000000"/>
                </a:solidFill>
                <a:effectLst/>
                <a:latin typeface="Times New Roman" panose="02020603050405020304" pitchFamily="18" charset="0"/>
                <a:cs typeface="Times New Roman" panose="02020603050405020304" pitchFamily="18" charset="0"/>
              </a:rPr>
              <a:t>нього</a:t>
            </a:r>
            <a:r>
              <a:rPr lang="ru-RU" sz="2400" b="0" i="0" dirty="0" smtClean="0">
                <a:solidFill>
                  <a:srgbClr val="000000"/>
                </a:solidFill>
                <a:effectLst/>
                <a:latin typeface="Times New Roman" panose="02020603050405020304" pitchFamily="18" charset="0"/>
                <a:cs typeface="Times New Roman" panose="02020603050405020304" pitchFamily="18" charset="0"/>
              </a:rPr>
              <a:t> у </a:t>
            </a:r>
            <a:r>
              <a:rPr lang="ru-RU" sz="2400" b="0" i="0" dirty="0" err="1" smtClean="0">
                <a:solidFill>
                  <a:srgbClr val="000000"/>
                </a:solidFill>
                <a:effectLst/>
                <a:latin typeface="Times New Roman" panose="02020603050405020304" pitchFamily="18" charset="0"/>
                <a:cs typeface="Times New Roman" panose="02020603050405020304" pitchFamily="18" charset="0"/>
              </a:rPr>
              <a:t>разі</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їх</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наявності</a:t>
            </a:r>
            <a:r>
              <a:rPr lang="ru-RU" sz="2400" b="0" i="0" dirty="0" smtClean="0">
                <a:solidFill>
                  <a:srgbClr val="000000"/>
                </a:solidFill>
                <a:effectLst/>
                <a:latin typeface="Times New Roman" panose="02020603050405020304" pitchFamily="18" charset="0"/>
                <a:cs typeface="Times New Roman" panose="02020603050405020304" pitchFamily="18" charset="0"/>
              </a:rPr>
              <a:t>;</a:t>
            </a:r>
          </a:p>
        </p:txBody>
      </p:sp>
      <p:sp>
        <p:nvSpPr>
          <p:cNvPr id="9" name="Прямоугольник 8"/>
          <p:cNvSpPr/>
          <p:nvPr/>
        </p:nvSpPr>
        <p:spPr>
          <a:xfrm>
            <a:off x="7894254" y="334188"/>
            <a:ext cx="3912223" cy="1569660"/>
          </a:xfrm>
          <a:prstGeom prst="rect">
            <a:avLst/>
          </a:prstGeom>
          <a:solidFill>
            <a:schemeClr val="bg1">
              <a:lumMod val="95000"/>
            </a:schemeClr>
          </a:solidFill>
          <a:ln>
            <a:solidFill>
              <a:schemeClr val="tx1"/>
            </a:solidFill>
          </a:ln>
        </p:spPr>
        <p:txBody>
          <a:bodyPr wrap="square">
            <a:spAutoFit/>
          </a:bodyPr>
          <a:lstStyle/>
          <a:p>
            <a:pPr algn="ctr"/>
            <a:r>
              <a:rPr lang="ru-RU" sz="2400" b="0" i="0" dirty="0" err="1" smtClean="0">
                <a:solidFill>
                  <a:srgbClr val="000000"/>
                </a:solidFill>
                <a:effectLst/>
                <a:latin typeface="Times New Roman" panose="02020603050405020304" pitchFamily="18" charset="0"/>
                <a:cs typeface="Times New Roman" panose="02020603050405020304" pitchFamily="18" charset="0"/>
              </a:rPr>
              <a:t>рахунок</a:t>
            </a:r>
            <a:r>
              <a:rPr lang="ru-RU" sz="2400" b="0" i="0" dirty="0" smtClean="0">
                <a:solidFill>
                  <a:srgbClr val="000000"/>
                </a:solidFill>
                <a:effectLst/>
                <a:latin typeface="Times New Roman" panose="02020603050405020304" pitchFamily="18" charset="0"/>
                <a:cs typeface="Times New Roman" panose="02020603050405020304" pitchFamily="18" charset="0"/>
              </a:rPr>
              <a:t>-фактура (</a:t>
            </a:r>
            <a:r>
              <a:rPr lang="ru-RU" sz="2400" b="0" i="0" dirty="0" err="1" smtClean="0">
                <a:solidFill>
                  <a:srgbClr val="000000"/>
                </a:solidFill>
                <a:effectLst/>
                <a:latin typeface="Times New Roman" panose="02020603050405020304" pitchFamily="18" charset="0"/>
                <a:cs typeface="Times New Roman" panose="02020603050405020304" pitchFamily="18" charset="0"/>
              </a:rPr>
              <a:t>інвойс</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або</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рахунок</a:t>
            </a:r>
            <a:r>
              <a:rPr lang="ru-RU" sz="2400" b="0" i="0" dirty="0" smtClean="0">
                <a:solidFill>
                  <a:srgbClr val="000000"/>
                </a:solidFill>
                <a:effectLst/>
                <a:latin typeface="Times New Roman" panose="02020603050405020304" pitchFamily="18" charset="0"/>
                <a:cs typeface="Times New Roman" panose="02020603050405020304" pitchFamily="18" charset="0"/>
              </a:rPr>
              <a:t>-проформа (</a:t>
            </a:r>
            <a:r>
              <a:rPr lang="ru-RU" sz="2400" b="0" i="0" dirty="0" err="1" smtClean="0">
                <a:solidFill>
                  <a:srgbClr val="000000"/>
                </a:solidFill>
                <a:effectLst/>
                <a:latin typeface="Times New Roman" panose="02020603050405020304" pitchFamily="18" charset="0"/>
                <a:cs typeface="Times New Roman" panose="02020603050405020304" pitchFamily="18" charset="0"/>
              </a:rPr>
              <a:t>якщо</a:t>
            </a:r>
            <a:r>
              <a:rPr lang="ru-RU" sz="2400" b="0" i="0" dirty="0" smtClean="0">
                <a:solidFill>
                  <a:srgbClr val="000000"/>
                </a:solidFill>
                <a:effectLst/>
                <a:latin typeface="Times New Roman" panose="02020603050405020304" pitchFamily="18" charset="0"/>
                <a:cs typeface="Times New Roman" panose="02020603050405020304" pitchFamily="18" charset="0"/>
              </a:rPr>
              <a:t> товар не є </a:t>
            </a:r>
            <a:r>
              <a:rPr lang="ru-RU" sz="2400" b="0" i="0" dirty="0" err="1" smtClean="0">
                <a:solidFill>
                  <a:srgbClr val="000000"/>
                </a:solidFill>
                <a:effectLst/>
                <a:latin typeface="Times New Roman" panose="02020603050405020304" pitchFamily="18" charset="0"/>
                <a:cs typeface="Times New Roman" panose="02020603050405020304" pitchFamily="18" charset="0"/>
              </a:rPr>
              <a:t>об'єктом</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купівлі</a:t>
            </a:r>
            <a:r>
              <a:rPr lang="ru-RU" sz="2400" b="0" i="0" dirty="0" smtClean="0">
                <a:solidFill>
                  <a:srgbClr val="000000"/>
                </a:solidFill>
                <a:effectLst/>
                <a:latin typeface="Times New Roman" panose="02020603050405020304" pitchFamily="18" charset="0"/>
                <a:cs typeface="Times New Roman" panose="02020603050405020304" pitchFamily="18" charset="0"/>
              </a:rPr>
              <a:t>-продажу);</a:t>
            </a:r>
            <a:endParaRPr lang="ru-RU" sz="24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260640" y="680701"/>
            <a:ext cx="2745467" cy="1200329"/>
          </a:xfrm>
          <a:prstGeom prst="rect">
            <a:avLst/>
          </a:prstGeom>
          <a:solidFill>
            <a:schemeClr val="bg1">
              <a:lumMod val="95000"/>
            </a:schemeClr>
          </a:solidFill>
          <a:ln>
            <a:solidFill>
              <a:schemeClr val="tx1"/>
            </a:solidFill>
          </a:ln>
        </p:spPr>
        <p:txBody>
          <a:bodyPr wrap="square">
            <a:spAutoFit/>
          </a:bodyPr>
          <a:lstStyle/>
          <a:p>
            <a:pPr algn="ctr"/>
            <a:r>
              <a:rPr lang="ru-RU" sz="2400" b="0" i="0" dirty="0" err="1" smtClean="0">
                <a:solidFill>
                  <a:srgbClr val="000000"/>
                </a:solidFill>
                <a:effectLst/>
                <a:latin typeface="Times New Roman" panose="02020603050405020304" pitchFamily="18" charset="0"/>
                <a:cs typeface="Times New Roman" panose="02020603050405020304" pitchFamily="18" charset="0"/>
              </a:rPr>
              <a:t>банківські</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платіжні</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документи</a:t>
            </a: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якщо</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рахунок</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сплачено</a:t>
            </a:r>
            <a:r>
              <a:rPr lang="en-US" sz="2400" b="0" i="0" dirty="0" smtClean="0">
                <a:solidFill>
                  <a:srgbClr val="000000"/>
                </a:solidFill>
                <a:effectLst/>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226108" y="2595913"/>
            <a:ext cx="2684517" cy="1200329"/>
          </a:xfrm>
          <a:prstGeom prst="rect">
            <a:avLst/>
          </a:prstGeom>
          <a:solidFill>
            <a:schemeClr val="bg1">
              <a:lumMod val="95000"/>
            </a:schemeClr>
          </a:solidFill>
          <a:ln>
            <a:solidFill>
              <a:schemeClr val="tx1"/>
            </a:solidFill>
          </a:ln>
        </p:spPr>
        <p:txBody>
          <a:bodyPr wrap="square">
            <a:spAutoFit/>
          </a:bodyPr>
          <a:lstStyle/>
          <a:p>
            <a:pPr algn="ctr"/>
            <a:r>
              <a:rPr lang="ru-RU" sz="2400" b="0" i="0" dirty="0" err="1" smtClean="0">
                <a:solidFill>
                  <a:srgbClr val="000000"/>
                </a:solidFill>
                <a:effectLst/>
                <a:latin typeface="Times New Roman" panose="02020603050405020304" pitchFamily="18" charset="0"/>
                <a:cs typeface="Times New Roman" panose="02020603050405020304" pitchFamily="18" charset="0"/>
              </a:rPr>
              <a:t>транспортні</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перевізні</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документи</a:t>
            </a:r>
            <a:endParaRPr lang="ru-RU" sz="24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8895180" y="2600497"/>
            <a:ext cx="3019041" cy="1200329"/>
          </a:xfrm>
          <a:prstGeom prst="rect">
            <a:avLst/>
          </a:prstGeom>
          <a:solidFill>
            <a:schemeClr val="bg1">
              <a:lumMod val="95000"/>
            </a:schemeClr>
          </a:solidFill>
          <a:ln>
            <a:solidFill>
              <a:schemeClr val="tx1"/>
            </a:solidFill>
          </a:ln>
        </p:spPr>
        <p:txBody>
          <a:bodyPr wrap="square">
            <a:spAutoFit/>
          </a:bodyPr>
          <a:lstStyle/>
          <a:p>
            <a:pPr algn="ctr"/>
            <a:r>
              <a:rPr lang="ru-RU" sz="2400" b="0" i="0" dirty="0" err="1" smtClean="0">
                <a:solidFill>
                  <a:srgbClr val="000000"/>
                </a:solidFill>
                <a:effectLst/>
                <a:latin typeface="Times New Roman" panose="02020603050405020304" pitchFamily="18" charset="0"/>
                <a:cs typeface="Times New Roman" panose="02020603050405020304" pitchFamily="18" charset="0"/>
              </a:rPr>
              <a:t>страхові</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документи</a:t>
            </a:r>
            <a:endParaRPr lang="ru-RU" sz="2400" b="0" i="0" dirty="0" smtClean="0">
              <a:solidFill>
                <a:srgbClr val="000000"/>
              </a:solidFill>
              <a:effectLst/>
              <a:latin typeface="Times New Roman" panose="02020603050405020304" pitchFamily="18" charset="0"/>
              <a:cs typeface="Times New Roman" panose="02020603050405020304" pitchFamily="18" charset="0"/>
            </a:endParaRPr>
          </a:p>
          <a:p>
            <a:pPr algn="ctr"/>
            <a:r>
              <a:rPr lang="en-US" sz="2400" b="0" i="0" dirty="0" smtClean="0">
                <a:solidFill>
                  <a:srgbClr val="000000"/>
                </a:solidFill>
                <a:effectLst/>
                <a:latin typeface="Times New Roman" panose="02020603050405020304" pitchFamily="18" charset="0"/>
                <a:cs typeface="Times New Roman" panose="02020603050405020304" pitchFamily="18" charset="0"/>
              </a:rPr>
              <a:t>(</a:t>
            </a:r>
            <a:r>
              <a:rPr lang="ru-RU" sz="2400" b="0" i="0" dirty="0" err="1" smtClean="0">
                <a:solidFill>
                  <a:srgbClr val="000000"/>
                </a:solidFill>
                <a:effectLst/>
                <a:latin typeface="Times New Roman" panose="02020603050405020304" pitchFamily="18" charset="0"/>
                <a:cs typeface="Times New Roman" panose="02020603050405020304" pitchFamily="18" charset="0"/>
              </a:rPr>
              <a:t>якщо</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здійснювалося</a:t>
            </a:r>
            <a:r>
              <a:rPr lang="ru-RU" sz="2400" b="0" i="0" dirty="0" smtClean="0">
                <a:solidFill>
                  <a:srgbClr val="000000"/>
                </a:solidFill>
                <a:effectLst/>
                <a:latin typeface="Times New Roman" panose="02020603050405020304" pitchFamily="18" charset="0"/>
                <a:cs typeface="Times New Roman" panose="02020603050405020304" pitchFamily="18" charset="0"/>
              </a:rPr>
              <a:t> </a:t>
            </a:r>
            <a:r>
              <a:rPr lang="ru-RU" sz="2400" b="0" i="0" dirty="0" err="1" smtClean="0">
                <a:solidFill>
                  <a:srgbClr val="000000"/>
                </a:solidFill>
                <a:effectLst/>
                <a:latin typeface="Times New Roman" panose="02020603050405020304" pitchFamily="18" charset="0"/>
                <a:cs typeface="Times New Roman" panose="02020603050405020304" pitchFamily="18" charset="0"/>
              </a:rPr>
              <a:t>страхування</a:t>
            </a:r>
            <a:r>
              <a:rPr lang="en-US" sz="2400" b="0" i="0" dirty="0" smtClean="0">
                <a:solidFill>
                  <a:srgbClr val="000000"/>
                </a:solidFill>
                <a:effectLst/>
                <a:latin typeface="Times New Roman" panose="02020603050405020304" pitchFamily="18" charset="0"/>
                <a:cs typeface="Times New Roman" panose="02020603050405020304" pitchFamily="18" charset="0"/>
              </a:rPr>
              <a:t>)</a:t>
            </a:r>
            <a:endParaRPr lang="ru-RU" sz="2400" b="0" i="0" dirty="0">
              <a:solidFill>
                <a:srgbClr val="000000"/>
              </a:solidFill>
              <a:effectLst/>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7786512" y="4483357"/>
            <a:ext cx="4127709" cy="2123658"/>
          </a:xfrm>
          <a:prstGeom prst="rect">
            <a:avLst/>
          </a:prstGeom>
          <a:solidFill>
            <a:schemeClr val="bg1">
              <a:lumMod val="95000"/>
            </a:schemeClr>
          </a:solidFill>
          <a:ln>
            <a:solidFill>
              <a:schemeClr val="tx1"/>
            </a:solidFill>
          </a:ln>
        </p:spPr>
        <p:txBody>
          <a:bodyPr wrap="square">
            <a:spAutoFit/>
          </a:bodyPr>
          <a:lstStyle/>
          <a:p>
            <a:pPr algn="ctr"/>
            <a:r>
              <a:rPr lang="ru-RU" sz="2200" b="0" i="0" dirty="0" err="1" smtClean="0">
                <a:solidFill>
                  <a:srgbClr val="2A2928"/>
                </a:solidFill>
                <a:effectLst/>
                <a:latin typeface="Times New Roman" panose="02020603050405020304" pitchFamily="18" charset="0"/>
                <a:cs typeface="Times New Roman" panose="02020603050405020304" pitchFamily="18" charset="0"/>
              </a:rPr>
              <a:t>інші</a:t>
            </a:r>
            <a:r>
              <a:rPr lang="ru-RU" sz="2200" b="0" i="0" dirty="0" smtClean="0">
                <a:solidFill>
                  <a:srgbClr val="2A2928"/>
                </a:solidFill>
                <a:effectLst/>
                <a:latin typeface="Times New Roman" panose="02020603050405020304" pitchFamily="18" charset="0"/>
                <a:cs typeface="Times New Roman" panose="02020603050405020304" pitchFamily="18" charset="0"/>
              </a:rPr>
              <a:t> </a:t>
            </a:r>
            <a:r>
              <a:rPr lang="ru-RU" sz="2200" b="0" i="0" dirty="0" err="1" smtClean="0">
                <a:solidFill>
                  <a:srgbClr val="2A2928"/>
                </a:solidFill>
                <a:effectLst/>
                <a:latin typeface="Times New Roman" panose="02020603050405020304" pitchFamily="18" charset="0"/>
                <a:cs typeface="Times New Roman" panose="02020603050405020304" pitchFamily="18" charset="0"/>
              </a:rPr>
              <a:t>платіжні</a:t>
            </a:r>
            <a:r>
              <a:rPr lang="ru-RU" sz="2200" b="0" i="0" dirty="0" smtClean="0">
                <a:solidFill>
                  <a:srgbClr val="2A2928"/>
                </a:solidFill>
                <a:effectLst/>
                <a:latin typeface="Times New Roman" panose="02020603050405020304" pitchFamily="18" charset="0"/>
                <a:cs typeface="Times New Roman" panose="02020603050405020304" pitchFamily="18" charset="0"/>
              </a:rPr>
              <a:t> та/</a:t>
            </a:r>
            <a:r>
              <a:rPr lang="ru-RU" sz="2200" b="0" i="0" dirty="0" err="1" smtClean="0">
                <a:solidFill>
                  <a:srgbClr val="2A2928"/>
                </a:solidFill>
                <a:effectLst/>
                <a:latin typeface="Times New Roman" panose="02020603050405020304" pitchFamily="18" charset="0"/>
                <a:cs typeface="Times New Roman" panose="02020603050405020304" pitchFamily="18" charset="0"/>
              </a:rPr>
              <a:t>або</a:t>
            </a:r>
            <a:r>
              <a:rPr lang="ru-RU" sz="2200" b="0" i="0" dirty="0" smtClean="0">
                <a:solidFill>
                  <a:srgbClr val="2A2928"/>
                </a:solidFill>
                <a:effectLst/>
                <a:latin typeface="Times New Roman" panose="02020603050405020304" pitchFamily="18" charset="0"/>
                <a:cs typeface="Times New Roman" panose="02020603050405020304" pitchFamily="18" charset="0"/>
              </a:rPr>
              <a:t> </a:t>
            </a:r>
            <a:r>
              <a:rPr lang="ru-RU" sz="2200" b="0" i="0" dirty="0" err="1" smtClean="0">
                <a:solidFill>
                  <a:srgbClr val="2A2928"/>
                </a:solidFill>
                <a:effectLst/>
                <a:latin typeface="Times New Roman" panose="02020603050405020304" pitchFamily="18" charset="0"/>
                <a:cs typeface="Times New Roman" panose="02020603050405020304" pitchFamily="18" charset="0"/>
              </a:rPr>
              <a:t>бухгалтерські</a:t>
            </a:r>
            <a:r>
              <a:rPr lang="ru-RU" sz="2200" b="0" i="0" dirty="0" smtClean="0">
                <a:solidFill>
                  <a:srgbClr val="2A2928"/>
                </a:solidFill>
                <a:effectLst/>
                <a:latin typeface="Times New Roman" panose="02020603050405020304" pitchFamily="18" charset="0"/>
                <a:cs typeface="Times New Roman" panose="02020603050405020304" pitchFamily="18" charset="0"/>
              </a:rPr>
              <a:t> </a:t>
            </a:r>
            <a:r>
              <a:rPr lang="ru-RU" sz="2200" b="0" i="0" dirty="0" err="1" smtClean="0">
                <a:solidFill>
                  <a:srgbClr val="2A2928"/>
                </a:solidFill>
                <a:effectLst/>
                <a:latin typeface="Times New Roman" panose="02020603050405020304" pitchFamily="18" charset="0"/>
                <a:cs typeface="Times New Roman" panose="02020603050405020304" pitchFamily="18" charset="0"/>
              </a:rPr>
              <a:t>документи</a:t>
            </a:r>
            <a:r>
              <a:rPr lang="ru-RU" sz="2200" b="0" i="0" dirty="0" smtClean="0">
                <a:solidFill>
                  <a:srgbClr val="2A2928"/>
                </a:solidFill>
                <a:effectLst/>
                <a:latin typeface="Times New Roman" panose="02020603050405020304" pitchFamily="18" charset="0"/>
                <a:cs typeface="Times New Roman" panose="02020603050405020304" pitchFamily="18" charset="0"/>
              </a:rPr>
              <a:t>, </a:t>
            </a:r>
            <a:r>
              <a:rPr lang="ru-RU" sz="2200" b="0" i="0" dirty="0" err="1" smtClean="0">
                <a:solidFill>
                  <a:srgbClr val="2A2928"/>
                </a:solidFill>
                <a:effectLst/>
                <a:latin typeface="Times New Roman" panose="02020603050405020304" pitchFamily="18" charset="0"/>
                <a:cs typeface="Times New Roman" panose="02020603050405020304" pitchFamily="18" charset="0"/>
              </a:rPr>
              <a:t>що</a:t>
            </a:r>
            <a:r>
              <a:rPr lang="ru-RU" sz="2200" b="0" i="0" dirty="0" smtClean="0">
                <a:solidFill>
                  <a:srgbClr val="2A2928"/>
                </a:solidFill>
                <a:effectLst/>
                <a:latin typeface="Times New Roman" panose="02020603050405020304" pitchFamily="18" charset="0"/>
                <a:cs typeface="Times New Roman" panose="02020603050405020304" pitchFamily="18" charset="0"/>
              </a:rPr>
              <a:t> </a:t>
            </a:r>
            <a:r>
              <a:rPr lang="ru-RU" sz="2200" b="0" i="0" dirty="0" err="1" smtClean="0">
                <a:solidFill>
                  <a:srgbClr val="2A2928"/>
                </a:solidFill>
                <a:effectLst/>
                <a:latin typeface="Times New Roman" panose="02020603050405020304" pitchFamily="18" charset="0"/>
                <a:cs typeface="Times New Roman" panose="02020603050405020304" pitchFamily="18" charset="0"/>
              </a:rPr>
              <a:t>підтверджують</a:t>
            </a:r>
            <a:r>
              <a:rPr lang="ru-RU" sz="2200" b="0" i="0" dirty="0" smtClean="0">
                <a:solidFill>
                  <a:srgbClr val="2A2928"/>
                </a:solidFill>
                <a:effectLst/>
                <a:latin typeface="Times New Roman" panose="02020603050405020304" pitchFamily="18" charset="0"/>
                <a:cs typeface="Times New Roman" panose="02020603050405020304" pitchFamily="18" charset="0"/>
              </a:rPr>
              <a:t> </a:t>
            </a:r>
            <a:r>
              <a:rPr lang="ru-RU" sz="2200" b="0" i="0" dirty="0" err="1" smtClean="0">
                <a:solidFill>
                  <a:srgbClr val="2A2928"/>
                </a:solidFill>
                <a:effectLst/>
                <a:latin typeface="Times New Roman" panose="02020603050405020304" pitchFamily="18" charset="0"/>
                <a:cs typeface="Times New Roman" panose="02020603050405020304" pitchFamily="18" charset="0"/>
              </a:rPr>
              <a:t>вартість</a:t>
            </a:r>
            <a:r>
              <a:rPr lang="ru-RU" sz="2200" b="0" i="0" dirty="0" smtClean="0">
                <a:solidFill>
                  <a:srgbClr val="2A2928"/>
                </a:solidFill>
                <a:effectLst/>
                <a:latin typeface="Times New Roman" panose="02020603050405020304" pitchFamily="18" charset="0"/>
                <a:cs typeface="Times New Roman" panose="02020603050405020304" pitchFamily="18" charset="0"/>
              </a:rPr>
              <a:t> товару та </a:t>
            </a:r>
            <a:r>
              <a:rPr lang="ru-RU" sz="2200" b="0" i="0" dirty="0" err="1" smtClean="0">
                <a:solidFill>
                  <a:srgbClr val="2A2928"/>
                </a:solidFill>
                <a:effectLst/>
                <a:latin typeface="Times New Roman" panose="02020603050405020304" pitchFamily="18" charset="0"/>
                <a:cs typeface="Times New Roman" panose="02020603050405020304" pitchFamily="18" charset="0"/>
              </a:rPr>
              <a:t>містять</a:t>
            </a:r>
            <a:r>
              <a:rPr lang="ru-RU" sz="2200" b="0" i="0" dirty="0" smtClean="0">
                <a:solidFill>
                  <a:srgbClr val="2A2928"/>
                </a:solidFill>
                <a:effectLst/>
                <a:latin typeface="Times New Roman" panose="02020603050405020304" pitchFamily="18" charset="0"/>
                <a:cs typeface="Times New Roman" panose="02020603050405020304" pitchFamily="18" charset="0"/>
              </a:rPr>
              <a:t> </a:t>
            </a:r>
            <a:r>
              <a:rPr lang="ru-RU" sz="2200" b="0" i="0" dirty="0" err="1" smtClean="0">
                <a:solidFill>
                  <a:srgbClr val="2A2928"/>
                </a:solidFill>
                <a:effectLst/>
                <a:latin typeface="Times New Roman" panose="02020603050405020304" pitchFamily="18" charset="0"/>
                <a:cs typeface="Times New Roman" panose="02020603050405020304" pitchFamily="18" charset="0"/>
              </a:rPr>
              <a:t>реквізити</a:t>
            </a:r>
            <a:r>
              <a:rPr lang="ru-RU" sz="2200" b="0" i="0" dirty="0" smtClean="0">
                <a:solidFill>
                  <a:srgbClr val="2A2928"/>
                </a:solidFill>
                <a:effectLst/>
                <a:latin typeface="Times New Roman" panose="02020603050405020304" pitchFamily="18" charset="0"/>
                <a:cs typeface="Times New Roman" panose="02020603050405020304" pitchFamily="18" charset="0"/>
              </a:rPr>
              <a:t>, </a:t>
            </a:r>
            <a:r>
              <a:rPr lang="ru-RU" sz="2200" b="0" i="0" dirty="0" err="1" smtClean="0">
                <a:solidFill>
                  <a:srgbClr val="2A2928"/>
                </a:solidFill>
                <a:effectLst/>
                <a:latin typeface="Times New Roman" panose="02020603050405020304" pitchFamily="18" charset="0"/>
                <a:cs typeface="Times New Roman" panose="02020603050405020304" pitchFamily="18" charset="0"/>
              </a:rPr>
              <a:t>необхідні</a:t>
            </a:r>
            <a:r>
              <a:rPr lang="ru-RU" sz="2200" b="0" i="0" dirty="0" smtClean="0">
                <a:solidFill>
                  <a:srgbClr val="2A2928"/>
                </a:solidFill>
                <a:effectLst/>
                <a:latin typeface="Times New Roman" panose="02020603050405020304" pitchFamily="18" charset="0"/>
                <a:cs typeface="Times New Roman" panose="02020603050405020304" pitchFamily="18" charset="0"/>
              </a:rPr>
              <a:t> для </a:t>
            </a:r>
            <a:r>
              <a:rPr lang="ru-RU" sz="2200" b="0" i="0" dirty="0" err="1" smtClean="0">
                <a:solidFill>
                  <a:srgbClr val="2A2928"/>
                </a:solidFill>
                <a:effectLst/>
                <a:latin typeface="Times New Roman" panose="02020603050405020304" pitchFamily="18" charset="0"/>
                <a:cs typeface="Times New Roman" panose="02020603050405020304" pitchFamily="18" charset="0"/>
              </a:rPr>
              <a:t>ідентифікації</a:t>
            </a:r>
            <a:r>
              <a:rPr lang="ru-RU" sz="2200" b="0" i="0" dirty="0" smtClean="0">
                <a:solidFill>
                  <a:srgbClr val="2A2928"/>
                </a:solidFill>
                <a:effectLst/>
                <a:latin typeface="Times New Roman" panose="02020603050405020304" pitchFamily="18" charset="0"/>
                <a:cs typeface="Times New Roman" panose="02020603050405020304" pitchFamily="18" charset="0"/>
              </a:rPr>
              <a:t> </a:t>
            </a:r>
            <a:r>
              <a:rPr lang="ru-RU" sz="2200" b="0" i="0" dirty="0" err="1" smtClean="0">
                <a:solidFill>
                  <a:srgbClr val="2A2928"/>
                </a:solidFill>
                <a:effectLst/>
                <a:latin typeface="Times New Roman" panose="02020603050405020304" pitchFamily="18" charset="0"/>
                <a:cs typeface="Times New Roman" panose="02020603050405020304" pitchFamily="18" charset="0"/>
              </a:rPr>
              <a:t>ввезеного</a:t>
            </a:r>
            <a:r>
              <a:rPr lang="ru-RU" sz="2200" b="0" i="0" dirty="0" smtClean="0">
                <a:solidFill>
                  <a:srgbClr val="2A2928"/>
                </a:solidFill>
                <a:effectLst/>
                <a:latin typeface="Times New Roman" panose="02020603050405020304" pitchFamily="18" charset="0"/>
                <a:cs typeface="Times New Roman" panose="02020603050405020304" pitchFamily="18" charset="0"/>
              </a:rPr>
              <a:t> товару</a:t>
            </a:r>
            <a:endParaRPr lang="ru-RU" sz="2200" dirty="0">
              <a:latin typeface="Times New Roman" panose="02020603050405020304" pitchFamily="18" charset="0"/>
              <a:cs typeface="Times New Roman" panose="02020603050405020304" pitchFamily="18" charset="0"/>
            </a:endParaRPr>
          </a:p>
        </p:txBody>
      </p:sp>
      <p:cxnSp>
        <p:nvCxnSpPr>
          <p:cNvPr id="18" name="Прямая со стрелкой 17"/>
          <p:cNvCxnSpPr/>
          <p:nvPr/>
        </p:nvCxnSpPr>
        <p:spPr>
          <a:xfrm flipV="1">
            <a:off x="6546065" y="1945067"/>
            <a:ext cx="2237327" cy="4323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Прямая со стрелкой 19"/>
          <p:cNvCxnSpPr/>
          <p:nvPr/>
        </p:nvCxnSpPr>
        <p:spPr>
          <a:xfrm flipH="1" flipV="1">
            <a:off x="2665929" y="1903849"/>
            <a:ext cx="2366168" cy="4736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Прямая со стрелкой 23"/>
          <p:cNvCxnSpPr/>
          <p:nvPr/>
        </p:nvCxnSpPr>
        <p:spPr>
          <a:xfrm flipH="1" flipV="1">
            <a:off x="5774608" y="1880849"/>
            <a:ext cx="1" cy="5319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Прямая со стрелкой 25"/>
          <p:cNvCxnSpPr/>
          <p:nvPr/>
        </p:nvCxnSpPr>
        <p:spPr>
          <a:xfrm flipH="1">
            <a:off x="5774608" y="4228815"/>
            <a:ext cx="1" cy="5315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Прямая со стрелкой 27"/>
          <p:cNvCxnSpPr/>
          <p:nvPr/>
        </p:nvCxnSpPr>
        <p:spPr>
          <a:xfrm flipH="1">
            <a:off x="3196361" y="4228815"/>
            <a:ext cx="1234104" cy="2364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Прямая со стрелкой 29"/>
          <p:cNvCxnSpPr>
            <a:endCxn id="11" idx="3"/>
          </p:cNvCxnSpPr>
          <p:nvPr/>
        </p:nvCxnSpPr>
        <p:spPr>
          <a:xfrm flipH="1">
            <a:off x="2910625" y="3196077"/>
            <a:ext cx="571472"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Прямая со стрелкой 31"/>
          <p:cNvCxnSpPr/>
          <p:nvPr/>
        </p:nvCxnSpPr>
        <p:spPr>
          <a:xfrm>
            <a:off x="8323708" y="3181323"/>
            <a:ext cx="57147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Прямая со стрелкой 33"/>
          <p:cNvCxnSpPr/>
          <p:nvPr/>
        </p:nvCxnSpPr>
        <p:spPr>
          <a:xfrm>
            <a:off x="8010659" y="4228815"/>
            <a:ext cx="1223493" cy="2364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 xmlns:p14="http://schemas.microsoft.com/office/powerpoint/2010/main" val="1353328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91919" y="2238750"/>
            <a:ext cx="11595281" cy="4093428"/>
          </a:xfrm>
          <a:prstGeom prst="rect">
            <a:avLst/>
          </a:prstGeom>
          <a:solidFill>
            <a:schemeClr val="accent4">
              <a:lumMod val="20000"/>
              <a:lumOff val="80000"/>
            </a:schemeClr>
          </a:solidFill>
          <a:ln>
            <a:solidFill>
              <a:schemeClr val="tx1"/>
            </a:solidFill>
          </a:ln>
        </p:spPr>
        <p:txBody>
          <a:bodyPr wrap="square">
            <a:spAutoFit/>
          </a:bodyPr>
          <a:lstStyle/>
          <a:p>
            <a:pPr algn="just"/>
            <a:r>
              <a:rPr lang="ru-RU" sz="2000" b="0" i="0" dirty="0" smtClean="0">
                <a:solidFill>
                  <a:srgbClr val="2A2928"/>
                </a:solidFill>
                <a:effectLst/>
                <a:latin typeface="Times New Roman" panose="02020603050405020304" pitchFamily="18" charset="0"/>
                <a:cs typeface="Times New Roman" panose="02020603050405020304" pitchFamily="18" charset="0"/>
              </a:rPr>
              <a:t>1) </a:t>
            </a:r>
            <a:r>
              <a:rPr lang="ru-RU" sz="2000" b="0" i="0" dirty="0" err="1" smtClean="0">
                <a:solidFill>
                  <a:srgbClr val="2A2928"/>
                </a:solidFill>
                <a:effectLst/>
                <a:latin typeface="Times New Roman" panose="02020603050405020304" pitchFamily="18" charset="0"/>
                <a:cs typeface="Times New Roman" panose="02020603050405020304" pitchFamily="18" charset="0"/>
              </a:rPr>
              <a:t>договір</a:t>
            </a:r>
            <a:r>
              <a:rPr lang="ru-RU" sz="2000" b="0" i="0" dirty="0" smtClean="0">
                <a:solidFill>
                  <a:srgbClr val="2A2928"/>
                </a:solidFill>
                <a:effectLst/>
                <a:latin typeface="Times New Roman" panose="02020603050405020304" pitchFamily="18" charset="0"/>
                <a:cs typeface="Times New Roman" panose="02020603050405020304" pitchFamily="18" charset="0"/>
              </a:rPr>
              <a:t> (угоду, контракт) </a:t>
            </a:r>
            <a:r>
              <a:rPr lang="ru-RU" sz="2000" b="0" i="0" dirty="0" err="1" smtClean="0">
                <a:solidFill>
                  <a:srgbClr val="2A2928"/>
                </a:solidFill>
                <a:effectLst/>
                <a:latin typeface="Times New Roman" panose="02020603050405020304" pitchFamily="18" charset="0"/>
                <a:cs typeface="Times New Roman" panose="02020603050405020304" pitchFamily="18" charset="0"/>
              </a:rPr>
              <a:t>із</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третіми</a:t>
            </a:r>
            <a:r>
              <a:rPr lang="ru-RU" sz="2000" b="0" i="0" dirty="0" smtClean="0">
                <a:solidFill>
                  <a:srgbClr val="2A2928"/>
                </a:solidFill>
                <a:effectLst/>
                <a:latin typeface="Times New Roman" panose="02020603050405020304" pitchFamily="18" charset="0"/>
                <a:cs typeface="Times New Roman" panose="02020603050405020304" pitchFamily="18" charset="0"/>
              </a:rPr>
              <a:t> особами, </a:t>
            </a:r>
            <a:r>
              <a:rPr lang="ru-RU" sz="2000" b="0" i="0" dirty="0" err="1" smtClean="0">
                <a:solidFill>
                  <a:srgbClr val="2A2928"/>
                </a:solidFill>
                <a:effectLst/>
                <a:latin typeface="Times New Roman" panose="02020603050405020304" pitchFamily="18" charset="0"/>
                <a:cs typeface="Times New Roman" panose="02020603050405020304" pitchFamily="18" charset="0"/>
              </a:rPr>
              <a:t>пов'язаний</a:t>
            </a:r>
            <a:r>
              <a:rPr lang="ru-RU" sz="2000" b="0" i="0" dirty="0" smtClean="0">
                <a:solidFill>
                  <a:srgbClr val="2A2928"/>
                </a:solidFill>
                <a:effectLst/>
                <a:latin typeface="Times New Roman" panose="02020603050405020304" pitchFamily="18" charset="0"/>
                <a:cs typeface="Times New Roman" panose="02020603050405020304" pitchFamily="18" charset="0"/>
              </a:rPr>
              <a:t> з договором (</a:t>
            </a:r>
            <a:r>
              <a:rPr lang="ru-RU" sz="2000" b="0" i="0" dirty="0" err="1" smtClean="0">
                <a:solidFill>
                  <a:srgbClr val="2A2928"/>
                </a:solidFill>
                <a:effectLst/>
                <a:latin typeface="Times New Roman" panose="02020603050405020304" pitchFamily="18" charset="0"/>
                <a:cs typeface="Times New Roman" panose="02020603050405020304" pitchFamily="18" charset="0"/>
              </a:rPr>
              <a:t>угодою</a:t>
            </a:r>
            <a:r>
              <a:rPr lang="ru-RU" sz="2000" b="0" i="0" dirty="0" smtClean="0">
                <a:solidFill>
                  <a:srgbClr val="2A2928"/>
                </a:solidFill>
                <a:effectLst/>
                <a:latin typeface="Times New Roman" panose="02020603050405020304" pitchFamily="18" charset="0"/>
                <a:cs typeface="Times New Roman" panose="02020603050405020304" pitchFamily="18" charset="0"/>
              </a:rPr>
              <a:t>, контрактом) про поставку </a:t>
            </a:r>
            <a:r>
              <a:rPr lang="ru-RU" sz="2000" b="0" i="0" dirty="0" err="1" smtClean="0">
                <a:solidFill>
                  <a:srgbClr val="2A2928"/>
                </a:solidFill>
                <a:effectLst/>
                <a:latin typeface="Times New Roman" panose="02020603050405020304" pitchFamily="18" charset="0"/>
                <a:cs typeface="Times New Roman" panose="02020603050405020304" pitchFamily="18" charset="0"/>
              </a:rPr>
              <a:t>товарів</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митна</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вартість</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яких</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визначається</a:t>
            </a:r>
            <a:r>
              <a:rPr lang="ru-RU" sz="2000" b="0" i="0" dirty="0" smtClean="0">
                <a:solidFill>
                  <a:srgbClr val="2A2928"/>
                </a:solidFill>
                <a:effectLst/>
                <a:latin typeface="Times New Roman" panose="02020603050405020304" pitchFamily="18" charset="0"/>
                <a:cs typeface="Times New Roman" panose="02020603050405020304" pitchFamily="18" charset="0"/>
              </a:rPr>
              <a:t>;</a:t>
            </a:r>
          </a:p>
          <a:p>
            <a:pPr algn="just"/>
            <a:r>
              <a:rPr lang="ru-RU" sz="2000" b="0" i="0" dirty="0" smtClean="0">
                <a:solidFill>
                  <a:srgbClr val="2A2928"/>
                </a:solidFill>
                <a:effectLst/>
                <a:latin typeface="Times New Roman" panose="02020603050405020304" pitchFamily="18" charset="0"/>
                <a:cs typeface="Times New Roman" panose="02020603050405020304" pitchFamily="18" charset="0"/>
              </a:rPr>
              <a:t>2) </a:t>
            </a:r>
            <a:r>
              <a:rPr lang="ru-RU" sz="2000" b="0" i="0" dirty="0" err="1" smtClean="0">
                <a:solidFill>
                  <a:srgbClr val="2A2928"/>
                </a:solidFill>
                <a:effectLst/>
                <a:latin typeface="Times New Roman" panose="02020603050405020304" pitchFamily="18" charset="0"/>
                <a:cs typeface="Times New Roman" panose="02020603050405020304" pitchFamily="18" charset="0"/>
              </a:rPr>
              <a:t>рахунки</a:t>
            </a:r>
            <a:r>
              <a:rPr lang="ru-RU" sz="2000" b="0" i="0" dirty="0" smtClean="0">
                <a:solidFill>
                  <a:srgbClr val="2A2928"/>
                </a:solidFill>
                <a:effectLst/>
                <a:latin typeface="Times New Roman" panose="02020603050405020304" pitchFamily="18" charset="0"/>
                <a:cs typeface="Times New Roman" panose="02020603050405020304" pitchFamily="18" charset="0"/>
              </a:rPr>
              <a:t> про </a:t>
            </a:r>
            <a:r>
              <a:rPr lang="ru-RU" sz="2000" b="0" i="0" dirty="0" err="1" smtClean="0">
                <a:solidFill>
                  <a:srgbClr val="2A2928"/>
                </a:solidFill>
                <a:effectLst/>
                <a:latin typeface="Times New Roman" panose="02020603050405020304" pitchFamily="18" charset="0"/>
                <a:cs typeface="Times New Roman" panose="02020603050405020304" pitchFamily="18" charset="0"/>
              </a:rPr>
              <a:t>здійснення</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платежів</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третім</a:t>
            </a:r>
            <a:r>
              <a:rPr lang="ru-RU" sz="2000" b="0" i="0" dirty="0" smtClean="0">
                <a:solidFill>
                  <a:srgbClr val="2A2928"/>
                </a:solidFill>
                <a:effectLst/>
                <a:latin typeface="Times New Roman" panose="02020603050405020304" pitchFamily="18" charset="0"/>
                <a:cs typeface="Times New Roman" panose="02020603050405020304" pitchFamily="18" charset="0"/>
              </a:rPr>
              <a:t> особам на </a:t>
            </a:r>
            <a:r>
              <a:rPr lang="ru-RU" sz="2000" b="0" i="0" dirty="0" err="1" smtClean="0">
                <a:solidFill>
                  <a:srgbClr val="2A2928"/>
                </a:solidFill>
                <a:effectLst/>
                <a:latin typeface="Times New Roman" panose="02020603050405020304" pitchFamily="18" charset="0"/>
                <a:cs typeface="Times New Roman" panose="02020603050405020304" pitchFamily="18" charset="0"/>
              </a:rPr>
              <a:t>користь</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продавця</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якщо</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такі</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платежі</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здійснюються</a:t>
            </a:r>
            <a:r>
              <a:rPr lang="ru-RU" sz="2000" b="0" i="0" dirty="0" smtClean="0">
                <a:solidFill>
                  <a:srgbClr val="2A2928"/>
                </a:solidFill>
                <a:effectLst/>
                <a:latin typeface="Times New Roman" panose="02020603050405020304" pitchFamily="18" charset="0"/>
                <a:cs typeface="Times New Roman" panose="02020603050405020304" pitchFamily="18" charset="0"/>
              </a:rPr>
              <a:t> за </a:t>
            </a:r>
            <a:r>
              <a:rPr lang="ru-RU" sz="2000" b="0" i="0" dirty="0" err="1" smtClean="0">
                <a:solidFill>
                  <a:srgbClr val="2A2928"/>
                </a:solidFill>
                <a:effectLst/>
                <a:latin typeface="Times New Roman" panose="02020603050405020304" pitchFamily="18" charset="0"/>
                <a:cs typeface="Times New Roman" panose="02020603050405020304" pitchFamily="18" charset="0"/>
              </a:rPr>
              <a:t>умовами</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визначеними</a:t>
            </a:r>
            <a:r>
              <a:rPr lang="ru-RU" sz="2000" b="0" i="0" dirty="0" smtClean="0">
                <a:solidFill>
                  <a:srgbClr val="2A2928"/>
                </a:solidFill>
                <a:effectLst/>
                <a:latin typeface="Times New Roman" panose="02020603050405020304" pitchFamily="18" charset="0"/>
                <a:cs typeface="Times New Roman" panose="02020603050405020304" pitchFamily="18" charset="0"/>
              </a:rPr>
              <a:t> договором (</a:t>
            </a:r>
            <a:r>
              <a:rPr lang="ru-RU" sz="2000" b="0" i="0" dirty="0" err="1" smtClean="0">
                <a:solidFill>
                  <a:srgbClr val="2A2928"/>
                </a:solidFill>
                <a:effectLst/>
                <a:latin typeface="Times New Roman" panose="02020603050405020304" pitchFamily="18" charset="0"/>
                <a:cs typeface="Times New Roman" panose="02020603050405020304" pitchFamily="18" charset="0"/>
              </a:rPr>
              <a:t>угодою</a:t>
            </a:r>
            <a:r>
              <a:rPr lang="ru-RU" sz="2000" b="0" i="0" dirty="0" smtClean="0">
                <a:solidFill>
                  <a:srgbClr val="2A2928"/>
                </a:solidFill>
                <a:effectLst/>
                <a:latin typeface="Times New Roman" panose="02020603050405020304" pitchFamily="18" charset="0"/>
                <a:cs typeface="Times New Roman" panose="02020603050405020304" pitchFamily="18" charset="0"/>
              </a:rPr>
              <a:t>, контрактом);</a:t>
            </a:r>
          </a:p>
          <a:p>
            <a:pPr algn="just"/>
            <a:r>
              <a:rPr lang="ru-RU" sz="2000" b="0" i="0" dirty="0" smtClean="0">
                <a:solidFill>
                  <a:srgbClr val="2A2928"/>
                </a:solidFill>
                <a:effectLst/>
                <a:latin typeface="Times New Roman" panose="02020603050405020304" pitchFamily="18" charset="0"/>
                <a:cs typeface="Times New Roman" panose="02020603050405020304" pitchFamily="18" charset="0"/>
              </a:rPr>
              <a:t>3) </a:t>
            </a:r>
            <a:r>
              <a:rPr lang="ru-RU" sz="2000" b="0" i="0" dirty="0" err="1" smtClean="0">
                <a:solidFill>
                  <a:srgbClr val="2A2928"/>
                </a:solidFill>
                <a:effectLst/>
                <a:latin typeface="Times New Roman" panose="02020603050405020304" pitchFamily="18" charset="0"/>
                <a:cs typeface="Times New Roman" panose="02020603050405020304" pitchFamily="18" charset="0"/>
              </a:rPr>
              <a:t>рахунки</a:t>
            </a:r>
            <a:r>
              <a:rPr lang="ru-RU" sz="2000" b="0" i="0" dirty="0" smtClean="0">
                <a:solidFill>
                  <a:srgbClr val="2A2928"/>
                </a:solidFill>
                <a:effectLst/>
                <a:latin typeface="Times New Roman" panose="02020603050405020304" pitchFamily="18" charset="0"/>
                <a:cs typeface="Times New Roman" panose="02020603050405020304" pitchFamily="18" charset="0"/>
              </a:rPr>
              <a:t> про </a:t>
            </a:r>
            <a:r>
              <a:rPr lang="ru-RU" sz="2000" b="0" i="0" dirty="0" err="1" smtClean="0">
                <a:solidFill>
                  <a:srgbClr val="2A2928"/>
                </a:solidFill>
                <a:effectLst/>
                <a:latin typeface="Times New Roman" panose="02020603050405020304" pitchFamily="18" charset="0"/>
                <a:cs typeface="Times New Roman" panose="02020603050405020304" pitchFamily="18" charset="0"/>
              </a:rPr>
              <a:t>сплату</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комісійних</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посередницьких</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послуг</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пов'язаних</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із</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виконанням</a:t>
            </a:r>
            <a:r>
              <a:rPr lang="ru-RU" sz="2000" b="0" i="0" dirty="0" smtClean="0">
                <a:solidFill>
                  <a:srgbClr val="2A2928"/>
                </a:solidFill>
                <a:effectLst/>
                <a:latin typeface="Times New Roman" panose="02020603050405020304" pitchFamily="18" charset="0"/>
                <a:cs typeface="Times New Roman" panose="02020603050405020304" pitchFamily="18" charset="0"/>
              </a:rPr>
              <a:t> умов договору (угоди, контракту);</a:t>
            </a:r>
          </a:p>
          <a:p>
            <a:pPr algn="just"/>
            <a:r>
              <a:rPr lang="ru-RU" sz="2000" b="0" i="0" dirty="0" smtClean="0">
                <a:solidFill>
                  <a:srgbClr val="2A2928"/>
                </a:solidFill>
                <a:effectLst/>
                <a:latin typeface="Times New Roman" panose="02020603050405020304" pitchFamily="18" charset="0"/>
                <a:cs typeface="Times New Roman" panose="02020603050405020304" pitchFamily="18" charset="0"/>
              </a:rPr>
              <a:t>4) </a:t>
            </a:r>
            <a:r>
              <a:rPr lang="ru-RU" sz="2000" b="0" i="0" dirty="0" err="1" smtClean="0">
                <a:solidFill>
                  <a:srgbClr val="2A2928"/>
                </a:solidFill>
                <a:effectLst/>
                <a:latin typeface="Times New Roman" panose="02020603050405020304" pitchFamily="18" charset="0"/>
                <a:cs typeface="Times New Roman" panose="02020603050405020304" pitchFamily="18" charset="0"/>
              </a:rPr>
              <a:t>виписку</a:t>
            </a:r>
            <a:r>
              <a:rPr lang="ru-RU" sz="2000" b="0" i="0" dirty="0" smtClean="0">
                <a:solidFill>
                  <a:srgbClr val="2A2928"/>
                </a:solidFill>
                <a:effectLst/>
                <a:latin typeface="Times New Roman" panose="02020603050405020304" pitchFamily="18" charset="0"/>
                <a:cs typeface="Times New Roman" panose="02020603050405020304" pitchFamily="18" charset="0"/>
              </a:rPr>
              <a:t> з </a:t>
            </a:r>
            <a:r>
              <a:rPr lang="ru-RU" sz="2000" b="0" i="0" dirty="0" err="1" smtClean="0">
                <a:solidFill>
                  <a:srgbClr val="2A2928"/>
                </a:solidFill>
                <a:effectLst/>
                <a:latin typeface="Times New Roman" panose="02020603050405020304" pitchFamily="18" charset="0"/>
                <a:cs typeface="Times New Roman" panose="02020603050405020304" pitchFamily="18" charset="0"/>
              </a:rPr>
              <a:t>бухгалтерської</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документації</a:t>
            </a:r>
            <a:r>
              <a:rPr lang="ru-RU" sz="2000" b="0" i="0" dirty="0" smtClean="0">
                <a:solidFill>
                  <a:srgbClr val="2A2928"/>
                </a:solidFill>
                <a:effectLst/>
                <a:latin typeface="Times New Roman" panose="02020603050405020304" pitchFamily="18" charset="0"/>
                <a:cs typeface="Times New Roman" panose="02020603050405020304" pitchFamily="18" charset="0"/>
              </a:rPr>
              <a:t>;</a:t>
            </a:r>
          </a:p>
          <a:p>
            <a:pPr algn="just"/>
            <a:r>
              <a:rPr lang="ru-RU" sz="2000" b="0" i="0" dirty="0" smtClean="0">
                <a:solidFill>
                  <a:srgbClr val="2A2928"/>
                </a:solidFill>
                <a:effectLst/>
                <a:latin typeface="Times New Roman" panose="02020603050405020304" pitchFamily="18" charset="0"/>
                <a:cs typeface="Times New Roman" panose="02020603050405020304" pitchFamily="18" charset="0"/>
              </a:rPr>
              <a:t>5) </a:t>
            </a:r>
            <a:r>
              <a:rPr lang="ru-RU" sz="2000" b="0" i="0" dirty="0" err="1" smtClean="0">
                <a:solidFill>
                  <a:srgbClr val="2A2928"/>
                </a:solidFill>
                <a:effectLst/>
                <a:latin typeface="Times New Roman" panose="02020603050405020304" pitchFamily="18" charset="0"/>
                <a:cs typeface="Times New Roman" panose="02020603050405020304" pitchFamily="18" charset="0"/>
              </a:rPr>
              <a:t>ліцензійний</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чи</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авторський</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договір</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покупця</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що</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стосується</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оцінюваних</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товарів</a:t>
            </a:r>
            <a:r>
              <a:rPr lang="ru-RU" sz="2000" b="0" i="0" dirty="0" smtClean="0">
                <a:solidFill>
                  <a:srgbClr val="2A2928"/>
                </a:solidFill>
                <a:effectLst/>
                <a:latin typeface="Times New Roman" panose="02020603050405020304" pitchFamily="18" charset="0"/>
                <a:cs typeface="Times New Roman" panose="02020603050405020304" pitchFamily="18" charset="0"/>
              </a:rPr>
              <a:t> та є </a:t>
            </a:r>
            <a:r>
              <a:rPr lang="ru-RU" sz="2000" b="0" i="0" dirty="0" err="1" smtClean="0">
                <a:solidFill>
                  <a:srgbClr val="2A2928"/>
                </a:solidFill>
                <a:effectLst/>
                <a:latin typeface="Times New Roman" panose="02020603050405020304" pitchFamily="18" charset="0"/>
                <a:cs typeface="Times New Roman" panose="02020603050405020304" pitchFamily="18" charset="0"/>
              </a:rPr>
              <a:t>умовою</a:t>
            </a:r>
            <a:r>
              <a:rPr lang="ru-RU" sz="2000" b="0" i="0" dirty="0" smtClean="0">
                <a:solidFill>
                  <a:srgbClr val="2A2928"/>
                </a:solidFill>
                <a:effectLst/>
                <a:latin typeface="Times New Roman" panose="02020603050405020304" pitchFamily="18" charset="0"/>
                <a:cs typeface="Times New Roman" panose="02020603050405020304" pitchFamily="18" charset="0"/>
              </a:rPr>
              <a:t> продажу </a:t>
            </a:r>
            <a:r>
              <a:rPr lang="ru-RU" sz="2000" b="0" i="0" dirty="0" err="1" smtClean="0">
                <a:solidFill>
                  <a:srgbClr val="2A2928"/>
                </a:solidFill>
                <a:effectLst/>
                <a:latin typeface="Times New Roman" panose="02020603050405020304" pitchFamily="18" charset="0"/>
                <a:cs typeface="Times New Roman" panose="02020603050405020304" pitchFamily="18" charset="0"/>
              </a:rPr>
              <a:t>оцінюваних</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товарів</a:t>
            </a:r>
            <a:r>
              <a:rPr lang="ru-RU" sz="2000" b="0" i="0" dirty="0" smtClean="0">
                <a:solidFill>
                  <a:srgbClr val="2A2928"/>
                </a:solidFill>
                <a:effectLst/>
                <a:latin typeface="Times New Roman" panose="02020603050405020304" pitchFamily="18" charset="0"/>
                <a:cs typeface="Times New Roman" panose="02020603050405020304" pitchFamily="18" charset="0"/>
              </a:rPr>
              <a:t>;</a:t>
            </a:r>
          </a:p>
          <a:p>
            <a:pPr algn="just"/>
            <a:r>
              <a:rPr lang="ru-RU" sz="2000" b="0" i="0" dirty="0" smtClean="0">
                <a:solidFill>
                  <a:srgbClr val="2A2928"/>
                </a:solidFill>
                <a:effectLst/>
                <a:latin typeface="Times New Roman" panose="02020603050405020304" pitchFamily="18" charset="0"/>
                <a:cs typeface="Times New Roman" panose="02020603050405020304" pitchFamily="18" charset="0"/>
              </a:rPr>
              <a:t>6) каталоги, </a:t>
            </a:r>
            <a:r>
              <a:rPr lang="ru-RU" sz="2000" b="0" i="0" dirty="0" err="1" smtClean="0">
                <a:solidFill>
                  <a:srgbClr val="2A2928"/>
                </a:solidFill>
                <a:effectLst/>
                <a:latin typeface="Times New Roman" panose="02020603050405020304" pitchFamily="18" charset="0"/>
                <a:cs typeface="Times New Roman" panose="02020603050405020304" pitchFamily="18" charset="0"/>
              </a:rPr>
              <a:t>специфікації</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прейскуранти</a:t>
            </a:r>
            <a:r>
              <a:rPr lang="ru-RU" sz="2000" b="0" i="0" dirty="0" smtClean="0">
                <a:solidFill>
                  <a:srgbClr val="2A2928"/>
                </a:solidFill>
                <a:effectLst/>
                <a:latin typeface="Times New Roman" panose="02020603050405020304" pitchFamily="18" charset="0"/>
                <a:cs typeface="Times New Roman" panose="02020603050405020304" pitchFamily="18" charset="0"/>
              </a:rPr>
              <a:t> (прайс-</a:t>
            </a:r>
            <a:r>
              <a:rPr lang="ru-RU" sz="2000" b="0" i="0" dirty="0" err="1" smtClean="0">
                <a:solidFill>
                  <a:srgbClr val="2A2928"/>
                </a:solidFill>
                <a:effectLst/>
                <a:latin typeface="Times New Roman" panose="02020603050405020304" pitchFamily="18" charset="0"/>
                <a:cs typeface="Times New Roman" panose="02020603050405020304" pitchFamily="18" charset="0"/>
              </a:rPr>
              <a:t>листи</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виробника</a:t>
            </a:r>
            <a:r>
              <a:rPr lang="ru-RU" sz="2000" b="0" i="0" dirty="0" smtClean="0">
                <a:solidFill>
                  <a:srgbClr val="2A2928"/>
                </a:solidFill>
                <a:effectLst/>
                <a:latin typeface="Times New Roman" panose="02020603050405020304" pitchFamily="18" charset="0"/>
                <a:cs typeface="Times New Roman" panose="02020603050405020304" pitchFamily="18" charset="0"/>
              </a:rPr>
              <a:t> товару;</a:t>
            </a:r>
          </a:p>
          <a:p>
            <a:pPr algn="just"/>
            <a:r>
              <a:rPr lang="ru-RU" sz="2000" b="0" i="0" dirty="0" smtClean="0">
                <a:solidFill>
                  <a:srgbClr val="2A2928"/>
                </a:solidFill>
                <a:effectLst/>
                <a:latin typeface="Times New Roman" panose="02020603050405020304" pitchFamily="18" charset="0"/>
                <a:cs typeface="Times New Roman" panose="02020603050405020304" pitchFamily="18" charset="0"/>
              </a:rPr>
              <a:t>7) </a:t>
            </a:r>
            <a:r>
              <a:rPr lang="ru-RU" sz="2000" b="0" i="0" dirty="0" err="1" smtClean="0">
                <a:solidFill>
                  <a:srgbClr val="2A2928"/>
                </a:solidFill>
                <a:effectLst/>
                <a:latin typeface="Times New Roman" panose="02020603050405020304" pitchFamily="18" charset="0"/>
                <a:cs typeface="Times New Roman" panose="02020603050405020304" pitchFamily="18" charset="0"/>
              </a:rPr>
              <a:t>копію</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митної</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декларації</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країни</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відправлення</a:t>
            </a:r>
            <a:r>
              <a:rPr lang="ru-RU" sz="2000" b="0" i="0" dirty="0" smtClean="0">
                <a:solidFill>
                  <a:srgbClr val="2A2928"/>
                </a:solidFill>
                <a:effectLst/>
                <a:latin typeface="Times New Roman" panose="02020603050405020304" pitchFamily="18" charset="0"/>
                <a:cs typeface="Times New Roman" panose="02020603050405020304" pitchFamily="18" charset="0"/>
              </a:rPr>
              <a:t>;</a:t>
            </a:r>
          </a:p>
          <a:p>
            <a:pPr algn="just"/>
            <a:r>
              <a:rPr lang="ru-RU" sz="2000" b="0" i="0" dirty="0" smtClean="0">
                <a:solidFill>
                  <a:srgbClr val="2A2928"/>
                </a:solidFill>
                <a:effectLst/>
                <a:latin typeface="Times New Roman" panose="02020603050405020304" pitchFamily="18" charset="0"/>
                <a:cs typeface="Times New Roman" panose="02020603050405020304" pitchFamily="18" charset="0"/>
              </a:rPr>
              <a:t>8) </a:t>
            </a:r>
            <a:r>
              <a:rPr lang="ru-RU" sz="2000" b="0" i="0" dirty="0" err="1" smtClean="0">
                <a:solidFill>
                  <a:srgbClr val="2A2928"/>
                </a:solidFill>
                <a:effectLst/>
                <a:latin typeface="Times New Roman" panose="02020603050405020304" pitchFamily="18" charset="0"/>
                <a:cs typeface="Times New Roman" panose="02020603050405020304" pitchFamily="18" charset="0"/>
              </a:rPr>
              <a:t>висновки</a:t>
            </a:r>
            <a:r>
              <a:rPr lang="ru-RU" sz="2000" b="0" i="0" dirty="0" smtClean="0">
                <a:solidFill>
                  <a:srgbClr val="2A2928"/>
                </a:solidFill>
                <a:effectLst/>
                <a:latin typeface="Times New Roman" panose="02020603050405020304" pitchFamily="18" charset="0"/>
                <a:cs typeface="Times New Roman" panose="02020603050405020304" pitchFamily="18" charset="0"/>
              </a:rPr>
              <a:t> про </a:t>
            </a:r>
            <a:r>
              <a:rPr lang="ru-RU" sz="2000" b="0" i="0" dirty="0" err="1" smtClean="0">
                <a:solidFill>
                  <a:srgbClr val="2A2928"/>
                </a:solidFill>
                <a:effectLst/>
                <a:latin typeface="Times New Roman" panose="02020603050405020304" pitchFamily="18" charset="0"/>
                <a:cs typeface="Times New Roman" panose="02020603050405020304" pitchFamily="18" charset="0"/>
              </a:rPr>
              <a:t>якісні</a:t>
            </a:r>
            <a:r>
              <a:rPr lang="ru-RU" sz="2000" b="0" i="0" dirty="0" smtClean="0">
                <a:solidFill>
                  <a:srgbClr val="2A2928"/>
                </a:solidFill>
                <a:effectLst/>
                <a:latin typeface="Times New Roman" panose="02020603050405020304" pitchFamily="18" charset="0"/>
                <a:cs typeface="Times New Roman" panose="02020603050405020304" pitchFamily="18" charset="0"/>
              </a:rPr>
              <a:t> та </a:t>
            </a:r>
            <a:r>
              <a:rPr lang="ru-RU" sz="2000" b="0" i="0" dirty="0" err="1" smtClean="0">
                <a:solidFill>
                  <a:srgbClr val="2A2928"/>
                </a:solidFill>
                <a:effectLst/>
                <a:latin typeface="Times New Roman" panose="02020603050405020304" pitchFamily="18" charset="0"/>
                <a:cs typeface="Times New Roman" panose="02020603050405020304" pitchFamily="18" charset="0"/>
              </a:rPr>
              <a:t>вартісні</a:t>
            </a:r>
            <a:r>
              <a:rPr lang="ru-RU" sz="2000" b="0" i="0" dirty="0" smtClean="0">
                <a:solidFill>
                  <a:srgbClr val="2A2928"/>
                </a:solidFill>
                <a:effectLst/>
                <a:latin typeface="Times New Roman" panose="02020603050405020304" pitchFamily="18" charset="0"/>
                <a:cs typeface="Times New Roman" panose="02020603050405020304" pitchFamily="18" charset="0"/>
              </a:rPr>
              <a:t> характеристики </a:t>
            </a:r>
            <a:r>
              <a:rPr lang="ru-RU" sz="2000" b="0" i="0" dirty="0" err="1" smtClean="0">
                <a:solidFill>
                  <a:srgbClr val="2A2928"/>
                </a:solidFill>
                <a:effectLst/>
                <a:latin typeface="Times New Roman" panose="02020603050405020304" pitchFamily="18" charset="0"/>
                <a:cs typeface="Times New Roman" panose="02020603050405020304" pitchFamily="18" charset="0"/>
              </a:rPr>
              <a:t>товарів</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підготовлені</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спеціалізованими</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експертними</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організаціями</a:t>
            </a:r>
            <a:r>
              <a:rPr lang="ru-RU" sz="2000" b="0" i="0" dirty="0" smtClean="0">
                <a:solidFill>
                  <a:srgbClr val="2A2928"/>
                </a:solidFill>
                <a:effectLst/>
                <a:latin typeface="Times New Roman" panose="02020603050405020304" pitchFamily="18" charset="0"/>
                <a:cs typeface="Times New Roman" panose="02020603050405020304" pitchFamily="18" charset="0"/>
              </a:rPr>
              <a:t>, та/</a:t>
            </a:r>
            <a:r>
              <a:rPr lang="ru-RU" sz="2000" b="0" i="0" dirty="0" err="1" smtClean="0">
                <a:solidFill>
                  <a:srgbClr val="2A2928"/>
                </a:solidFill>
                <a:effectLst/>
                <a:latin typeface="Times New Roman" panose="02020603050405020304" pitchFamily="18" charset="0"/>
                <a:cs typeface="Times New Roman" panose="02020603050405020304" pitchFamily="18" charset="0"/>
              </a:rPr>
              <a:t>або</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інформація</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біржових</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організацій</a:t>
            </a:r>
            <a:r>
              <a:rPr lang="ru-RU" sz="2000" b="0" i="0" dirty="0" smtClean="0">
                <a:solidFill>
                  <a:srgbClr val="2A2928"/>
                </a:solidFill>
                <a:effectLst/>
                <a:latin typeface="Times New Roman" panose="02020603050405020304" pitchFamily="18" charset="0"/>
                <a:cs typeface="Times New Roman" panose="02020603050405020304" pitchFamily="18" charset="0"/>
              </a:rPr>
              <a:t> про </a:t>
            </a:r>
            <a:r>
              <a:rPr lang="ru-RU" sz="2000" b="0" i="0" dirty="0" err="1" smtClean="0">
                <a:solidFill>
                  <a:srgbClr val="2A2928"/>
                </a:solidFill>
                <a:effectLst/>
                <a:latin typeface="Times New Roman" panose="02020603050405020304" pitchFamily="18" charset="0"/>
                <a:cs typeface="Times New Roman" panose="02020603050405020304" pitchFamily="18" charset="0"/>
              </a:rPr>
              <a:t>вартість</a:t>
            </a:r>
            <a:r>
              <a:rPr lang="ru-RU" sz="2000" b="0" i="0" dirty="0" smtClean="0">
                <a:solidFill>
                  <a:srgbClr val="2A2928"/>
                </a:solidFill>
                <a:effectLst/>
                <a:latin typeface="Times New Roman" panose="02020603050405020304" pitchFamily="18" charset="0"/>
                <a:cs typeface="Times New Roman" panose="02020603050405020304" pitchFamily="18" charset="0"/>
              </a:rPr>
              <a:t> товару </a:t>
            </a:r>
            <a:r>
              <a:rPr lang="ru-RU" sz="2000" b="0" i="0" dirty="0" err="1" smtClean="0">
                <a:solidFill>
                  <a:srgbClr val="2A2928"/>
                </a:solidFill>
                <a:effectLst/>
                <a:latin typeface="Times New Roman" panose="02020603050405020304" pitchFamily="18" charset="0"/>
                <a:cs typeface="Times New Roman" panose="02020603050405020304" pitchFamily="18" charset="0"/>
              </a:rPr>
              <a:t>або</a:t>
            </a:r>
            <a:r>
              <a:rPr lang="ru-RU" sz="2000" b="0" i="0" dirty="0" smtClean="0">
                <a:solidFill>
                  <a:srgbClr val="2A2928"/>
                </a:solidFill>
                <a:effectLst/>
                <a:latin typeface="Times New Roman" panose="02020603050405020304" pitchFamily="18" charset="0"/>
                <a:cs typeface="Times New Roman" panose="02020603050405020304" pitchFamily="18" charset="0"/>
              </a:rPr>
              <a:t> </a:t>
            </a:r>
            <a:r>
              <a:rPr lang="ru-RU" sz="2000" b="0" i="0" dirty="0" err="1" smtClean="0">
                <a:solidFill>
                  <a:srgbClr val="2A2928"/>
                </a:solidFill>
                <a:effectLst/>
                <a:latin typeface="Times New Roman" panose="02020603050405020304" pitchFamily="18" charset="0"/>
                <a:cs typeface="Times New Roman" panose="02020603050405020304" pitchFamily="18" charset="0"/>
              </a:rPr>
              <a:t>сировини</a:t>
            </a:r>
            <a:r>
              <a:rPr lang="ru-RU" sz="2000" b="0" i="0" dirty="0" smtClean="0">
                <a:solidFill>
                  <a:srgbClr val="2A2928"/>
                </a:solidFill>
                <a:effectLst/>
                <a:latin typeface="Times New Roman" panose="02020603050405020304" pitchFamily="18" charset="0"/>
                <a:cs typeface="Times New Roman" panose="02020603050405020304" pitchFamily="18" charset="0"/>
              </a:rPr>
              <a:t>.</a:t>
            </a:r>
            <a:endParaRPr lang="ru-RU" sz="2000" b="0" i="0" dirty="0">
              <a:solidFill>
                <a:srgbClr val="2A2928"/>
              </a:solidFill>
              <a:effectLst/>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01767" y="217387"/>
            <a:ext cx="11685433" cy="1631216"/>
          </a:xfrm>
          <a:prstGeom prst="rect">
            <a:avLst/>
          </a:prstGeom>
          <a:solidFill>
            <a:srgbClr val="FFC000"/>
          </a:solidFill>
          <a:ln>
            <a:solidFill>
              <a:schemeClr val="tx1"/>
            </a:solidFill>
          </a:ln>
        </p:spPr>
        <p:txBody>
          <a:bodyPr wrap="square">
            <a:spAutoFit/>
          </a:bodyPr>
          <a:lstStyle/>
          <a:p>
            <a:pPr algn="ctr"/>
            <a:r>
              <a:rPr lang="ru-RU" sz="2000" b="1" i="0" dirty="0" smtClean="0">
                <a:solidFill>
                  <a:srgbClr val="000000"/>
                </a:solidFill>
                <a:effectLst/>
                <a:latin typeface="Times New Roman" panose="02020603050405020304" pitchFamily="18" charset="0"/>
                <a:cs typeface="Times New Roman" panose="02020603050405020304" pitchFamily="18" charset="0"/>
              </a:rPr>
              <a:t>У </a:t>
            </a:r>
            <a:r>
              <a:rPr lang="ru-RU" sz="2000" b="1" i="0" dirty="0" err="1" smtClean="0">
                <a:solidFill>
                  <a:srgbClr val="000000"/>
                </a:solidFill>
                <a:effectLst/>
                <a:latin typeface="Times New Roman" panose="02020603050405020304" pitchFamily="18" charset="0"/>
                <a:cs typeface="Times New Roman" panose="02020603050405020304" pitchFamily="18" charset="0"/>
              </a:rPr>
              <a:t>разі</a:t>
            </a:r>
            <a:r>
              <a:rPr lang="ru-RU" sz="2000" b="1" i="0" dirty="0" smtClean="0">
                <a:solidFill>
                  <a:srgbClr val="000000"/>
                </a:solidFill>
                <a:effectLst/>
                <a:latin typeface="Times New Roman" panose="02020603050405020304" pitchFamily="18" charset="0"/>
                <a:cs typeface="Times New Roman" panose="02020603050405020304" pitchFamily="18" charset="0"/>
              </a:rPr>
              <a:t> </a:t>
            </a:r>
            <a:r>
              <a:rPr lang="ru-RU" sz="2000" b="1" i="0" dirty="0" err="1" smtClean="0">
                <a:solidFill>
                  <a:srgbClr val="000000"/>
                </a:solidFill>
                <a:effectLst/>
                <a:latin typeface="Times New Roman" panose="02020603050405020304" pitchFamily="18" charset="0"/>
                <a:cs typeface="Times New Roman" panose="02020603050405020304" pitchFamily="18" charset="0"/>
              </a:rPr>
              <a:t>якщо</a:t>
            </a:r>
            <a:r>
              <a:rPr lang="ru-RU" sz="2000" b="1" i="0" dirty="0" smtClean="0">
                <a:solidFill>
                  <a:srgbClr val="000000"/>
                </a:solidFill>
                <a:effectLst/>
                <a:latin typeface="Times New Roman" panose="02020603050405020304" pitchFamily="18" charset="0"/>
                <a:cs typeface="Times New Roman" panose="02020603050405020304" pitchFamily="18" charset="0"/>
              </a:rPr>
              <a:t> </a:t>
            </a:r>
            <a:r>
              <a:rPr lang="ru-RU" sz="2000" b="1" i="0" dirty="0" err="1" smtClean="0">
                <a:solidFill>
                  <a:srgbClr val="000000"/>
                </a:solidFill>
                <a:effectLst/>
                <a:latin typeface="Times New Roman" panose="02020603050405020304" pitchFamily="18" charset="0"/>
                <a:cs typeface="Times New Roman" panose="02020603050405020304" pitchFamily="18" charset="0"/>
              </a:rPr>
              <a:t>документи</a:t>
            </a:r>
            <a:r>
              <a:rPr lang="en-US" sz="2000" b="1" i="0" dirty="0" smtClean="0">
                <a:solidFill>
                  <a:srgbClr val="000000"/>
                </a:solidFill>
                <a:effectLst/>
                <a:latin typeface="Times New Roman" panose="02020603050405020304" pitchFamily="18" charset="0"/>
                <a:cs typeface="Times New Roman" panose="02020603050405020304" pitchFamily="18" charset="0"/>
              </a:rPr>
              <a:t> </a:t>
            </a:r>
            <a:r>
              <a:rPr lang="ru-RU" sz="2000" b="1" i="0" dirty="0" err="1" smtClean="0">
                <a:solidFill>
                  <a:srgbClr val="000000"/>
                </a:solidFill>
                <a:effectLst/>
                <a:latin typeface="Times New Roman" panose="02020603050405020304" pitchFamily="18" charset="0"/>
                <a:cs typeface="Times New Roman" panose="02020603050405020304" pitchFamily="18" charset="0"/>
              </a:rPr>
              <a:t>містять</a:t>
            </a:r>
            <a:r>
              <a:rPr lang="ru-RU" sz="2000" b="1" i="0" dirty="0" smtClean="0">
                <a:solidFill>
                  <a:srgbClr val="000000"/>
                </a:solidFill>
                <a:effectLst/>
                <a:latin typeface="Times New Roman" panose="02020603050405020304" pitchFamily="18" charset="0"/>
                <a:cs typeface="Times New Roman" panose="02020603050405020304" pitchFamily="18" charset="0"/>
              </a:rPr>
              <a:t> </a:t>
            </a:r>
            <a:r>
              <a:rPr lang="ru-RU" sz="2000" b="1" i="0" dirty="0" err="1" smtClean="0">
                <a:solidFill>
                  <a:srgbClr val="000000"/>
                </a:solidFill>
                <a:effectLst/>
                <a:latin typeface="Times New Roman" panose="02020603050405020304" pitchFamily="18" charset="0"/>
                <a:cs typeface="Times New Roman" panose="02020603050405020304" pitchFamily="18" charset="0"/>
              </a:rPr>
              <a:t>розбіжності</a:t>
            </a:r>
            <a:r>
              <a:rPr lang="ru-RU" sz="2000" b="1" i="0" dirty="0" smtClean="0">
                <a:solidFill>
                  <a:srgbClr val="000000"/>
                </a:solidFill>
                <a:effectLst/>
                <a:latin typeface="Times New Roman" panose="02020603050405020304" pitchFamily="18" charset="0"/>
                <a:cs typeface="Times New Roman" panose="02020603050405020304" pitchFamily="18" charset="0"/>
              </a:rPr>
              <a:t>, </a:t>
            </a:r>
            <a:r>
              <a:rPr lang="ru-RU" sz="2000" b="1" i="0" dirty="0" err="1" smtClean="0">
                <a:solidFill>
                  <a:srgbClr val="000000"/>
                </a:solidFill>
                <a:effectLst/>
                <a:latin typeface="Times New Roman" panose="02020603050405020304" pitchFamily="18" charset="0"/>
                <a:cs typeface="Times New Roman" panose="02020603050405020304" pitchFamily="18" charset="0"/>
              </a:rPr>
              <a:t>наявні</a:t>
            </a:r>
            <a:r>
              <a:rPr lang="ru-RU" sz="2000" b="1" i="0" dirty="0" smtClean="0">
                <a:solidFill>
                  <a:srgbClr val="000000"/>
                </a:solidFill>
                <a:effectLst/>
                <a:latin typeface="Times New Roman" panose="02020603050405020304" pitchFamily="18" charset="0"/>
                <a:cs typeface="Times New Roman" panose="02020603050405020304" pitchFamily="18" charset="0"/>
              </a:rPr>
              <a:t> </a:t>
            </a:r>
            <a:r>
              <a:rPr lang="ru-RU" sz="2000" b="1" i="0" dirty="0" err="1" smtClean="0">
                <a:solidFill>
                  <a:srgbClr val="000000"/>
                </a:solidFill>
                <a:effectLst/>
                <a:latin typeface="Times New Roman" panose="02020603050405020304" pitchFamily="18" charset="0"/>
                <a:cs typeface="Times New Roman" panose="02020603050405020304" pitchFamily="18" charset="0"/>
              </a:rPr>
              <a:t>ознаки</a:t>
            </a:r>
            <a:r>
              <a:rPr lang="ru-RU" sz="2000" b="1" i="0" dirty="0" smtClean="0">
                <a:solidFill>
                  <a:srgbClr val="000000"/>
                </a:solidFill>
                <a:effectLst/>
                <a:latin typeface="Times New Roman" panose="02020603050405020304" pitchFamily="18" charset="0"/>
                <a:cs typeface="Times New Roman" panose="02020603050405020304" pitchFamily="18" charset="0"/>
              </a:rPr>
              <a:t> </a:t>
            </a:r>
            <a:r>
              <a:rPr lang="ru-RU" sz="2000" b="1" i="0" dirty="0" err="1" smtClean="0">
                <a:solidFill>
                  <a:srgbClr val="000000"/>
                </a:solidFill>
                <a:effectLst/>
                <a:latin typeface="Times New Roman" panose="02020603050405020304" pitchFamily="18" charset="0"/>
                <a:cs typeface="Times New Roman" panose="02020603050405020304" pitchFamily="18" charset="0"/>
              </a:rPr>
              <a:t>підробки</a:t>
            </a:r>
            <a:r>
              <a:rPr lang="ru-RU" sz="2000" b="1" i="0" dirty="0" smtClean="0">
                <a:solidFill>
                  <a:srgbClr val="000000"/>
                </a:solidFill>
                <a:effectLst/>
                <a:latin typeface="Times New Roman" panose="02020603050405020304" pitchFamily="18" charset="0"/>
                <a:cs typeface="Times New Roman" panose="02020603050405020304" pitchFamily="18" charset="0"/>
              </a:rPr>
              <a:t> </a:t>
            </a:r>
            <a:r>
              <a:rPr lang="ru-RU" sz="2000" b="1" i="0" dirty="0" err="1" smtClean="0">
                <a:solidFill>
                  <a:srgbClr val="000000"/>
                </a:solidFill>
                <a:effectLst/>
                <a:latin typeface="Times New Roman" panose="02020603050405020304" pitchFamily="18" charset="0"/>
                <a:cs typeface="Times New Roman" panose="02020603050405020304" pitchFamily="18" charset="0"/>
              </a:rPr>
              <a:t>або</a:t>
            </a:r>
            <a:r>
              <a:rPr lang="ru-RU" sz="2000" b="1" i="0" dirty="0" smtClean="0">
                <a:solidFill>
                  <a:srgbClr val="000000"/>
                </a:solidFill>
                <a:effectLst/>
                <a:latin typeface="Times New Roman" panose="02020603050405020304" pitchFamily="18" charset="0"/>
                <a:cs typeface="Times New Roman" panose="02020603050405020304" pitchFamily="18" charset="0"/>
              </a:rPr>
              <a:t> не </a:t>
            </a:r>
            <a:r>
              <a:rPr lang="ru-RU" sz="2000" b="1" i="0" dirty="0" err="1" smtClean="0">
                <a:solidFill>
                  <a:srgbClr val="000000"/>
                </a:solidFill>
                <a:effectLst/>
                <a:latin typeface="Times New Roman" panose="02020603050405020304" pitchFamily="18" charset="0"/>
                <a:cs typeface="Times New Roman" panose="02020603050405020304" pitchFamily="18" charset="0"/>
              </a:rPr>
              <a:t>містять</a:t>
            </a:r>
            <a:r>
              <a:rPr lang="ru-RU" sz="2000" b="1" i="0" dirty="0" smtClean="0">
                <a:solidFill>
                  <a:srgbClr val="000000"/>
                </a:solidFill>
                <a:effectLst/>
                <a:latin typeface="Times New Roman" panose="02020603050405020304" pitchFamily="18" charset="0"/>
                <a:cs typeface="Times New Roman" panose="02020603050405020304" pitchFamily="18" charset="0"/>
              </a:rPr>
              <a:t> </a:t>
            </a:r>
            <a:r>
              <a:rPr lang="ru-RU" sz="2000" b="1" i="0" dirty="0" err="1" smtClean="0">
                <a:solidFill>
                  <a:srgbClr val="000000"/>
                </a:solidFill>
                <a:effectLst/>
                <a:latin typeface="Times New Roman" panose="02020603050405020304" pitchFamily="18" charset="0"/>
                <a:cs typeface="Times New Roman" panose="02020603050405020304" pitchFamily="18" charset="0"/>
              </a:rPr>
              <a:t>всіх</a:t>
            </a:r>
            <a:r>
              <a:rPr lang="ru-RU" sz="2000" b="1" i="0" dirty="0" smtClean="0">
                <a:solidFill>
                  <a:srgbClr val="000000"/>
                </a:solidFill>
                <a:effectLst/>
                <a:latin typeface="Times New Roman" panose="02020603050405020304" pitchFamily="18" charset="0"/>
                <a:cs typeface="Times New Roman" panose="02020603050405020304" pitchFamily="18" charset="0"/>
              </a:rPr>
              <a:t> </a:t>
            </a:r>
            <a:r>
              <a:rPr lang="ru-RU" sz="2000" b="1" i="0" dirty="0" err="1" smtClean="0">
                <a:solidFill>
                  <a:srgbClr val="000000"/>
                </a:solidFill>
                <a:effectLst/>
                <a:latin typeface="Times New Roman" panose="02020603050405020304" pitchFamily="18" charset="0"/>
                <a:cs typeface="Times New Roman" panose="02020603050405020304" pitchFamily="18" charset="0"/>
              </a:rPr>
              <a:t>відомостей</a:t>
            </a:r>
            <a:r>
              <a:rPr lang="ru-RU" sz="2000" b="1" i="0" dirty="0" smtClean="0">
                <a:solidFill>
                  <a:srgbClr val="000000"/>
                </a:solidFill>
                <a:effectLst/>
                <a:latin typeface="Times New Roman" panose="02020603050405020304" pitchFamily="18" charset="0"/>
                <a:cs typeface="Times New Roman" panose="02020603050405020304" pitchFamily="18" charset="0"/>
              </a:rPr>
              <a:t>, </a:t>
            </a:r>
            <a:r>
              <a:rPr lang="ru-RU" sz="2000" b="1" i="0" dirty="0" err="1" smtClean="0">
                <a:solidFill>
                  <a:srgbClr val="000000"/>
                </a:solidFill>
                <a:effectLst/>
                <a:latin typeface="Times New Roman" panose="02020603050405020304" pitchFamily="18" charset="0"/>
                <a:cs typeface="Times New Roman" panose="02020603050405020304" pitchFamily="18" charset="0"/>
              </a:rPr>
              <a:t>що</a:t>
            </a:r>
            <a:r>
              <a:rPr lang="ru-RU" sz="2000" b="1" i="0" dirty="0" smtClean="0">
                <a:solidFill>
                  <a:srgbClr val="000000"/>
                </a:solidFill>
                <a:effectLst/>
                <a:latin typeface="Times New Roman" panose="02020603050405020304" pitchFamily="18" charset="0"/>
                <a:cs typeface="Times New Roman" panose="02020603050405020304" pitchFamily="18" charset="0"/>
              </a:rPr>
              <a:t> </a:t>
            </a:r>
            <a:r>
              <a:rPr lang="ru-RU" sz="2000" b="1" i="0" dirty="0" err="1" smtClean="0">
                <a:solidFill>
                  <a:srgbClr val="000000"/>
                </a:solidFill>
                <a:effectLst/>
                <a:latin typeface="Times New Roman" panose="02020603050405020304" pitchFamily="18" charset="0"/>
                <a:cs typeface="Times New Roman" panose="02020603050405020304" pitchFamily="18" charset="0"/>
              </a:rPr>
              <a:t>підтверджують</a:t>
            </a:r>
            <a:r>
              <a:rPr lang="ru-RU" sz="2000" b="1" i="0" dirty="0" smtClean="0">
                <a:solidFill>
                  <a:srgbClr val="000000"/>
                </a:solidFill>
                <a:effectLst/>
                <a:latin typeface="Times New Roman" panose="02020603050405020304" pitchFamily="18" charset="0"/>
                <a:cs typeface="Times New Roman" panose="02020603050405020304" pitchFamily="18" charset="0"/>
              </a:rPr>
              <a:t> </a:t>
            </a:r>
            <a:r>
              <a:rPr lang="ru-RU" sz="2000" b="1" i="0" dirty="0" err="1" smtClean="0">
                <a:solidFill>
                  <a:srgbClr val="000000"/>
                </a:solidFill>
                <a:effectLst/>
                <a:latin typeface="Times New Roman" panose="02020603050405020304" pitchFamily="18" charset="0"/>
                <a:cs typeface="Times New Roman" panose="02020603050405020304" pitchFamily="18" charset="0"/>
              </a:rPr>
              <a:t>числові</a:t>
            </a:r>
            <a:r>
              <a:rPr lang="ru-RU" sz="2000" b="1" i="0" dirty="0" smtClean="0">
                <a:solidFill>
                  <a:srgbClr val="000000"/>
                </a:solidFill>
                <a:effectLst/>
                <a:latin typeface="Times New Roman" panose="02020603050405020304" pitchFamily="18" charset="0"/>
                <a:cs typeface="Times New Roman" panose="02020603050405020304" pitchFamily="18" charset="0"/>
              </a:rPr>
              <a:t> </a:t>
            </a:r>
            <a:r>
              <a:rPr lang="ru-RU" sz="2000" b="1" i="0" dirty="0" err="1" smtClean="0">
                <a:solidFill>
                  <a:srgbClr val="000000"/>
                </a:solidFill>
                <a:effectLst/>
                <a:latin typeface="Times New Roman" panose="02020603050405020304" pitchFamily="18" charset="0"/>
                <a:cs typeface="Times New Roman" panose="02020603050405020304" pitchFamily="18" charset="0"/>
              </a:rPr>
              <a:t>значення</a:t>
            </a:r>
            <a:r>
              <a:rPr lang="ru-RU" sz="2000" b="1" i="0" dirty="0" smtClean="0">
                <a:solidFill>
                  <a:srgbClr val="000000"/>
                </a:solidFill>
                <a:effectLst/>
                <a:latin typeface="Times New Roman" panose="02020603050405020304" pitchFamily="18" charset="0"/>
                <a:cs typeface="Times New Roman" panose="02020603050405020304" pitchFamily="18" charset="0"/>
              </a:rPr>
              <a:t> </a:t>
            </a:r>
            <a:r>
              <a:rPr lang="ru-RU" sz="2000" b="1" i="0" dirty="0" err="1" smtClean="0">
                <a:solidFill>
                  <a:srgbClr val="000000"/>
                </a:solidFill>
                <a:effectLst/>
                <a:latin typeface="Times New Roman" panose="02020603050405020304" pitchFamily="18" charset="0"/>
                <a:cs typeface="Times New Roman" panose="02020603050405020304" pitchFamily="18" charset="0"/>
              </a:rPr>
              <a:t>складових</a:t>
            </a:r>
            <a:r>
              <a:rPr lang="ru-RU" sz="2000" b="1" i="0" dirty="0" smtClean="0">
                <a:solidFill>
                  <a:srgbClr val="000000"/>
                </a:solidFill>
                <a:effectLst/>
                <a:latin typeface="Times New Roman" panose="02020603050405020304" pitchFamily="18" charset="0"/>
                <a:cs typeface="Times New Roman" panose="02020603050405020304" pitchFamily="18" charset="0"/>
              </a:rPr>
              <a:t> </a:t>
            </a:r>
            <a:r>
              <a:rPr lang="ru-RU" sz="2000" b="1" i="0" dirty="0" err="1" smtClean="0">
                <a:solidFill>
                  <a:srgbClr val="000000"/>
                </a:solidFill>
                <a:effectLst/>
                <a:latin typeface="Times New Roman" panose="02020603050405020304" pitchFamily="18" charset="0"/>
                <a:cs typeface="Times New Roman" panose="02020603050405020304" pitchFamily="18" charset="0"/>
              </a:rPr>
              <a:t>митної</a:t>
            </a:r>
            <a:r>
              <a:rPr lang="ru-RU" sz="2000" b="1" i="0" dirty="0" smtClean="0">
                <a:solidFill>
                  <a:srgbClr val="000000"/>
                </a:solidFill>
                <a:effectLst/>
                <a:latin typeface="Times New Roman" panose="02020603050405020304" pitchFamily="18" charset="0"/>
                <a:cs typeface="Times New Roman" panose="02020603050405020304" pitchFamily="18" charset="0"/>
              </a:rPr>
              <a:t> </a:t>
            </a:r>
            <a:r>
              <a:rPr lang="ru-RU" sz="2000" b="1" i="0" dirty="0" err="1" smtClean="0">
                <a:solidFill>
                  <a:srgbClr val="000000"/>
                </a:solidFill>
                <a:effectLst/>
                <a:latin typeface="Times New Roman" panose="02020603050405020304" pitchFamily="18" charset="0"/>
                <a:cs typeface="Times New Roman" panose="02020603050405020304" pitchFamily="18" charset="0"/>
              </a:rPr>
              <a:t>вартості</a:t>
            </a:r>
            <a:r>
              <a:rPr lang="ru-RU" sz="2000" b="1" i="0" dirty="0" smtClean="0">
                <a:solidFill>
                  <a:srgbClr val="000000"/>
                </a:solidFill>
                <a:effectLst/>
                <a:latin typeface="Times New Roman" panose="02020603050405020304" pitchFamily="18" charset="0"/>
                <a:cs typeface="Times New Roman" panose="02020603050405020304" pitchFamily="18" charset="0"/>
              </a:rPr>
              <a:t> </a:t>
            </a:r>
            <a:r>
              <a:rPr lang="ru-RU" sz="2000" b="1" i="0" dirty="0" err="1" smtClean="0">
                <a:solidFill>
                  <a:srgbClr val="000000"/>
                </a:solidFill>
                <a:effectLst/>
                <a:latin typeface="Times New Roman" panose="02020603050405020304" pitchFamily="18" charset="0"/>
                <a:cs typeface="Times New Roman" panose="02020603050405020304" pitchFamily="18" charset="0"/>
              </a:rPr>
              <a:t>товарів</a:t>
            </a:r>
            <a:r>
              <a:rPr lang="ru-RU" sz="2000" b="1" i="0" dirty="0" smtClean="0">
                <a:solidFill>
                  <a:srgbClr val="000000"/>
                </a:solidFill>
                <a:effectLst/>
                <a:latin typeface="Times New Roman" panose="02020603050405020304" pitchFamily="18" charset="0"/>
                <a:cs typeface="Times New Roman" panose="02020603050405020304" pitchFamily="18" charset="0"/>
              </a:rPr>
              <a:t>, </a:t>
            </a:r>
            <a:r>
              <a:rPr lang="ru-RU" sz="2000" b="1" i="0" dirty="0" err="1" smtClean="0">
                <a:solidFill>
                  <a:srgbClr val="000000"/>
                </a:solidFill>
                <a:effectLst/>
                <a:latin typeface="Times New Roman" panose="02020603050405020304" pitchFamily="18" charset="0"/>
                <a:cs typeface="Times New Roman" panose="02020603050405020304" pitchFamily="18" charset="0"/>
              </a:rPr>
              <a:t>чи</a:t>
            </a:r>
            <a:r>
              <a:rPr lang="ru-RU" sz="2000" b="1" i="0" dirty="0" smtClean="0">
                <a:solidFill>
                  <a:srgbClr val="000000"/>
                </a:solidFill>
                <a:effectLst/>
                <a:latin typeface="Times New Roman" panose="02020603050405020304" pitchFamily="18" charset="0"/>
                <a:cs typeface="Times New Roman" panose="02020603050405020304" pitchFamily="18" charset="0"/>
              </a:rPr>
              <a:t> </a:t>
            </a:r>
            <a:r>
              <a:rPr lang="ru-RU" sz="2000" b="1" i="0" dirty="0" err="1" smtClean="0">
                <a:solidFill>
                  <a:srgbClr val="000000"/>
                </a:solidFill>
                <a:effectLst/>
                <a:latin typeface="Times New Roman" panose="02020603050405020304" pitchFamily="18" charset="0"/>
                <a:cs typeface="Times New Roman" panose="02020603050405020304" pitchFamily="18" charset="0"/>
              </a:rPr>
              <a:t>відомостей</a:t>
            </a:r>
            <a:r>
              <a:rPr lang="ru-RU" sz="2000" b="1" i="0" dirty="0" smtClean="0">
                <a:solidFill>
                  <a:srgbClr val="000000"/>
                </a:solidFill>
                <a:effectLst/>
                <a:latin typeface="Times New Roman" panose="02020603050405020304" pitchFamily="18" charset="0"/>
                <a:cs typeface="Times New Roman" panose="02020603050405020304" pitchFamily="18" charset="0"/>
              </a:rPr>
              <a:t> </a:t>
            </a:r>
            <a:r>
              <a:rPr lang="ru-RU" sz="2000" b="1" i="0" dirty="0" err="1" smtClean="0">
                <a:solidFill>
                  <a:srgbClr val="000000"/>
                </a:solidFill>
                <a:effectLst/>
                <a:latin typeface="Times New Roman" panose="02020603050405020304" pitchFamily="18" charset="0"/>
                <a:cs typeface="Times New Roman" panose="02020603050405020304" pitchFamily="18" charset="0"/>
              </a:rPr>
              <a:t>щодо</a:t>
            </a:r>
            <a:r>
              <a:rPr lang="ru-RU" sz="2000" b="1" i="0" dirty="0" smtClean="0">
                <a:solidFill>
                  <a:srgbClr val="000000"/>
                </a:solidFill>
                <a:effectLst/>
                <a:latin typeface="Times New Roman" panose="02020603050405020304" pitchFamily="18" charset="0"/>
                <a:cs typeface="Times New Roman" panose="02020603050405020304" pitchFamily="18" charset="0"/>
              </a:rPr>
              <a:t> </a:t>
            </a:r>
            <a:r>
              <a:rPr lang="ru-RU" sz="2000" b="1" i="0" dirty="0" err="1" smtClean="0">
                <a:solidFill>
                  <a:srgbClr val="000000"/>
                </a:solidFill>
                <a:effectLst/>
                <a:latin typeface="Times New Roman" panose="02020603050405020304" pitchFamily="18" charset="0"/>
                <a:cs typeface="Times New Roman" panose="02020603050405020304" pitchFamily="18" charset="0"/>
              </a:rPr>
              <a:t>ціни</a:t>
            </a:r>
            <a:r>
              <a:rPr lang="ru-RU" sz="2000" b="1" i="0" dirty="0" smtClean="0">
                <a:solidFill>
                  <a:srgbClr val="000000"/>
                </a:solidFill>
                <a:effectLst/>
                <a:latin typeface="Times New Roman" panose="02020603050405020304" pitchFamily="18" charset="0"/>
                <a:cs typeface="Times New Roman" panose="02020603050405020304" pitchFamily="18" charset="0"/>
              </a:rPr>
              <a:t>, </a:t>
            </a:r>
            <a:r>
              <a:rPr lang="ru-RU" sz="2000" b="1" i="0" dirty="0" err="1" smtClean="0">
                <a:solidFill>
                  <a:srgbClr val="000000"/>
                </a:solidFill>
                <a:effectLst/>
                <a:latin typeface="Times New Roman" panose="02020603050405020304" pitchFamily="18" charset="0"/>
                <a:cs typeface="Times New Roman" panose="02020603050405020304" pitchFamily="18" charset="0"/>
              </a:rPr>
              <a:t>що</a:t>
            </a:r>
            <a:r>
              <a:rPr lang="ru-RU" sz="2000" b="1" i="0" dirty="0" smtClean="0">
                <a:solidFill>
                  <a:srgbClr val="000000"/>
                </a:solidFill>
                <a:effectLst/>
                <a:latin typeface="Times New Roman" panose="02020603050405020304" pitchFamily="18" charset="0"/>
                <a:cs typeface="Times New Roman" panose="02020603050405020304" pitchFamily="18" charset="0"/>
              </a:rPr>
              <a:t> </a:t>
            </a:r>
            <a:r>
              <a:rPr lang="ru-RU" sz="2000" b="1" i="0" dirty="0" err="1" smtClean="0">
                <a:solidFill>
                  <a:srgbClr val="000000"/>
                </a:solidFill>
                <a:effectLst/>
                <a:latin typeface="Times New Roman" panose="02020603050405020304" pitchFamily="18" charset="0"/>
                <a:cs typeface="Times New Roman" panose="02020603050405020304" pitchFamily="18" charset="0"/>
              </a:rPr>
              <a:t>була</a:t>
            </a:r>
            <a:r>
              <a:rPr lang="ru-RU" sz="2000" b="1" i="0" dirty="0" smtClean="0">
                <a:solidFill>
                  <a:srgbClr val="000000"/>
                </a:solidFill>
                <a:effectLst/>
                <a:latin typeface="Times New Roman" panose="02020603050405020304" pitchFamily="18" charset="0"/>
                <a:cs typeface="Times New Roman" panose="02020603050405020304" pitchFamily="18" charset="0"/>
              </a:rPr>
              <a:t> </a:t>
            </a:r>
            <a:r>
              <a:rPr lang="ru-RU" sz="2000" b="1" i="0" dirty="0" err="1" smtClean="0">
                <a:solidFill>
                  <a:srgbClr val="000000"/>
                </a:solidFill>
                <a:effectLst/>
                <a:latin typeface="Times New Roman" panose="02020603050405020304" pitchFamily="18" charset="0"/>
                <a:cs typeface="Times New Roman" panose="02020603050405020304" pitchFamily="18" charset="0"/>
              </a:rPr>
              <a:t>фактично</a:t>
            </a:r>
            <a:r>
              <a:rPr lang="ru-RU" sz="2000" b="1" i="0" dirty="0" smtClean="0">
                <a:solidFill>
                  <a:srgbClr val="000000"/>
                </a:solidFill>
                <a:effectLst/>
                <a:latin typeface="Times New Roman" panose="02020603050405020304" pitchFamily="18" charset="0"/>
                <a:cs typeface="Times New Roman" panose="02020603050405020304" pitchFamily="18" charset="0"/>
              </a:rPr>
              <a:t> </a:t>
            </a:r>
            <a:r>
              <a:rPr lang="ru-RU" sz="2000" b="1" i="0" dirty="0" err="1" smtClean="0">
                <a:solidFill>
                  <a:srgbClr val="000000"/>
                </a:solidFill>
                <a:effectLst/>
                <a:latin typeface="Times New Roman" panose="02020603050405020304" pitchFamily="18" charset="0"/>
                <a:cs typeface="Times New Roman" panose="02020603050405020304" pitchFamily="18" charset="0"/>
              </a:rPr>
              <a:t>сплачена</a:t>
            </a:r>
            <a:r>
              <a:rPr lang="ru-RU" sz="2000" b="1" i="0" dirty="0" smtClean="0">
                <a:solidFill>
                  <a:srgbClr val="000000"/>
                </a:solidFill>
                <a:effectLst/>
                <a:latin typeface="Times New Roman" panose="02020603050405020304" pitchFamily="18" charset="0"/>
                <a:cs typeface="Times New Roman" panose="02020603050405020304" pitchFamily="18" charset="0"/>
              </a:rPr>
              <a:t> </a:t>
            </a:r>
            <a:r>
              <a:rPr lang="ru-RU" sz="2000" b="1" i="0" dirty="0" err="1" smtClean="0">
                <a:solidFill>
                  <a:srgbClr val="000000"/>
                </a:solidFill>
                <a:effectLst/>
                <a:latin typeface="Times New Roman" panose="02020603050405020304" pitchFamily="18" charset="0"/>
                <a:cs typeface="Times New Roman" panose="02020603050405020304" pitchFamily="18" charset="0"/>
              </a:rPr>
              <a:t>або</a:t>
            </a:r>
            <a:r>
              <a:rPr lang="ru-RU" sz="2000" b="1" i="0" dirty="0" smtClean="0">
                <a:solidFill>
                  <a:srgbClr val="000000"/>
                </a:solidFill>
                <a:effectLst/>
                <a:latin typeface="Times New Roman" panose="02020603050405020304" pitchFamily="18" charset="0"/>
                <a:cs typeface="Times New Roman" panose="02020603050405020304" pitchFamily="18" charset="0"/>
              </a:rPr>
              <a:t> </a:t>
            </a:r>
            <a:r>
              <a:rPr lang="ru-RU" sz="2000" b="1" i="0" dirty="0" err="1" smtClean="0">
                <a:solidFill>
                  <a:srgbClr val="000000"/>
                </a:solidFill>
                <a:effectLst/>
                <a:latin typeface="Times New Roman" panose="02020603050405020304" pitchFamily="18" charset="0"/>
                <a:cs typeface="Times New Roman" panose="02020603050405020304" pitchFamily="18" charset="0"/>
              </a:rPr>
              <a:t>підлягає</a:t>
            </a:r>
            <a:r>
              <a:rPr lang="ru-RU" sz="2000" b="1" i="0" dirty="0" smtClean="0">
                <a:solidFill>
                  <a:srgbClr val="000000"/>
                </a:solidFill>
                <a:effectLst/>
                <a:latin typeface="Times New Roman" panose="02020603050405020304" pitchFamily="18" charset="0"/>
                <a:cs typeface="Times New Roman" panose="02020603050405020304" pitchFamily="18" charset="0"/>
              </a:rPr>
              <a:t> </a:t>
            </a:r>
            <a:r>
              <a:rPr lang="ru-RU" sz="2000" b="1" i="0" dirty="0" err="1" smtClean="0">
                <a:solidFill>
                  <a:srgbClr val="000000"/>
                </a:solidFill>
                <a:effectLst/>
                <a:latin typeface="Times New Roman" panose="02020603050405020304" pitchFamily="18" charset="0"/>
                <a:cs typeface="Times New Roman" panose="02020603050405020304" pitchFamily="18" charset="0"/>
              </a:rPr>
              <a:t>сплаті</a:t>
            </a:r>
            <a:r>
              <a:rPr lang="ru-RU" sz="2000" b="1" i="0" dirty="0" smtClean="0">
                <a:solidFill>
                  <a:srgbClr val="000000"/>
                </a:solidFill>
                <a:effectLst/>
                <a:latin typeface="Times New Roman" panose="02020603050405020304" pitchFamily="18" charset="0"/>
                <a:cs typeface="Times New Roman" panose="02020603050405020304" pitchFamily="18" charset="0"/>
              </a:rPr>
              <a:t> за </a:t>
            </a:r>
            <a:r>
              <a:rPr lang="ru-RU" sz="2000" b="1" i="0" dirty="0" err="1" smtClean="0">
                <a:solidFill>
                  <a:srgbClr val="000000"/>
                </a:solidFill>
                <a:effectLst/>
                <a:latin typeface="Times New Roman" panose="02020603050405020304" pitchFamily="18" charset="0"/>
                <a:cs typeface="Times New Roman" panose="02020603050405020304" pitchFamily="18" charset="0"/>
              </a:rPr>
              <a:t>ці</a:t>
            </a:r>
            <a:r>
              <a:rPr lang="ru-RU" sz="2000" b="1" i="0" dirty="0" smtClean="0">
                <a:solidFill>
                  <a:srgbClr val="000000"/>
                </a:solidFill>
                <a:effectLst/>
                <a:latin typeface="Times New Roman" panose="02020603050405020304" pitchFamily="18" charset="0"/>
                <a:cs typeface="Times New Roman" panose="02020603050405020304" pitchFamily="18" charset="0"/>
              </a:rPr>
              <a:t> </a:t>
            </a:r>
            <a:r>
              <a:rPr lang="ru-RU" sz="2000" b="1" i="0" dirty="0" err="1" smtClean="0">
                <a:solidFill>
                  <a:srgbClr val="000000"/>
                </a:solidFill>
                <a:effectLst/>
                <a:latin typeface="Times New Roman" panose="02020603050405020304" pitchFamily="18" charset="0"/>
                <a:cs typeface="Times New Roman" panose="02020603050405020304" pitchFamily="18" charset="0"/>
              </a:rPr>
              <a:t>товари</a:t>
            </a:r>
            <a:r>
              <a:rPr lang="ru-RU" sz="2000" b="1" i="0" dirty="0" smtClean="0">
                <a:solidFill>
                  <a:srgbClr val="000000"/>
                </a:solidFill>
                <a:effectLst/>
                <a:latin typeface="Times New Roman" panose="02020603050405020304" pitchFamily="18" charset="0"/>
                <a:cs typeface="Times New Roman" panose="02020603050405020304" pitchFamily="18" charset="0"/>
              </a:rPr>
              <a:t>, декларант </a:t>
            </a:r>
            <a:r>
              <a:rPr lang="ru-RU" sz="2000" b="1" i="0" dirty="0" err="1" smtClean="0">
                <a:solidFill>
                  <a:srgbClr val="000000"/>
                </a:solidFill>
                <a:effectLst/>
                <a:latin typeface="Times New Roman" panose="02020603050405020304" pitchFamily="18" charset="0"/>
                <a:cs typeface="Times New Roman" panose="02020603050405020304" pitchFamily="18" charset="0"/>
              </a:rPr>
              <a:t>або</a:t>
            </a:r>
            <a:r>
              <a:rPr lang="ru-RU" sz="2000" b="1" i="0" dirty="0" smtClean="0">
                <a:solidFill>
                  <a:srgbClr val="000000"/>
                </a:solidFill>
                <a:effectLst/>
                <a:latin typeface="Times New Roman" panose="02020603050405020304" pitchFamily="18" charset="0"/>
                <a:cs typeface="Times New Roman" panose="02020603050405020304" pitchFamily="18" charset="0"/>
              </a:rPr>
              <a:t> </a:t>
            </a:r>
            <a:r>
              <a:rPr lang="ru-RU" sz="2000" b="1" i="0" dirty="0" err="1" smtClean="0">
                <a:solidFill>
                  <a:srgbClr val="000000"/>
                </a:solidFill>
                <a:effectLst/>
                <a:latin typeface="Times New Roman" panose="02020603050405020304" pitchFamily="18" charset="0"/>
                <a:cs typeface="Times New Roman" panose="02020603050405020304" pitchFamily="18" charset="0"/>
              </a:rPr>
              <a:t>уповноважена</a:t>
            </a:r>
            <a:r>
              <a:rPr lang="ru-RU" sz="2000" b="1" i="0" dirty="0" smtClean="0">
                <a:solidFill>
                  <a:srgbClr val="000000"/>
                </a:solidFill>
                <a:effectLst/>
                <a:latin typeface="Times New Roman" panose="02020603050405020304" pitchFamily="18" charset="0"/>
                <a:cs typeface="Times New Roman" panose="02020603050405020304" pitchFamily="18" charset="0"/>
              </a:rPr>
              <a:t> ним особа на </a:t>
            </a:r>
            <a:r>
              <a:rPr lang="ru-RU" sz="2000" b="1" i="0" dirty="0" err="1" smtClean="0">
                <a:solidFill>
                  <a:srgbClr val="000000"/>
                </a:solidFill>
                <a:effectLst/>
                <a:latin typeface="Times New Roman" panose="02020603050405020304" pitchFamily="18" charset="0"/>
                <a:cs typeface="Times New Roman" panose="02020603050405020304" pitchFamily="18" charset="0"/>
              </a:rPr>
              <a:t>письмову</a:t>
            </a:r>
            <a:r>
              <a:rPr lang="ru-RU" sz="2000" b="1" i="0" dirty="0" smtClean="0">
                <a:solidFill>
                  <a:srgbClr val="000000"/>
                </a:solidFill>
                <a:effectLst/>
                <a:latin typeface="Times New Roman" panose="02020603050405020304" pitchFamily="18" charset="0"/>
                <a:cs typeface="Times New Roman" panose="02020603050405020304" pitchFamily="18" charset="0"/>
              </a:rPr>
              <a:t> </a:t>
            </a:r>
            <a:r>
              <a:rPr lang="ru-RU" sz="2000" b="1" i="0" dirty="0" err="1" smtClean="0">
                <a:solidFill>
                  <a:srgbClr val="000000"/>
                </a:solidFill>
                <a:effectLst/>
                <a:latin typeface="Times New Roman" panose="02020603050405020304" pitchFamily="18" charset="0"/>
                <a:cs typeface="Times New Roman" panose="02020603050405020304" pitchFamily="18" charset="0"/>
              </a:rPr>
              <a:t>вимогу</a:t>
            </a:r>
            <a:r>
              <a:rPr lang="ru-RU" sz="2000" b="1" i="0" dirty="0" smtClean="0">
                <a:solidFill>
                  <a:srgbClr val="000000"/>
                </a:solidFill>
                <a:effectLst/>
                <a:latin typeface="Times New Roman" panose="02020603050405020304" pitchFamily="18" charset="0"/>
                <a:cs typeface="Times New Roman" panose="02020603050405020304" pitchFamily="18" charset="0"/>
              </a:rPr>
              <a:t> органу </a:t>
            </a:r>
            <a:r>
              <a:rPr lang="ru-RU" sz="2000" b="1" i="0" dirty="0" err="1" smtClean="0">
                <a:solidFill>
                  <a:srgbClr val="000000"/>
                </a:solidFill>
                <a:effectLst/>
                <a:latin typeface="Times New Roman" panose="02020603050405020304" pitchFamily="18" charset="0"/>
                <a:cs typeface="Times New Roman" panose="02020603050405020304" pitchFamily="18" charset="0"/>
              </a:rPr>
              <a:t>доходів</a:t>
            </a:r>
            <a:r>
              <a:rPr lang="ru-RU" sz="2000" b="1" i="0" dirty="0" smtClean="0">
                <a:solidFill>
                  <a:srgbClr val="000000"/>
                </a:solidFill>
                <a:effectLst/>
                <a:latin typeface="Times New Roman" panose="02020603050405020304" pitchFamily="18" charset="0"/>
                <a:cs typeface="Times New Roman" panose="02020603050405020304" pitchFamily="18" charset="0"/>
              </a:rPr>
              <a:t> і </a:t>
            </a:r>
            <a:r>
              <a:rPr lang="ru-RU" sz="2000" b="1" i="0" dirty="0" err="1" smtClean="0">
                <a:solidFill>
                  <a:srgbClr val="000000"/>
                </a:solidFill>
                <a:effectLst/>
                <a:latin typeface="Times New Roman" panose="02020603050405020304" pitchFamily="18" charset="0"/>
                <a:cs typeface="Times New Roman" panose="02020603050405020304" pitchFamily="18" charset="0"/>
              </a:rPr>
              <a:t>зборів</a:t>
            </a:r>
            <a:r>
              <a:rPr lang="ru-RU" sz="2000" b="1" i="0" dirty="0" smtClean="0">
                <a:solidFill>
                  <a:srgbClr val="000000"/>
                </a:solidFill>
                <a:effectLst/>
                <a:latin typeface="Times New Roman" panose="02020603050405020304" pitchFamily="18" charset="0"/>
                <a:cs typeface="Times New Roman" panose="02020603050405020304" pitchFamily="18" charset="0"/>
              </a:rPr>
              <a:t> </a:t>
            </a:r>
            <a:r>
              <a:rPr lang="ru-RU" sz="2000" b="1" i="0" dirty="0" err="1" smtClean="0">
                <a:solidFill>
                  <a:srgbClr val="000000"/>
                </a:solidFill>
                <a:effectLst/>
                <a:latin typeface="Times New Roman" panose="02020603050405020304" pitchFamily="18" charset="0"/>
                <a:cs typeface="Times New Roman" panose="02020603050405020304" pitchFamily="18" charset="0"/>
              </a:rPr>
              <a:t>зобов'язані</a:t>
            </a:r>
            <a:r>
              <a:rPr lang="ru-RU" sz="2000" b="1" i="0" dirty="0" smtClean="0">
                <a:solidFill>
                  <a:srgbClr val="000000"/>
                </a:solidFill>
                <a:effectLst/>
                <a:latin typeface="Times New Roman" panose="02020603050405020304" pitchFamily="18" charset="0"/>
                <a:cs typeface="Times New Roman" panose="02020603050405020304" pitchFamily="18" charset="0"/>
              </a:rPr>
              <a:t> </a:t>
            </a:r>
            <a:r>
              <a:rPr lang="ru-RU" sz="2000" b="1" i="0" dirty="0" err="1" smtClean="0">
                <a:solidFill>
                  <a:srgbClr val="000000"/>
                </a:solidFill>
                <a:effectLst/>
                <a:latin typeface="Times New Roman" panose="02020603050405020304" pitchFamily="18" charset="0"/>
                <a:cs typeface="Times New Roman" panose="02020603050405020304" pitchFamily="18" charset="0"/>
              </a:rPr>
              <a:t>протягом</a:t>
            </a:r>
            <a:r>
              <a:rPr lang="ru-RU" sz="2000" b="1" i="0" dirty="0" smtClean="0">
                <a:solidFill>
                  <a:srgbClr val="000000"/>
                </a:solidFill>
                <a:effectLst/>
                <a:latin typeface="Times New Roman" panose="02020603050405020304" pitchFamily="18" charset="0"/>
                <a:cs typeface="Times New Roman" panose="02020603050405020304" pitchFamily="18" charset="0"/>
              </a:rPr>
              <a:t> 10 </a:t>
            </a:r>
            <a:r>
              <a:rPr lang="ru-RU" sz="2000" b="1" i="0" dirty="0" err="1" smtClean="0">
                <a:solidFill>
                  <a:srgbClr val="000000"/>
                </a:solidFill>
                <a:effectLst/>
                <a:latin typeface="Times New Roman" panose="02020603050405020304" pitchFamily="18" charset="0"/>
                <a:cs typeface="Times New Roman" panose="02020603050405020304" pitchFamily="18" charset="0"/>
              </a:rPr>
              <a:t>календарних</a:t>
            </a:r>
            <a:r>
              <a:rPr lang="ru-RU" sz="2000" b="1" i="0" dirty="0" smtClean="0">
                <a:solidFill>
                  <a:srgbClr val="000000"/>
                </a:solidFill>
                <a:effectLst/>
                <a:latin typeface="Times New Roman" panose="02020603050405020304" pitchFamily="18" charset="0"/>
                <a:cs typeface="Times New Roman" panose="02020603050405020304" pitchFamily="18" charset="0"/>
              </a:rPr>
              <a:t> </a:t>
            </a:r>
            <a:r>
              <a:rPr lang="ru-RU" sz="2000" b="1" i="0" dirty="0" err="1" smtClean="0">
                <a:solidFill>
                  <a:srgbClr val="000000"/>
                </a:solidFill>
                <a:effectLst/>
                <a:latin typeface="Times New Roman" panose="02020603050405020304" pitchFamily="18" charset="0"/>
                <a:cs typeface="Times New Roman" panose="02020603050405020304" pitchFamily="18" charset="0"/>
              </a:rPr>
              <a:t>днів</a:t>
            </a:r>
            <a:r>
              <a:rPr lang="ru-RU" sz="2000" b="1" i="0" dirty="0" smtClean="0">
                <a:solidFill>
                  <a:srgbClr val="000000"/>
                </a:solidFill>
                <a:effectLst/>
                <a:latin typeface="Times New Roman" panose="02020603050405020304" pitchFamily="18" charset="0"/>
                <a:cs typeface="Times New Roman" panose="02020603050405020304" pitchFamily="18" charset="0"/>
              </a:rPr>
              <a:t> </a:t>
            </a:r>
            <a:r>
              <a:rPr lang="ru-RU" sz="2000" b="1" i="0" dirty="0" err="1" smtClean="0">
                <a:solidFill>
                  <a:srgbClr val="000000"/>
                </a:solidFill>
                <a:effectLst/>
                <a:latin typeface="Times New Roman" panose="02020603050405020304" pitchFamily="18" charset="0"/>
                <a:cs typeface="Times New Roman" panose="02020603050405020304" pitchFamily="18" charset="0"/>
              </a:rPr>
              <a:t>надати</a:t>
            </a:r>
            <a:r>
              <a:rPr lang="ru-RU" sz="2000" b="1" i="0" dirty="0" smtClean="0">
                <a:solidFill>
                  <a:srgbClr val="000000"/>
                </a:solidFill>
                <a:effectLst/>
                <a:latin typeface="Times New Roman" panose="02020603050405020304" pitchFamily="18" charset="0"/>
                <a:cs typeface="Times New Roman" panose="02020603050405020304" pitchFamily="18" charset="0"/>
              </a:rPr>
              <a:t> (за </a:t>
            </a:r>
            <a:r>
              <a:rPr lang="ru-RU" sz="2000" b="1" i="0" dirty="0" err="1" smtClean="0">
                <a:solidFill>
                  <a:srgbClr val="000000"/>
                </a:solidFill>
                <a:effectLst/>
                <a:latin typeface="Times New Roman" panose="02020603050405020304" pitchFamily="18" charset="0"/>
                <a:cs typeface="Times New Roman" panose="02020603050405020304" pitchFamily="18" charset="0"/>
              </a:rPr>
              <a:t>наявності</a:t>
            </a:r>
            <a:r>
              <a:rPr lang="ru-RU" sz="2000" b="1" i="0" dirty="0" smtClean="0">
                <a:solidFill>
                  <a:srgbClr val="000000"/>
                </a:solidFill>
                <a:effectLst/>
                <a:latin typeface="Times New Roman" panose="02020603050405020304" pitchFamily="18" charset="0"/>
                <a:cs typeface="Times New Roman" panose="02020603050405020304" pitchFamily="18" charset="0"/>
              </a:rPr>
              <a:t>) </a:t>
            </a:r>
            <a:r>
              <a:rPr lang="ru-RU" sz="2000" b="1" i="0" dirty="0" err="1" smtClean="0">
                <a:solidFill>
                  <a:srgbClr val="000000"/>
                </a:solidFill>
                <a:effectLst/>
                <a:latin typeface="Times New Roman" panose="02020603050405020304" pitchFamily="18" charset="0"/>
                <a:cs typeface="Times New Roman" panose="02020603050405020304" pitchFamily="18" charset="0"/>
              </a:rPr>
              <a:t>такі</a:t>
            </a:r>
            <a:r>
              <a:rPr lang="ru-RU" sz="2000" b="1" i="0" dirty="0" smtClean="0">
                <a:solidFill>
                  <a:srgbClr val="000000"/>
                </a:solidFill>
                <a:effectLst/>
                <a:latin typeface="Times New Roman" panose="02020603050405020304" pitchFamily="18" charset="0"/>
                <a:cs typeface="Times New Roman" panose="02020603050405020304" pitchFamily="18" charset="0"/>
              </a:rPr>
              <a:t> </a:t>
            </a:r>
            <a:r>
              <a:rPr lang="ru-RU" sz="2000" b="1" i="0" dirty="0" err="1" smtClean="0">
                <a:solidFill>
                  <a:srgbClr val="000000"/>
                </a:solidFill>
                <a:effectLst/>
                <a:latin typeface="Times New Roman" panose="02020603050405020304" pitchFamily="18" charset="0"/>
                <a:cs typeface="Times New Roman" panose="02020603050405020304" pitchFamily="18" charset="0"/>
              </a:rPr>
              <a:t>додаткові</a:t>
            </a:r>
            <a:r>
              <a:rPr lang="ru-RU" sz="2000" b="1" i="0" dirty="0" smtClean="0">
                <a:solidFill>
                  <a:srgbClr val="000000"/>
                </a:solidFill>
                <a:effectLst/>
                <a:latin typeface="Times New Roman" panose="02020603050405020304" pitchFamily="18" charset="0"/>
                <a:cs typeface="Times New Roman" panose="02020603050405020304" pitchFamily="18" charset="0"/>
              </a:rPr>
              <a:t> </a:t>
            </a:r>
            <a:r>
              <a:rPr lang="ru-RU" sz="2000" b="1" i="0" dirty="0" err="1" smtClean="0">
                <a:solidFill>
                  <a:srgbClr val="000000"/>
                </a:solidFill>
                <a:effectLst/>
                <a:latin typeface="Times New Roman" panose="02020603050405020304" pitchFamily="18" charset="0"/>
                <a:cs typeface="Times New Roman" panose="02020603050405020304" pitchFamily="18" charset="0"/>
              </a:rPr>
              <a:t>документи</a:t>
            </a:r>
            <a:r>
              <a:rPr lang="ru-RU" sz="2000" b="1" i="0" dirty="0" smtClean="0">
                <a:solidFill>
                  <a:srgbClr val="000000"/>
                </a:solidFill>
                <a:effectLst/>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771081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1017</TotalTime>
  <Words>2276</Words>
  <Application>Microsoft Office PowerPoint</Application>
  <PresentationFormat>Произвольный</PresentationFormat>
  <Paragraphs>172</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1</cp:lastModifiedBy>
  <cp:revision>54</cp:revision>
  <dcterms:created xsi:type="dcterms:W3CDTF">2018-10-27T16:44:41Z</dcterms:created>
  <dcterms:modified xsi:type="dcterms:W3CDTF">2018-11-05T09:24:56Z</dcterms:modified>
</cp:coreProperties>
</file>