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30" r:id="rId4"/>
    <p:sldId id="331" r:id="rId5"/>
    <p:sldId id="332" r:id="rId6"/>
    <p:sldId id="333" r:id="rId7"/>
    <p:sldId id="334" r:id="rId8"/>
    <p:sldId id="258" r:id="rId9"/>
    <p:sldId id="335" r:id="rId10"/>
    <p:sldId id="336" r:id="rId11"/>
    <p:sldId id="337" r:id="rId12"/>
    <p:sldId id="259" r:id="rId13"/>
    <p:sldId id="311" r:id="rId14"/>
    <p:sldId id="297" r:id="rId15"/>
    <p:sldId id="302" r:id="rId16"/>
    <p:sldId id="316" r:id="rId17"/>
    <p:sldId id="262" r:id="rId18"/>
    <p:sldId id="345" r:id="rId19"/>
    <p:sldId id="303" r:id="rId20"/>
    <p:sldId id="304" r:id="rId21"/>
    <p:sldId id="328" r:id="rId22"/>
    <p:sldId id="305" r:id="rId23"/>
    <p:sldId id="306" r:id="rId24"/>
    <p:sldId id="307" r:id="rId25"/>
    <p:sldId id="329" r:id="rId26"/>
    <p:sldId id="308" r:id="rId27"/>
    <p:sldId id="346" r:id="rId28"/>
    <p:sldId id="263" r:id="rId29"/>
    <p:sldId id="264" r:id="rId30"/>
    <p:sldId id="338" r:id="rId31"/>
    <p:sldId id="347" r:id="rId32"/>
    <p:sldId id="339" r:id="rId33"/>
    <p:sldId id="340" r:id="rId34"/>
    <p:sldId id="341" r:id="rId35"/>
    <p:sldId id="342" r:id="rId36"/>
    <p:sldId id="343" r:id="rId37"/>
    <p:sldId id="344" r:id="rId38"/>
    <p:sldId id="265" r:id="rId39"/>
    <p:sldId id="266" r:id="rId40"/>
    <p:sldId id="348" r:id="rId41"/>
    <p:sldId id="267" r:id="rId42"/>
    <p:sldId id="286" r:id="rId43"/>
    <p:sldId id="287" r:id="rId44"/>
    <p:sldId id="349" r:id="rId45"/>
    <p:sldId id="285"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22"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22.04.2025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22.04.2025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22.04.2025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alpha val="54000"/>
              </a:srgb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22.04.2025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zakon.rada.gov.ua/laws/show/4495-17#n78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zakon.rada.gov.ua/laws/show/za066-05" TargetMode="External"/><Relationship Id="rId1" Type="http://schemas.openxmlformats.org/officeDocument/2006/relationships/slideLayout" Target="../slideLayouts/slideLayout7.xml"/><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zakon.rada.gov.ua/laws/show/4495-17#n8795" TargetMode="External"/><Relationship Id="rId2" Type="http://schemas.openxmlformats.org/officeDocument/2006/relationships/hyperlink" Target="https://zakon.rada.gov.ua/laws/show/4495-17#n8753"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zakon.rada.gov.ua/laws/show/4495-17#n8809"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zakon.rada.gov.ua/laws/show/4495-17#n875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6672"/>
            <a:ext cx="8064896" cy="461665"/>
          </a:xfrm>
          <a:prstGeom prst="rect">
            <a:avLst/>
          </a:prstGeom>
          <a:noFill/>
        </p:spPr>
        <p:txBody>
          <a:bodyPr wrap="square" rtlCol="0">
            <a:spAutoFit/>
          </a:bodyPr>
          <a:lstStyle/>
          <a:p>
            <a:pPr algn="ctr"/>
            <a:r>
              <a:rPr lang="uk-UA" sz="2400" b="1" dirty="0" smtClean="0">
                <a:solidFill>
                  <a:srgbClr val="7030A0"/>
                </a:solidFill>
              </a:rPr>
              <a:t>Тема 8. Митний режим митного складу </a:t>
            </a:r>
            <a:endParaRPr lang="en-US" sz="2400" b="1" dirty="0">
              <a:solidFill>
                <a:srgbClr val="7030A0"/>
              </a:solidFill>
            </a:endParaRPr>
          </a:p>
        </p:txBody>
      </p:sp>
      <p:sp>
        <p:nvSpPr>
          <p:cNvPr id="5" name="TextBox 4"/>
          <p:cNvSpPr txBox="1"/>
          <p:nvPr/>
        </p:nvSpPr>
        <p:spPr>
          <a:xfrm>
            <a:off x="179512" y="1124744"/>
            <a:ext cx="8856983" cy="4062651"/>
          </a:xfrm>
          <a:prstGeom prst="rect">
            <a:avLst/>
          </a:prstGeom>
          <a:noFill/>
        </p:spPr>
        <p:txBody>
          <a:bodyPr wrap="square" rtlCol="0">
            <a:spAutoFit/>
          </a:bodyPr>
          <a:lstStyle/>
          <a:p>
            <a:pPr algn="ctr"/>
            <a:r>
              <a:rPr lang="uk-UA" sz="2000" b="1" dirty="0" smtClean="0">
                <a:solidFill>
                  <a:srgbClr val="CC0099"/>
                </a:solidFill>
              </a:rPr>
              <a:t>Питання: </a:t>
            </a:r>
          </a:p>
          <a:p>
            <a:endParaRPr lang="uk-UA" sz="2000" b="1" dirty="0" smtClean="0">
              <a:solidFill>
                <a:srgbClr val="CC0099"/>
              </a:solidFill>
            </a:endParaRPr>
          </a:p>
          <a:p>
            <a:pPr algn="ctr"/>
            <a:r>
              <a:rPr lang="uk-UA" dirty="0" smtClean="0">
                <a:solidFill>
                  <a:srgbClr val="C00000"/>
                </a:solidFill>
              </a:rPr>
              <a:t>Умови </a:t>
            </a:r>
            <a:r>
              <a:rPr lang="uk-UA" dirty="0">
                <a:solidFill>
                  <a:srgbClr val="C00000"/>
                </a:solidFill>
              </a:rPr>
              <a:t>поміщення товарів у митний режим митного складу. </a:t>
            </a:r>
            <a:endParaRPr lang="uk-UA" dirty="0" smtClean="0">
              <a:solidFill>
                <a:srgbClr val="C00000"/>
              </a:solidFill>
            </a:endParaRPr>
          </a:p>
          <a:p>
            <a:pPr algn="ctr"/>
            <a:r>
              <a:rPr lang="uk-UA" dirty="0" smtClean="0">
                <a:solidFill>
                  <a:srgbClr val="C00000"/>
                </a:solidFill>
              </a:rPr>
              <a:t>Умови </a:t>
            </a:r>
            <a:r>
              <a:rPr lang="uk-UA" dirty="0">
                <a:solidFill>
                  <a:srgbClr val="C00000"/>
                </a:solidFill>
              </a:rPr>
              <a:t>поміщення у митний режим митного складу товарів, розміщених на митних складах, розташованих на територіях морських і річкових портів, аеропортів, залізничних станцій, в межах яких є пункти пропуску через державний кордон України, та їх реекспорту. Умови розміщення товарів, що переміщуються у складі консолідованих вантажів, на митному складі та подальшого розпорядження ними. </a:t>
            </a:r>
            <a:endParaRPr lang="uk-UA" dirty="0" smtClean="0">
              <a:solidFill>
                <a:srgbClr val="C00000"/>
              </a:solidFill>
            </a:endParaRPr>
          </a:p>
          <a:p>
            <a:pPr algn="ctr"/>
            <a:r>
              <a:rPr lang="uk-UA" dirty="0" smtClean="0">
                <a:solidFill>
                  <a:srgbClr val="C00000"/>
                </a:solidFill>
              </a:rPr>
              <a:t>Строк </a:t>
            </a:r>
            <a:r>
              <a:rPr lang="uk-UA" dirty="0">
                <a:solidFill>
                  <a:srgbClr val="C00000"/>
                </a:solidFill>
              </a:rPr>
              <a:t>зберігання товарів у митному режимі митного складу. </a:t>
            </a:r>
            <a:endParaRPr lang="uk-UA" dirty="0" smtClean="0">
              <a:solidFill>
                <a:srgbClr val="C00000"/>
              </a:solidFill>
            </a:endParaRPr>
          </a:p>
          <a:p>
            <a:pPr algn="ctr"/>
            <a:r>
              <a:rPr lang="uk-UA" dirty="0" smtClean="0">
                <a:solidFill>
                  <a:srgbClr val="C00000"/>
                </a:solidFill>
              </a:rPr>
              <a:t>Митний </a:t>
            </a:r>
            <a:r>
              <a:rPr lang="uk-UA" dirty="0">
                <a:solidFill>
                  <a:srgbClr val="C00000"/>
                </a:solidFill>
              </a:rPr>
              <a:t>статус товарів, поміщених у митний режим митного складу. Операції з товарами, що зберігаються на митному складі. </a:t>
            </a:r>
            <a:endParaRPr lang="uk-UA" dirty="0" smtClean="0">
              <a:solidFill>
                <a:srgbClr val="C00000"/>
              </a:solidFill>
            </a:endParaRPr>
          </a:p>
          <a:p>
            <a:pPr algn="ctr"/>
            <a:r>
              <a:rPr lang="uk-UA" dirty="0" smtClean="0">
                <a:solidFill>
                  <a:srgbClr val="C00000"/>
                </a:solidFill>
              </a:rPr>
              <a:t>Передача </a:t>
            </a:r>
            <a:r>
              <a:rPr lang="uk-UA" dirty="0">
                <a:solidFill>
                  <a:srgbClr val="C00000"/>
                </a:solidFill>
              </a:rPr>
              <a:t>права власності на товари, поміщені у митний режим митного складу. </a:t>
            </a:r>
            <a:endParaRPr lang="uk-UA" dirty="0" smtClean="0">
              <a:solidFill>
                <a:srgbClr val="C00000"/>
              </a:solidFill>
            </a:endParaRPr>
          </a:p>
          <a:p>
            <a:pPr algn="ctr"/>
            <a:r>
              <a:rPr lang="uk-UA" dirty="0" smtClean="0">
                <a:solidFill>
                  <a:srgbClr val="C00000"/>
                </a:solidFill>
              </a:rPr>
              <a:t>Завершення </a:t>
            </a:r>
            <a:r>
              <a:rPr lang="uk-UA" dirty="0">
                <a:solidFill>
                  <a:srgbClr val="C00000"/>
                </a:solidFill>
              </a:rPr>
              <a:t>митного режиму митного складу.</a:t>
            </a:r>
            <a:endParaRPr lang="ru-RU" dirty="0">
              <a:solidFill>
                <a:srgbClr val="C00000"/>
              </a:solidFill>
            </a:endParaRPr>
          </a:p>
          <a:p>
            <a:endParaRPr lang="uk-UA" sz="2000" b="1" dirty="0" smtClean="0">
              <a:solidFill>
                <a:srgbClr val="CC009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0530" y="188640"/>
            <a:ext cx="8928992" cy="6801862"/>
          </a:xfrm>
          <a:prstGeom prst="rect">
            <a:avLst/>
          </a:prstGeom>
        </p:spPr>
        <p:txBody>
          <a:bodyPr wrap="square">
            <a:spAutoFit/>
          </a:bodyPr>
          <a:lstStyle/>
          <a:p>
            <a:pPr indent="457200" algn="ctr"/>
            <a:r>
              <a:rPr lang="uk-UA" sz="2200" b="1" dirty="0">
                <a:solidFill>
                  <a:srgbClr val="C00000"/>
                </a:solidFill>
              </a:rPr>
              <a:t>Утримувач митного складу відкритого типу </a:t>
            </a:r>
            <a:r>
              <a:rPr lang="en-US" sz="2200" b="1" dirty="0">
                <a:solidFill>
                  <a:srgbClr val="C00000"/>
                </a:solidFill>
              </a:rPr>
              <a:t>I </a:t>
            </a:r>
            <a:r>
              <a:rPr lang="uk-UA" sz="2200" b="1" dirty="0">
                <a:solidFill>
                  <a:srgbClr val="C00000"/>
                </a:solidFill>
              </a:rPr>
              <a:t>зобов’язаний:</a:t>
            </a:r>
          </a:p>
          <a:p>
            <a:pPr indent="457200" algn="just"/>
            <a:endParaRPr lang="uk-UA" dirty="0" smtClean="0"/>
          </a:p>
          <a:p>
            <a:pPr indent="457200" algn="just"/>
            <a:r>
              <a:rPr lang="uk-UA" dirty="0" smtClean="0"/>
              <a:t>1</a:t>
            </a:r>
            <a:r>
              <a:rPr lang="uk-UA" dirty="0"/>
              <a:t>) вести облік товарів, що розміщуються та зберігаються на митному складі;</a:t>
            </a:r>
          </a:p>
          <a:p>
            <a:pPr indent="457200" algn="just"/>
            <a:endParaRPr lang="uk-UA" dirty="0" smtClean="0"/>
          </a:p>
          <a:p>
            <a:pPr indent="457200" algn="just"/>
            <a:r>
              <a:rPr lang="uk-UA" dirty="0" smtClean="0"/>
              <a:t>2</a:t>
            </a:r>
            <a:r>
              <a:rPr lang="uk-UA" dirty="0"/>
              <a:t>) дотримуватися умов, визначених в авторизації на експлуатацію митного складу, не допускати випадків невідповідності критерію та умовам надання відповідної авторизації, а також дотримуватися положень цього Кодексу та інших законодавчих актів України щодо умов діяльності митного складу;</a:t>
            </a:r>
          </a:p>
          <a:p>
            <a:pPr indent="457200" algn="just"/>
            <a:endParaRPr lang="uk-UA" dirty="0" smtClean="0"/>
          </a:p>
          <a:p>
            <a:pPr indent="457200" algn="just"/>
            <a:r>
              <a:rPr lang="uk-UA" dirty="0" smtClean="0"/>
              <a:t>3</a:t>
            </a:r>
            <a:r>
              <a:rPr lang="uk-UA" dirty="0"/>
              <a:t>) виключити можливість втрати або видачі без дозволу митного органу товарів, що зберігаються на митному складі, та вживати заходів щодо запобігання вилученню товарів з митного складу поза митним контролем;</a:t>
            </a:r>
          </a:p>
          <a:p>
            <a:pPr indent="457200" algn="just"/>
            <a:endParaRPr lang="uk-UA" dirty="0" smtClean="0"/>
          </a:p>
          <a:p>
            <a:pPr indent="457200" algn="just"/>
            <a:r>
              <a:rPr lang="uk-UA" dirty="0" smtClean="0"/>
              <a:t>4</a:t>
            </a:r>
            <a:r>
              <a:rPr lang="uk-UA" dirty="0"/>
              <a:t>) дотримуватися порядку зберігання товарів на митному складі та порядку здійснення з цими товарами </a:t>
            </a:r>
            <a:r>
              <a:rPr lang="uk-UA" dirty="0" smtClean="0"/>
              <a:t>операцій;</a:t>
            </a:r>
            <a:endParaRPr lang="uk-UA" dirty="0"/>
          </a:p>
          <a:p>
            <a:pPr indent="457200" algn="just"/>
            <a:endParaRPr lang="uk-UA" dirty="0" smtClean="0"/>
          </a:p>
          <a:p>
            <a:pPr indent="457200" algn="just"/>
            <a:r>
              <a:rPr lang="uk-UA" dirty="0" smtClean="0"/>
              <a:t>5</a:t>
            </a:r>
            <a:r>
              <a:rPr lang="uk-UA" dirty="0"/>
              <a:t>) виконувати інші обов’язки, що виникають внаслідок зберігання товарів, поміщених у митний режим митного складу.</a:t>
            </a:r>
          </a:p>
          <a:p>
            <a:pPr indent="457200" algn="just"/>
            <a:endParaRPr lang="uk-UA" dirty="0" smtClean="0"/>
          </a:p>
          <a:p>
            <a:pPr indent="457200" algn="just"/>
            <a:r>
              <a:rPr lang="uk-UA" dirty="0" smtClean="0"/>
              <a:t>Утримувач </a:t>
            </a:r>
            <a:r>
              <a:rPr lang="uk-UA" dirty="0"/>
              <a:t>митного режиму, що розміщує товари на митному складі відкритого типу </a:t>
            </a:r>
            <a:r>
              <a:rPr lang="en-US" dirty="0"/>
              <a:t>I, </a:t>
            </a:r>
            <a:r>
              <a:rPr lang="uk-UA" dirty="0"/>
              <a:t>зобов’язаний своєчасно декларувати митному органу, в зоні діяльності якого розташований митний склад, товари, що розміщуються на митному складі, та подавати всі документи, необхідні для здійснення митного контролю та митного оформлення таких товарів.</a:t>
            </a:r>
          </a:p>
        </p:txBody>
      </p:sp>
    </p:spTree>
    <p:extLst>
      <p:ext uri="{BB962C8B-B14F-4D97-AF65-F5344CB8AC3E}">
        <p14:creationId xmlns:p14="http://schemas.microsoft.com/office/powerpoint/2010/main" val="1229176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60648"/>
            <a:ext cx="8856984" cy="6217087"/>
          </a:xfrm>
          <a:prstGeom prst="rect">
            <a:avLst/>
          </a:prstGeom>
        </p:spPr>
        <p:txBody>
          <a:bodyPr wrap="square">
            <a:spAutoFit/>
          </a:bodyPr>
          <a:lstStyle/>
          <a:p>
            <a:pPr indent="457200" algn="ctr"/>
            <a:r>
              <a:rPr lang="uk-UA" sz="2000" b="1" dirty="0">
                <a:solidFill>
                  <a:srgbClr val="C00000"/>
                </a:solidFill>
              </a:rPr>
              <a:t>Утримувач митного складу відкритого типу </a:t>
            </a:r>
            <a:r>
              <a:rPr lang="en-US" sz="2000" b="1" dirty="0">
                <a:solidFill>
                  <a:srgbClr val="C00000"/>
                </a:solidFill>
              </a:rPr>
              <a:t>II </a:t>
            </a:r>
            <a:r>
              <a:rPr lang="uk-UA" sz="2000" b="1" dirty="0">
                <a:solidFill>
                  <a:srgbClr val="C00000"/>
                </a:solidFill>
              </a:rPr>
              <a:t>зобов’язаний:</a:t>
            </a:r>
          </a:p>
          <a:p>
            <a:pPr indent="457200" algn="just"/>
            <a:endParaRPr lang="uk-UA" dirty="0" smtClean="0"/>
          </a:p>
          <a:p>
            <a:pPr indent="457200" algn="just"/>
            <a:r>
              <a:rPr lang="uk-UA" dirty="0" smtClean="0"/>
              <a:t>вести </a:t>
            </a:r>
            <a:r>
              <a:rPr lang="uk-UA" dirty="0"/>
              <a:t>облік товарів, що розміщуються та зберігаються на митному складі;</a:t>
            </a:r>
          </a:p>
          <a:p>
            <a:pPr indent="457200" algn="just"/>
            <a:endParaRPr lang="uk-UA" dirty="0" smtClean="0"/>
          </a:p>
          <a:p>
            <a:pPr indent="457200" algn="just"/>
            <a:r>
              <a:rPr lang="uk-UA" dirty="0" smtClean="0"/>
              <a:t>дотримуватися </a:t>
            </a:r>
            <a:r>
              <a:rPr lang="uk-UA" dirty="0"/>
              <a:t>умов, визначених в авторизації на експлуатацію митного складу, не допускати випадків невідповідності критерію та умовам надання відповідної авторизації, а також дотримуватися положень цього Кодексу та інших законодавчих актів України щодо умов діяльності митного складу.</a:t>
            </a:r>
          </a:p>
          <a:p>
            <a:pPr indent="457200" algn="just"/>
            <a:endParaRPr lang="uk-UA" dirty="0" smtClean="0"/>
          </a:p>
          <a:p>
            <a:pPr indent="457200" algn="just"/>
            <a:r>
              <a:rPr lang="uk-UA" b="1" dirty="0" smtClean="0">
                <a:solidFill>
                  <a:srgbClr val="C00000"/>
                </a:solidFill>
              </a:rPr>
              <a:t>Утримувач </a:t>
            </a:r>
            <a:r>
              <a:rPr lang="uk-UA" b="1" dirty="0">
                <a:solidFill>
                  <a:srgbClr val="C00000"/>
                </a:solidFill>
              </a:rPr>
              <a:t>митного режиму, що розміщує товари на митному складі відкритого типу </a:t>
            </a:r>
            <a:r>
              <a:rPr lang="en-US" b="1" dirty="0">
                <a:solidFill>
                  <a:srgbClr val="C00000"/>
                </a:solidFill>
              </a:rPr>
              <a:t>II, </a:t>
            </a:r>
            <a:r>
              <a:rPr lang="uk-UA" b="1" dirty="0">
                <a:solidFill>
                  <a:srgbClr val="C00000"/>
                </a:solidFill>
              </a:rPr>
              <a:t>зобов’язаний</a:t>
            </a:r>
            <a:r>
              <a:rPr lang="uk-UA" dirty="0"/>
              <a:t>:</a:t>
            </a:r>
          </a:p>
          <a:p>
            <a:pPr indent="457200" algn="just"/>
            <a:endParaRPr lang="uk-UA" dirty="0" smtClean="0"/>
          </a:p>
          <a:p>
            <a:pPr indent="457200" algn="just"/>
            <a:r>
              <a:rPr lang="uk-UA" dirty="0" smtClean="0"/>
              <a:t>своєчасно </a:t>
            </a:r>
            <a:r>
              <a:rPr lang="uk-UA" dirty="0"/>
              <a:t>декларувати митному органу, в зоні діяльності якого розташований митний склад, товари, що розміщуються на митному складі, та подавати всі документи, необхідні для здійснення митного контролю та митного оформлення таких товарів;</a:t>
            </a:r>
          </a:p>
          <a:p>
            <a:pPr indent="457200" algn="just"/>
            <a:r>
              <a:rPr lang="uk-UA" dirty="0"/>
              <a:t>виключити можливість втрати або видачі без дозволу митного органу товарів, що зберігаються на митному складі, та вживати заходів до запобігання вилученню товарів з митного складу поза митним контролем;</a:t>
            </a:r>
          </a:p>
          <a:p>
            <a:pPr indent="457200" algn="just"/>
            <a:r>
              <a:rPr lang="uk-UA" dirty="0"/>
              <a:t>дотримуватися порядку зберігання товарів на митному складі та порядку здійснення з цими товарами </a:t>
            </a:r>
            <a:r>
              <a:rPr lang="uk-UA" dirty="0" smtClean="0"/>
              <a:t>операцій;</a:t>
            </a:r>
            <a:endParaRPr lang="uk-UA" dirty="0"/>
          </a:p>
          <a:p>
            <a:pPr indent="457200" algn="just"/>
            <a:r>
              <a:rPr lang="uk-UA" dirty="0"/>
              <a:t>виконувати інші обов’язки, що виникають внаслідок зберігання товарів, поміщених у митний режим митного складу.</a:t>
            </a:r>
          </a:p>
        </p:txBody>
      </p:sp>
    </p:spTree>
    <p:extLst>
      <p:ext uri="{BB962C8B-B14F-4D97-AF65-F5344CB8AC3E}">
        <p14:creationId xmlns:p14="http://schemas.microsoft.com/office/powerpoint/2010/main" val="267504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8217" y="188640"/>
            <a:ext cx="8826417" cy="769441"/>
          </a:xfrm>
          <a:prstGeom prst="rect">
            <a:avLst/>
          </a:prstGeom>
          <a:noFill/>
        </p:spPr>
        <p:txBody>
          <a:bodyPr wrap="square" rtlCol="0">
            <a:spAutoFit/>
          </a:bodyPr>
          <a:lstStyle/>
          <a:p>
            <a:pPr indent="457200" algn="just"/>
            <a:r>
              <a:rPr lang="uk-UA" sz="2200" b="1" dirty="0" smtClean="0">
                <a:solidFill>
                  <a:srgbClr val="009900"/>
                </a:solidFill>
              </a:rPr>
              <a:t>Наказом </a:t>
            </a:r>
            <a:r>
              <a:rPr lang="uk-UA" sz="2200" b="1" dirty="0" err="1" smtClean="0">
                <a:solidFill>
                  <a:srgbClr val="009900"/>
                </a:solidFill>
              </a:rPr>
              <a:t>МФУ</a:t>
            </a:r>
            <a:r>
              <a:rPr lang="uk-UA" sz="2200" b="1" dirty="0" smtClean="0">
                <a:solidFill>
                  <a:srgbClr val="009900"/>
                </a:solidFill>
              </a:rPr>
              <a:t> від 16.07.2012 року № 835 затверджено Порядок надання складським об'єктам статусу «митний склад» </a:t>
            </a:r>
            <a:endParaRPr lang="ru-RU" sz="2200" b="1" dirty="0">
              <a:solidFill>
                <a:srgbClr val="009900"/>
              </a:solidFill>
            </a:endParaRPr>
          </a:p>
        </p:txBody>
      </p:sp>
      <p:sp>
        <p:nvSpPr>
          <p:cNvPr id="7" name="Прямоугольник 6"/>
          <p:cNvSpPr/>
          <p:nvPr/>
        </p:nvSpPr>
        <p:spPr>
          <a:xfrm>
            <a:off x="611560" y="1988840"/>
            <a:ext cx="2592288" cy="2862322"/>
          </a:xfrm>
          <a:prstGeom prst="rect">
            <a:avLst/>
          </a:prstGeom>
        </p:spPr>
        <p:txBody>
          <a:bodyPr wrap="square">
            <a:spAutoFit/>
          </a:bodyPr>
          <a:lstStyle/>
          <a:p>
            <a:pPr algn="ctr"/>
            <a:r>
              <a:rPr lang="uk-UA" dirty="0" smtClean="0"/>
              <a:t>Суб’єкт господарської діяльності, який має намір відкрити МС, подає до митниці </a:t>
            </a:r>
            <a:r>
              <a:rPr lang="uk-UA" b="1" dirty="0" smtClean="0">
                <a:solidFill>
                  <a:srgbClr val="0000FF"/>
                </a:solidFill>
              </a:rPr>
              <a:t>в паперовій та/або електронній формі заяву </a:t>
            </a:r>
            <a:r>
              <a:rPr lang="uk-UA" dirty="0" smtClean="0"/>
              <a:t>про відкриття МС, </a:t>
            </a:r>
            <a:r>
              <a:rPr lang="uk-UA" b="1" dirty="0" smtClean="0">
                <a:solidFill>
                  <a:srgbClr val="C00000"/>
                </a:solidFill>
              </a:rPr>
              <a:t>до якої додає документи передбачені наказом № 835</a:t>
            </a:r>
            <a:r>
              <a:rPr lang="uk-UA" dirty="0" smtClean="0"/>
              <a:t>. </a:t>
            </a:r>
            <a:endParaRPr lang="uk-UA"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1124744"/>
            <a:ext cx="432048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561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2656"/>
            <a:ext cx="8712968" cy="4247317"/>
          </a:xfrm>
          <a:prstGeom prst="rect">
            <a:avLst/>
          </a:prstGeom>
        </p:spPr>
        <p:txBody>
          <a:bodyPr wrap="square">
            <a:spAutoFit/>
          </a:bodyPr>
          <a:lstStyle/>
          <a:p>
            <a:pPr indent="457200" algn="just"/>
            <a:r>
              <a:rPr lang="uk-UA" dirty="0" smtClean="0"/>
              <a:t>1) Повідомлення </a:t>
            </a:r>
            <a:r>
              <a:rPr lang="uk-UA" dirty="0" smtClean="0"/>
              <a:t>заявника про реквізити </a:t>
            </a:r>
            <a:r>
              <a:rPr lang="uk-UA" dirty="0" smtClean="0"/>
              <a:t>реєстрації; </a:t>
            </a:r>
          </a:p>
          <a:p>
            <a:pPr indent="457200" algn="just"/>
            <a:endParaRPr lang="uk-UA" dirty="0" smtClean="0"/>
          </a:p>
          <a:p>
            <a:pPr indent="457200" algn="just"/>
            <a:r>
              <a:rPr lang="uk-UA" dirty="0" smtClean="0"/>
              <a:t>2</a:t>
            </a:r>
            <a:r>
              <a:rPr lang="uk-UA" dirty="0"/>
              <a:t>) </a:t>
            </a:r>
            <a:r>
              <a:rPr lang="uk-UA" dirty="0" smtClean="0"/>
              <a:t>Засвідчені </a:t>
            </a:r>
            <a:r>
              <a:rPr lang="uk-UA" dirty="0"/>
              <a:t>заявником у визначеному законодавством порядку </a:t>
            </a:r>
            <a:r>
              <a:rPr lang="uk-UA" dirty="0" smtClean="0"/>
              <a:t>копії;</a:t>
            </a:r>
          </a:p>
          <a:p>
            <a:pPr indent="457200" algn="just"/>
            <a:endParaRPr lang="uk-UA" dirty="0" smtClean="0"/>
          </a:p>
          <a:p>
            <a:pPr indent="457200" algn="just"/>
            <a:r>
              <a:rPr lang="uk-UA" dirty="0" smtClean="0"/>
              <a:t>3) Підписані заявником  </a:t>
            </a:r>
            <a:r>
              <a:rPr lang="uk-UA" dirty="0"/>
              <a:t>загальний план території, на якій знаходяться складські об’єкти, які планується використовувати як МС, із зазначенням місцезнаходження, лінійних розмірів цих об’єктів, з позначенням під’їзних шляхів, схеми руху транспортних засобів, розташування </a:t>
            </a:r>
            <a:r>
              <a:rPr lang="uk-UA" dirty="0" err="1"/>
              <a:t>СВК</a:t>
            </a:r>
            <a:r>
              <a:rPr lang="uk-UA" dirty="0"/>
              <a:t>, розміщення всіх воріт і/або дверних отворів МС, через які здійснюється ввезення та/або вивезення товарів, всіх в’їздів і виїздів з прилеглої до МС території та план кожного об’єкта МС (із зазначенням розміщення вікон, дверей, воріт, </a:t>
            </a:r>
            <a:r>
              <a:rPr lang="uk-UA" dirty="0" err="1"/>
              <a:t>СВК</a:t>
            </a:r>
            <a:r>
              <a:rPr lang="uk-UA" dirty="0"/>
              <a:t>, внутрішнього обладнання тощо);</a:t>
            </a:r>
          </a:p>
          <a:p>
            <a:pPr indent="457200" algn="just"/>
            <a:r>
              <a:rPr lang="uk-UA" dirty="0" smtClean="0"/>
              <a:t>процедура </a:t>
            </a:r>
            <a:r>
              <a:rPr lang="uk-UA" dirty="0"/>
              <a:t>експлуатації МС.</a:t>
            </a:r>
          </a:p>
          <a:p>
            <a:pPr indent="457200" algn="just"/>
            <a:endParaRPr lang="uk-UA" dirty="0"/>
          </a:p>
          <a:p>
            <a:pPr indent="457200" algn="just"/>
            <a:endParaRPr lang="uk-UA" dirty="0" smtClean="0"/>
          </a:p>
          <a:p>
            <a:pPr indent="457200" algn="just"/>
            <a:endParaRPr lang="uk-UA" dirty="0" smtClean="0"/>
          </a:p>
        </p:txBody>
      </p:sp>
    </p:spTree>
    <p:extLst>
      <p:ext uri="{BB962C8B-B14F-4D97-AF65-F5344CB8AC3E}">
        <p14:creationId xmlns:p14="http://schemas.microsoft.com/office/powerpoint/2010/main" val="3133494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9820" y="404664"/>
            <a:ext cx="8568952" cy="4247317"/>
          </a:xfrm>
          <a:prstGeom prst="rect">
            <a:avLst/>
          </a:prstGeom>
        </p:spPr>
        <p:txBody>
          <a:bodyPr wrap="square">
            <a:spAutoFit/>
          </a:bodyPr>
          <a:lstStyle/>
          <a:p>
            <a:pPr indent="457200" algn="just"/>
            <a:r>
              <a:rPr lang="uk-UA" b="1" dirty="0" smtClean="0">
                <a:solidFill>
                  <a:srgbClr val="009900"/>
                </a:solidFill>
              </a:rPr>
              <a:t>Митницею у строк, що не перевищує 10 робочих днів </a:t>
            </a:r>
            <a:r>
              <a:rPr lang="uk-UA" dirty="0" smtClean="0"/>
              <a:t>з дати отримання заяви, здійснюється огляд складських об’єктів, прилеглої до МС території, перевірка відомостей, зазначених у поданих документах. </a:t>
            </a:r>
          </a:p>
          <a:p>
            <a:pPr indent="457200" algn="just"/>
            <a:endParaRPr lang="uk-UA" dirty="0"/>
          </a:p>
          <a:p>
            <a:pPr indent="457200" algn="just"/>
            <a:endParaRPr lang="uk-UA" b="1" dirty="0" smtClean="0">
              <a:solidFill>
                <a:srgbClr val="0000FF"/>
              </a:solidFill>
            </a:endParaRPr>
          </a:p>
          <a:p>
            <a:pPr indent="457200" algn="just"/>
            <a:r>
              <a:rPr lang="uk-UA" b="1" dirty="0" smtClean="0">
                <a:solidFill>
                  <a:srgbClr val="0000FF"/>
                </a:solidFill>
              </a:rPr>
              <a:t>За результатами огляду оформлюється акт про проведення огляду території за формою наказу </a:t>
            </a:r>
            <a:r>
              <a:rPr lang="uk-UA" b="1" dirty="0" err="1" smtClean="0">
                <a:solidFill>
                  <a:srgbClr val="0000FF"/>
                </a:solidFill>
              </a:rPr>
              <a:t>МФУ</a:t>
            </a:r>
            <a:r>
              <a:rPr lang="uk-UA" b="1" dirty="0" smtClean="0">
                <a:solidFill>
                  <a:srgbClr val="0000FF"/>
                </a:solidFill>
              </a:rPr>
              <a:t> від 28.05.2012 року № 615. </a:t>
            </a:r>
          </a:p>
          <a:p>
            <a:pPr indent="457200" algn="just"/>
            <a:endParaRPr lang="uk-UA" b="1" dirty="0">
              <a:solidFill>
                <a:srgbClr val="0000FF"/>
              </a:solidFill>
            </a:endParaRPr>
          </a:p>
          <a:p>
            <a:pPr indent="457200" algn="just"/>
            <a:r>
              <a:rPr lang="uk-UA" dirty="0" smtClean="0"/>
              <a:t>У разі визнання відповідності складського об’єкта вимогам, встановленим цим Порядком, митниця </a:t>
            </a:r>
            <a:r>
              <a:rPr lang="uk-UA" b="1" dirty="0" smtClean="0">
                <a:solidFill>
                  <a:srgbClr val="009900"/>
                </a:solidFill>
              </a:rPr>
              <a:t>у строк, що не перевищує 3 робочих днів </a:t>
            </a:r>
            <a:r>
              <a:rPr lang="uk-UA" dirty="0" smtClean="0"/>
              <a:t>з дати складання акта, видає наказ про прийняття рішення щодо надання дозволу на відкриття та експлуатацію митного складу, </a:t>
            </a:r>
            <a:r>
              <a:rPr lang="uk-UA" b="1" dirty="0" smtClean="0">
                <a:solidFill>
                  <a:srgbClr val="0000FF"/>
                </a:solidFill>
              </a:rPr>
              <a:t>затверджує Процедуру </a:t>
            </a:r>
            <a:r>
              <a:rPr lang="uk-UA" dirty="0" smtClean="0"/>
              <a:t>і не пізніше наступного робочого дня після затвердження Процедури направляє електронною поштою до Держмитслужби </a:t>
            </a:r>
            <a:r>
              <a:rPr lang="uk-UA" b="1" dirty="0" smtClean="0">
                <a:solidFill>
                  <a:srgbClr val="0000FF"/>
                </a:solidFill>
              </a:rPr>
              <a:t>лист-повідомлення для внесення складського об’єкта до Реєстру МС.</a:t>
            </a:r>
            <a:endParaRPr lang="uk-UA" b="1" dirty="0">
              <a:solidFill>
                <a:srgbClr val="0000FF"/>
              </a:solidFill>
            </a:endParaRPr>
          </a:p>
        </p:txBody>
      </p:sp>
      <p:sp>
        <p:nvSpPr>
          <p:cNvPr id="7" name="Прямоугольник 6"/>
          <p:cNvSpPr/>
          <p:nvPr/>
        </p:nvSpPr>
        <p:spPr>
          <a:xfrm>
            <a:off x="255453" y="5085184"/>
            <a:ext cx="8495244" cy="646331"/>
          </a:xfrm>
          <a:prstGeom prst="rect">
            <a:avLst/>
          </a:prstGeom>
        </p:spPr>
        <p:txBody>
          <a:bodyPr wrap="square">
            <a:spAutoFit/>
          </a:bodyPr>
          <a:lstStyle/>
          <a:p>
            <a:pPr indent="457200" algn="just"/>
            <a:r>
              <a:rPr lang="uk-UA" b="1" dirty="0" smtClean="0">
                <a:solidFill>
                  <a:srgbClr val="009900"/>
                </a:solidFill>
              </a:rPr>
              <a:t>Протягом трьох робочих днів </a:t>
            </a:r>
            <a:r>
              <a:rPr lang="uk-UA" dirty="0" smtClean="0"/>
              <a:t>з дати прийняття рішення про надання Дозволу митниця направляє заявнику витяг з Реєстру МС.</a:t>
            </a:r>
            <a:endParaRPr lang="uk-UA" dirty="0"/>
          </a:p>
        </p:txBody>
      </p:sp>
    </p:spTree>
    <p:extLst>
      <p:ext uri="{BB962C8B-B14F-4D97-AF65-F5344CB8AC3E}">
        <p14:creationId xmlns:p14="http://schemas.microsoft.com/office/powerpoint/2010/main" val="3111018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97346"/>
            <a:ext cx="8712968" cy="6186309"/>
          </a:xfrm>
          <a:prstGeom prst="rect">
            <a:avLst/>
          </a:prstGeom>
        </p:spPr>
        <p:txBody>
          <a:bodyPr wrap="square">
            <a:spAutoFit/>
          </a:bodyPr>
          <a:lstStyle/>
          <a:p>
            <a:pPr indent="457200" algn="just"/>
            <a:r>
              <a:rPr lang="uk-UA" dirty="0" smtClean="0"/>
              <a:t>Реєстраційний номер МС є унікальним і формується </a:t>
            </a:r>
            <a:r>
              <a:rPr lang="ru-RU" dirty="0" smtClean="0"/>
              <a:t>за </a:t>
            </a:r>
            <a:r>
              <a:rPr lang="ru-RU" dirty="0"/>
              <a:t>такою схемою:</a:t>
            </a:r>
          </a:p>
          <a:p>
            <a:pPr indent="457200" algn="ctr"/>
            <a:endParaRPr lang="uk-UA" b="1" dirty="0" smtClean="0">
              <a:solidFill>
                <a:srgbClr val="C00000"/>
              </a:solidFill>
            </a:endParaRPr>
          </a:p>
          <a:p>
            <a:pPr indent="457200" algn="ctr"/>
            <a:r>
              <a:rPr lang="en-US" b="1" dirty="0" smtClean="0">
                <a:solidFill>
                  <a:srgbClr val="C00000"/>
                </a:solidFill>
              </a:rPr>
              <a:t>M/</a:t>
            </a:r>
            <a:r>
              <a:rPr lang="en-US" b="1" dirty="0" err="1" smtClean="0">
                <a:solidFill>
                  <a:srgbClr val="C00000"/>
                </a:solidFill>
              </a:rPr>
              <a:t>XXXX</a:t>
            </a:r>
            <a:r>
              <a:rPr lang="en-US" b="1" dirty="0" smtClean="0">
                <a:solidFill>
                  <a:srgbClr val="C00000"/>
                </a:solidFill>
              </a:rPr>
              <a:t>/A/B</a:t>
            </a:r>
            <a:r>
              <a:rPr lang="en-US" b="1" dirty="0">
                <a:solidFill>
                  <a:srgbClr val="C00000"/>
                </a:solidFill>
              </a:rPr>
              <a:t>,</a:t>
            </a:r>
          </a:p>
          <a:p>
            <a:pPr indent="457200" algn="just"/>
            <a:endParaRPr lang="ru-RU" dirty="0" smtClean="0"/>
          </a:p>
          <a:p>
            <a:pPr indent="457200" algn="just"/>
            <a:r>
              <a:rPr lang="ru-RU" dirty="0" smtClean="0"/>
              <a:t>де </a:t>
            </a:r>
            <a:r>
              <a:rPr lang="en-US" dirty="0"/>
              <a:t>M - </a:t>
            </a:r>
            <a:r>
              <a:rPr lang="ru-RU" dirty="0"/>
              <a:t>маркер, </a:t>
            </a:r>
            <a:r>
              <a:rPr lang="ru-RU" dirty="0" err="1"/>
              <a:t>який</a:t>
            </a:r>
            <a:r>
              <a:rPr lang="ru-RU" dirty="0"/>
              <a:t> </a:t>
            </a:r>
            <a:r>
              <a:rPr lang="ru-RU" dirty="0" err="1"/>
              <a:t>вказує</a:t>
            </a:r>
            <a:r>
              <a:rPr lang="ru-RU" dirty="0"/>
              <a:t> на </a:t>
            </a:r>
            <a:r>
              <a:rPr lang="ru-RU" dirty="0" err="1"/>
              <a:t>належність</a:t>
            </a:r>
            <a:r>
              <a:rPr lang="ru-RU" dirty="0"/>
              <a:t> </a:t>
            </a:r>
            <a:r>
              <a:rPr lang="ru-RU" dirty="0" err="1"/>
              <a:t>цього</a:t>
            </a:r>
            <a:r>
              <a:rPr lang="ru-RU" dirty="0"/>
              <a:t> </a:t>
            </a:r>
            <a:r>
              <a:rPr lang="ru-RU" dirty="0" err="1"/>
              <a:t>реєстраційного</a:t>
            </a:r>
            <a:r>
              <a:rPr lang="ru-RU" dirty="0"/>
              <a:t> номера </a:t>
            </a:r>
            <a:r>
              <a:rPr lang="ru-RU" dirty="0" err="1"/>
              <a:t>МС</a:t>
            </a:r>
            <a:r>
              <a:rPr lang="ru-RU" dirty="0"/>
              <a:t> (</a:t>
            </a:r>
            <a:r>
              <a:rPr lang="ru-RU" dirty="0" err="1"/>
              <a:t>зазначається</a:t>
            </a:r>
            <a:r>
              <a:rPr lang="ru-RU" dirty="0"/>
              <a:t> як „</a:t>
            </a:r>
            <a:r>
              <a:rPr lang="en-US" dirty="0"/>
              <a:t>M”);</a:t>
            </a:r>
          </a:p>
          <a:p>
            <a:pPr indent="457200" algn="just"/>
            <a:endParaRPr lang="uk-UA" dirty="0" smtClean="0"/>
          </a:p>
          <a:p>
            <a:pPr indent="457200" algn="just"/>
            <a:r>
              <a:rPr lang="en-US" dirty="0" err="1" smtClean="0"/>
              <a:t>XXXX</a:t>
            </a:r>
            <a:r>
              <a:rPr lang="en-US" dirty="0" smtClean="0"/>
              <a:t> </a:t>
            </a:r>
            <a:r>
              <a:rPr lang="en-US" dirty="0"/>
              <a:t>(2-5 - </a:t>
            </a:r>
            <a:r>
              <a:rPr lang="uk-UA" dirty="0" smtClean="0"/>
              <a:t>символи реєстраційного номера МС формуються в порядку зростання, починаючи з 0001) - порядковий номер МС у загальному переліку митних складів</a:t>
            </a:r>
            <a:r>
              <a:rPr lang="ru-RU" dirty="0" smtClean="0"/>
              <a:t>;</a:t>
            </a:r>
            <a:endParaRPr lang="ru-RU" dirty="0"/>
          </a:p>
          <a:p>
            <a:pPr indent="457200" algn="just"/>
            <a:endParaRPr lang="uk-UA" dirty="0" smtClean="0"/>
          </a:p>
          <a:p>
            <a:pPr indent="457200" algn="just"/>
            <a:r>
              <a:rPr lang="en-US" dirty="0" smtClean="0"/>
              <a:t>A </a:t>
            </a:r>
            <a:r>
              <a:rPr lang="en-US" dirty="0"/>
              <a:t>- </a:t>
            </a:r>
            <a:r>
              <a:rPr lang="uk-UA" dirty="0" smtClean="0"/>
              <a:t>літерний код типу МС</a:t>
            </a:r>
            <a:r>
              <a:rPr lang="ru-RU" dirty="0" smtClean="0"/>
              <a:t>:</a:t>
            </a:r>
            <a:endParaRPr lang="ru-RU" dirty="0"/>
          </a:p>
          <a:p>
            <a:pPr indent="457200" algn="just"/>
            <a:endParaRPr lang="ru-RU" dirty="0" smtClean="0"/>
          </a:p>
          <a:p>
            <a:pPr indent="457200" algn="just"/>
            <a:r>
              <a:rPr lang="ru-RU" dirty="0" smtClean="0"/>
              <a:t>„</a:t>
            </a:r>
            <a:r>
              <a:rPr lang="en-US" dirty="0"/>
              <a:t>Z” - </a:t>
            </a:r>
            <a:r>
              <a:rPr lang="uk-UA" dirty="0" smtClean="0"/>
              <a:t>МС закритого типу</a:t>
            </a:r>
            <a:r>
              <a:rPr lang="ru-RU" dirty="0" smtClean="0"/>
              <a:t>;</a:t>
            </a:r>
            <a:endParaRPr lang="ru-RU" dirty="0"/>
          </a:p>
          <a:p>
            <a:pPr indent="457200" algn="just"/>
            <a:endParaRPr lang="ru-RU" dirty="0" smtClean="0"/>
          </a:p>
          <a:p>
            <a:pPr indent="457200" algn="just"/>
            <a:r>
              <a:rPr lang="ru-RU" dirty="0" smtClean="0"/>
              <a:t>„</a:t>
            </a:r>
            <a:r>
              <a:rPr lang="en-US" dirty="0"/>
              <a:t>V” - </a:t>
            </a:r>
            <a:r>
              <a:rPr lang="uk-UA" dirty="0" smtClean="0"/>
              <a:t>МС відкритого типу</a:t>
            </a:r>
            <a:r>
              <a:rPr lang="ru-RU" dirty="0" smtClean="0"/>
              <a:t>;</a:t>
            </a:r>
            <a:endParaRPr lang="ru-RU" dirty="0"/>
          </a:p>
          <a:p>
            <a:pPr indent="457200" algn="just"/>
            <a:endParaRPr lang="uk-UA" dirty="0" smtClean="0"/>
          </a:p>
          <a:p>
            <a:pPr indent="457200" algn="just"/>
            <a:r>
              <a:rPr lang="en-US" dirty="0" smtClean="0"/>
              <a:t>B </a:t>
            </a:r>
            <a:r>
              <a:rPr lang="en-US" dirty="0"/>
              <a:t>(</a:t>
            </a:r>
            <a:r>
              <a:rPr lang="ru-RU" dirty="0" err="1"/>
              <a:t>символи</a:t>
            </a:r>
            <a:r>
              <a:rPr lang="ru-RU" dirty="0"/>
              <a:t> 7-8) - </a:t>
            </a:r>
            <a:r>
              <a:rPr lang="ru-RU" dirty="0" err="1"/>
              <a:t>відображають</a:t>
            </a:r>
            <a:r>
              <a:rPr lang="ru-RU" dirty="0"/>
              <a:t> </a:t>
            </a:r>
            <a:r>
              <a:rPr lang="ru-RU" dirty="0" err="1"/>
              <a:t>історію</a:t>
            </a:r>
            <a:r>
              <a:rPr lang="ru-RU" dirty="0"/>
              <a:t> </a:t>
            </a:r>
            <a:r>
              <a:rPr lang="ru-RU" dirty="0" err="1"/>
              <a:t>Дозволу</a:t>
            </a:r>
            <a:r>
              <a:rPr lang="ru-RU" dirty="0"/>
              <a:t>. </a:t>
            </a:r>
            <a:r>
              <a:rPr lang="ru-RU" dirty="0" err="1"/>
              <a:t>Порядкові</a:t>
            </a:r>
            <a:r>
              <a:rPr lang="ru-RU" dirty="0"/>
              <a:t> </a:t>
            </a:r>
            <a:r>
              <a:rPr lang="ru-RU" dirty="0" err="1"/>
              <a:t>номери</a:t>
            </a:r>
            <a:r>
              <a:rPr lang="ru-RU" dirty="0"/>
              <a:t> </a:t>
            </a:r>
            <a:r>
              <a:rPr lang="ru-RU" dirty="0" err="1"/>
              <a:t>переоформлених</a:t>
            </a:r>
            <a:r>
              <a:rPr lang="ru-RU" dirty="0"/>
              <a:t> </a:t>
            </a:r>
            <a:r>
              <a:rPr lang="ru-RU" dirty="0" err="1"/>
              <a:t>Дозволів</a:t>
            </a:r>
            <a:r>
              <a:rPr lang="ru-RU" dirty="0"/>
              <a:t> </a:t>
            </a:r>
            <a:r>
              <a:rPr lang="ru-RU" dirty="0" err="1"/>
              <a:t>присвоюються</a:t>
            </a:r>
            <a:r>
              <a:rPr lang="ru-RU" dirty="0"/>
              <a:t> у порядку </a:t>
            </a:r>
            <a:r>
              <a:rPr lang="ru-RU" dirty="0" err="1"/>
              <a:t>зростання</a:t>
            </a:r>
            <a:r>
              <a:rPr lang="ru-RU" dirty="0"/>
              <a:t>, </a:t>
            </a:r>
            <a:r>
              <a:rPr lang="ru-RU" dirty="0" err="1"/>
              <a:t>починаючи</a:t>
            </a:r>
            <a:r>
              <a:rPr lang="ru-RU" dirty="0"/>
              <a:t> з 01.</a:t>
            </a:r>
          </a:p>
          <a:p>
            <a:pPr indent="457200" algn="just"/>
            <a:endParaRPr lang="ru-RU" dirty="0" smtClean="0"/>
          </a:p>
          <a:p>
            <a:pPr indent="457200" algn="just"/>
            <a:r>
              <a:rPr lang="uk-UA" dirty="0" smtClean="0"/>
              <a:t>Символи 7-8 реєстраційного номера МС формуються таким чином:</a:t>
            </a:r>
          </a:p>
          <a:p>
            <a:pPr indent="457200" algn="just"/>
            <a:r>
              <a:rPr lang="uk-UA" dirty="0" smtClean="0"/>
              <a:t>при отриманні підприємством Дозволу зазначається „00”, у разі переоформлення Дозволу вперше - „01”, при переоформленні Дозволу вдруге - „02” і так далі.</a:t>
            </a:r>
            <a:endParaRPr lang="uk-UA" dirty="0"/>
          </a:p>
        </p:txBody>
      </p:sp>
    </p:spTree>
    <p:extLst>
      <p:ext uri="{BB962C8B-B14F-4D97-AF65-F5344CB8AC3E}">
        <p14:creationId xmlns:p14="http://schemas.microsoft.com/office/powerpoint/2010/main" val="3417824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640960" cy="2862322"/>
          </a:xfrm>
          <a:prstGeom prst="rect">
            <a:avLst/>
          </a:prstGeom>
        </p:spPr>
        <p:txBody>
          <a:bodyPr wrap="square">
            <a:spAutoFit/>
          </a:bodyPr>
          <a:lstStyle/>
          <a:p>
            <a:pPr indent="457200" algn="just"/>
            <a:r>
              <a:rPr lang="uk-UA" b="1" dirty="0" smtClean="0">
                <a:solidFill>
                  <a:srgbClr val="C00000"/>
                </a:solidFill>
              </a:rPr>
              <a:t>Підставою для прийняття митницею рішення про відмову у наданні Дозволу </a:t>
            </a:r>
            <a:r>
              <a:rPr lang="uk-UA" dirty="0" smtClean="0"/>
              <a:t>є:</a:t>
            </a:r>
          </a:p>
          <a:p>
            <a:pPr indent="457200" algn="just"/>
            <a:endParaRPr lang="uk-UA" dirty="0" smtClean="0"/>
          </a:p>
          <a:p>
            <a:pPr indent="457200" algn="just"/>
            <a:r>
              <a:rPr lang="uk-UA" dirty="0" smtClean="0"/>
              <a:t>встановлення факту надання заявником недостовірної інформації (даних) та/або підроблених документів чи документів, одержаних незаконним шляхом, або таких, що містять неправдиві відомості, або неподання </a:t>
            </a:r>
            <a:r>
              <a:rPr lang="uk-UA" dirty="0" smtClean="0"/>
              <a:t>необхідних відомостей та документів;</a:t>
            </a:r>
            <a:endParaRPr lang="uk-UA" dirty="0" smtClean="0"/>
          </a:p>
          <a:p>
            <a:pPr indent="457200" algn="just"/>
            <a:endParaRPr lang="uk-UA" dirty="0" smtClean="0"/>
          </a:p>
          <a:p>
            <a:pPr indent="457200" algn="just"/>
            <a:r>
              <a:rPr lang="uk-UA" dirty="0" smtClean="0"/>
              <a:t>відсутність документів, подання якого передбачено </a:t>
            </a:r>
            <a:r>
              <a:rPr lang="uk-UA" dirty="0" smtClean="0"/>
              <a:t>наказом </a:t>
            </a:r>
            <a:r>
              <a:rPr lang="uk-UA" dirty="0" smtClean="0"/>
              <a:t>№ 835;</a:t>
            </a:r>
          </a:p>
          <a:p>
            <a:pPr indent="457200" algn="just"/>
            <a:endParaRPr lang="uk-UA" dirty="0" smtClean="0"/>
          </a:p>
          <a:p>
            <a:pPr indent="457200" algn="just"/>
            <a:r>
              <a:rPr lang="uk-UA" dirty="0" smtClean="0"/>
              <a:t>невідповідність складських об’єктів вимогам наказу № 835.</a:t>
            </a:r>
            <a:endParaRPr lang="uk-UA" dirty="0"/>
          </a:p>
        </p:txBody>
      </p:sp>
    </p:spTree>
    <p:extLst>
      <p:ext uri="{BB962C8B-B14F-4D97-AF65-F5344CB8AC3E}">
        <p14:creationId xmlns:p14="http://schemas.microsoft.com/office/powerpoint/2010/main" val="2695136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84976" cy="2646878"/>
          </a:xfrm>
          <a:prstGeom prst="rect">
            <a:avLst/>
          </a:prstGeom>
        </p:spPr>
        <p:txBody>
          <a:bodyPr wrap="square">
            <a:spAutoFit/>
          </a:bodyPr>
          <a:lstStyle/>
          <a:p>
            <a:pPr indent="457200" algn="just"/>
            <a:r>
              <a:rPr lang="uk-UA" sz="2200" b="1" dirty="0" smtClean="0">
                <a:solidFill>
                  <a:srgbClr val="7030A0"/>
                </a:solidFill>
              </a:rPr>
              <a:t>Склад тимчасового зберігання </a:t>
            </a:r>
            <a:r>
              <a:rPr lang="uk-UA" dirty="0"/>
              <a:t>-</a:t>
            </a:r>
            <a:r>
              <a:rPr lang="uk-UA" dirty="0" smtClean="0"/>
              <a:t> </a:t>
            </a:r>
            <a:r>
              <a:rPr lang="uk-UA" dirty="0"/>
              <a:t>це відповідним чином облаштовані об’єкти підприємства, призначені для тимчасового зберігання товарів під митним контролем до поміщення їх у митний режим та визначені в авторизації на експлуатацію складу тимчасового зберігання</a:t>
            </a:r>
            <a:r>
              <a:rPr lang="uk-UA" dirty="0" smtClean="0"/>
              <a:t>.</a:t>
            </a:r>
          </a:p>
          <a:p>
            <a:pPr indent="457200" algn="just"/>
            <a:endParaRPr lang="uk-UA" dirty="0" smtClean="0"/>
          </a:p>
          <a:p>
            <a:pPr indent="457200" algn="just"/>
            <a:r>
              <a:rPr lang="uk-UA" dirty="0" smtClean="0"/>
              <a:t>Порядок </a:t>
            </a:r>
            <a:r>
              <a:rPr lang="uk-UA" dirty="0" smtClean="0"/>
              <a:t>розміщення, зберігання та обліку товарів, транспортних засобів комерційного призначення на складі тимчасового зберігання, а також випуску їх із цього складу визначається </a:t>
            </a:r>
            <a:r>
              <a:rPr lang="uk-UA" b="1" dirty="0" smtClean="0">
                <a:solidFill>
                  <a:srgbClr val="0000FF"/>
                </a:solidFill>
              </a:rPr>
              <a:t>наказом Міністерства фінансів України від 28.05.2012 року № 613</a:t>
            </a:r>
            <a:endParaRPr lang="uk-UA" b="1" dirty="0">
              <a:solidFill>
                <a:srgbClr val="0000FF"/>
              </a:solidFill>
            </a:endParaRPr>
          </a:p>
        </p:txBody>
      </p:sp>
      <p:sp>
        <p:nvSpPr>
          <p:cNvPr id="4" name="Прямоугольник 3"/>
          <p:cNvSpPr/>
          <p:nvPr/>
        </p:nvSpPr>
        <p:spPr>
          <a:xfrm>
            <a:off x="219075" y="3284984"/>
            <a:ext cx="8745413" cy="1754326"/>
          </a:xfrm>
          <a:prstGeom prst="rect">
            <a:avLst/>
          </a:prstGeom>
        </p:spPr>
        <p:txBody>
          <a:bodyPr wrap="square">
            <a:spAutoFit/>
          </a:bodyPr>
          <a:lstStyle/>
          <a:p>
            <a:pPr indent="457200" algn="just"/>
            <a:r>
              <a:rPr lang="uk-UA" dirty="0"/>
              <a:t>Взаємовідносини утримувача складу тимчасового зберігання з особами, які розміщують товари на цьому складі, визначаються </a:t>
            </a:r>
            <a:r>
              <a:rPr lang="uk-UA" b="1" dirty="0">
                <a:solidFill>
                  <a:srgbClr val="009900"/>
                </a:solidFill>
              </a:rPr>
              <a:t>відповідним </a:t>
            </a:r>
            <a:r>
              <a:rPr lang="uk-UA" b="1" dirty="0" smtClean="0">
                <a:solidFill>
                  <a:srgbClr val="009900"/>
                </a:solidFill>
              </a:rPr>
              <a:t>договором</a:t>
            </a:r>
            <a:r>
              <a:rPr lang="uk-UA" dirty="0" smtClean="0"/>
              <a:t>.</a:t>
            </a:r>
            <a:endParaRPr lang="uk-UA" dirty="0"/>
          </a:p>
          <a:p>
            <a:pPr indent="457200" algn="just"/>
            <a:endParaRPr lang="uk-UA" dirty="0" smtClean="0"/>
          </a:p>
          <a:p>
            <a:pPr indent="457200" algn="just"/>
            <a:r>
              <a:rPr lang="uk-UA" dirty="0" smtClean="0"/>
              <a:t>Взаємовідносини </a:t>
            </a:r>
            <a:r>
              <a:rPr lang="uk-UA" dirty="0"/>
              <a:t>утримувача складу тимчасового зберігання з митним органом </a:t>
            </a:r>
            <a:r>
              <a:rPr lang="uk-UA" b="1" dirty="0">
                <a:solidFill>
                  <a:srgbClr val="009900"/>
                </a:solidFill>
              </a:rPr>
              <a:t>визначаються авторизацією</a:t>
            </a:r>
            <a:r>
              <a:rPr lang="uk-UA" dirty="0"/>
              <a:t> на експлуатацію складу тимчасового зберігання, наданою митним органом.</a:t>
            </a:r>
          </a:p>
        </p:txBody>
      </p:sp>
    </p:spTree>
    <p:extLst>
      <p:ext uri="{BB962C8B-B14F-4D97-AF65-F5344CB8AC3E}">
        <p14:creationId xmlns:p14="http://schemas.microsoft.com/office/powerpoint/2010/main" val="3119561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88640"/>
            <a:ext cx="8712968" cy="2862322"/>
          </a:xfrm>
          <a:prstGeom prst="rect">
            <a:avLst/>
          </a:prstGeom>
        </p:spPr>
        <p:txBody>
          <a:bodyPr wrap="square">
            <a:spAutoFit/>
          </a:bodyPr>
          <a:lstStyle/>
          <a:p>
            <a:pPr indent="457200" algn="just"/>
            <a:r>
              <a:rPr lang="uk-UA" sz="2000" dirty="0"/>
              <a:t>Експлуатація складу тимчасового зберігання здійснюється </a:t>
            </a:r>
            <a:r>
              <a:rPr lang="uk-UA" sz="2000" b="1" dirty="0">
                <a:solidFill>
                  <a:srgbClr val="009900"/>
                </a:solidFill>
              </a:rPr>
              <a:t>на підставі авторизації на експлуатацію складу тимчасового зберігання</a:t>
            </a:r>
            <a:r>
              <a:rPr lang="uk-UA" sz="2000" dirty="0"/>
              <a:t>. Підприємство, яке отримало авторизацію на експлуатацію складу тимчасового зберігання, вважається утримувачем складу тимчасового зберігання.</a:t>
            </a:r>
          </a:p>
          <a:p>
            <a:pPr indent="457200" algn="just"/>
            <a:endParaRPr lang="uk-UA" sz="2000" dirty="0" smtClean="0"/>
          </a:p>
          <a:p>
            <a:pPr indent="457200" algn="just"/>
            <a:r>
              <a:rPr lang="uk-UA" sz="2000" dirty="0" smtClean="0"/>
              <a:t>Рішення </a:t>
            </a:r>
            <a:r>
              <a:rPr lang="uk-UA" sz="2000" dirty="0"/>
              <a:t>про надання авторизації на експлуатацію складу тимчасового зберігання приймається за заявою про надання </a:t>
            </a:r>
            <a:r>
              <a:rPr lang="uk-UA" sz="2000" dirty="0" smtClean="0"/>
              <a:t>авторизації.</a:t>
            </a:r>
          </a:p>
          <a:p>
            <a:pPr indent="457200" algn="just"/>
            <a:endParaRPr lang="uk-UA" sz="2000" dirty="0"/>
          </a:p>
          <a:p>
            <a:pPr indent="457200" algn="just"/>
            <a:r>
              <a:rPr lang="uk-UA" sz="2000" dirty="0" smtClean="0"/>
              <a:t>Умови авторизації аналогічні процедурі авторизації митних складів. </a:t>
            </a:r>
            <a:endParaRPr lang="uk-UA" sz="2000" dirty="0"/>
          </a:p>
        </p:txBody>
      </p:sp>
    </p:spTree>
    <p:extLst>
      <p:ext uri="{BB962C8B-B14F-4D97-AF65-F5344CB8AC3E}">
        <p14:creationId xmlns:p14="http://schemas.microsoft.com/office/powerpoint/2010/main" val="3624167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3835" y="332656"/>
            <a:ext cx="8856984" cy="5016758"/>
          </a:xfrm>
          <a:prstGeom prst="rect">
            <a:avLst/>
          </a:prstGeom>
        </p:spPr>
        <p:txBody>
          <a:bodyPr wrap="square">
            <a:spAutoFit/>
          </a:bodyPr>
          <a:lstStyle/>
          <a:p>
            <a:pPr indent="457200" algn="just"/>
            <a:r>
              <a:rPr lang="uk-UA" sz="2000" dirty="0"/>
              <a:t>На складах тимчасового зберігання </a:t>
            </a:r>
            <a:r>
              <a:rPr lang="uk-UA" sz="2000" b="1" dirty="0">
                <a:solidFill>
                  <a:srgbClr val="009900"/>
                </a:solidFill>
              </a:rPr>
              <a:t>можуть розміщуватися будь-які товари</a:t>
            </a:r>
            <a:r>
              <a:rPr lang="uk-UA" sz="2000" dirty="0"/>
              <a:t>. Однак небезпечні товари, товари, що можуть зашкодити іншим товарам, або товари, що потребують спеціальних умов зберігання, можуть розміщуватися тільки на складах тимчасового зберігання, які мають відповідні умови для зберігання таких товарів.</a:t>
            </a:r>
          </a:p>
          <a:p>
            <a:pPr indent="457200" algn="just"/>
            <a:endParaRPr lang="uk-UA" sz="2000" dirty="0" smtClean="0"/>
          </a:p>
          <a:p>
            <a:pPr indent="457200" algn="just"/>
            <a:r>
              <a:rPr lang="uk-UA" sz="2000" dirty="0" smtClean="0"/>
              <a:t>Не </a:t>
            </a:r>
            <a:r>
              <a:rPr lang="uk-UA" sz="2000" dirty="0"/>
              <a:t>допускається розміщення на складах тимчасового зберігання товарів, які швидко псуються або мають обмежений строк зберігання, якщо до закінчення строку їх придатності залишається менше одного місяця.</a:t>
            </a:r>
          </a:p>
          <a:p>
            <a:pPr indent="457200" algn="just"/>
            <a:endParaRPr lang="uk-UA" sz="2000" dirty="0" smtClean="0"/>
          </a:p>
          <a:p>
            <a:pPr indent="457200" algn="just"/>
            <a:r>
              <a:rPr lang="uk-UA" sz="2000" dirty="0" smtClean="0"/>
              <a:t>Не </a:t>
            </a:r>
            <a:r>
              <a:rPr lang="uk-UA" sz="2000" dirty="0"/>
              <a:t>підлягають передачі на тимчасове зберігання підприємствам товари, що зберігаються виключно митними </a:t>
            </a:r>
            <a:r>
              <a:rPr lang="uk-UA" sz="2000" dirty="0" smtClean="0"/>
              <a:t>органами.</a:t>
            </a:r>
          </a:p>
          <a:p>
            <a:pPr indent="457200" algn="just"/>
            <a:endParaRPr lang="uk-UA" sz="2000" dirty="0" smtClean="0"/>
          </a:p>
          <a:p>
            <a:pPr indent="457200" algn="just"/>
            <a:r>
              <a:rPr lang="ru-RU" sz="2000" dirty="0"/>
              <a:t>З </a:t>
            </a:r>
            <a:r>
              <a:rPr lang="uk-UA" sz="2000" dirty="0" smtClean="0"/>
              <a:t>дозволу митного органу на складі тимчасового зберігання можуть розміщуватися українські товари, необхідні для проведення операцій</a:t>
            </a:r>
            <a:r>
              <a:rPr lang="ru-RU" sz="2000" dirty="0" smtClean="0"/>
              <a:t> </a:t>
            </a:r>
            <a:r>
              <a:rPr lang="ru-RU" sz="2000" dirty="0"/>
              <a:t>з </a:t>
            </a:r>
            <a:r>
              <a:rPr lang="ru-RU" sz="2000" dirty="0" smtClean="0"/>
              <a:t>товарами. </a:t>
            </a:r>
            <a:endParaRPr lang="uk-UA" sz="2000" dirty="0"/>
          </a:p>
        </p:txBody>
      </p:sp>
    </p:spTree>
    <p:extLst>
      <p:ext uri="{BB962C8B-B14F-4D97-AF65-F5344CB8AC3E}">
        <p14:creationId xmlns:p14="http://schemas.microsoft.com/office/powerpoint/2010/main" val="36531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32656"/>
            <a:ext cx="8640960" cy="1508105"/>
          </a:xfrm>
          <a:prstGeom prst="rect">
            <a:avLst/>
          </a:prstGeom>
        </p:spPr>
        <p:txBody>
          <a:bodyPr wrap="square">
            <a:spAutoFit/>
          </a:bodyPr>
          <a:lstStyle/>
          <a:p>
            <a:pPr indent="457200" algn="just"/>
            <a:r>
              <a:rPr lang="uk-UA" sz="2000" b="1" dirty="0" smtClean="0">
                <a:solidFill>
                  <a:srgbClr val="7030A0"/>
                </a:solidFill>
              </a:rPr>
              <a:t>Митний склад </a:t>
            </a:r>
            <a:r>
              <a:rPr lang="uk-UA" dirty="0" smtClean="0"/>
              <a:t>- </a:t>
            </a:r>
            <a:r>
              <a:rPr lang="uk-UA" dirty="0" smtClean="0"/>
              <a:t>це відповідним чином облаштовані об’єкти підприємства, призначені для зберігання товарів під митним контролем та визначені в авторизації на експлуатацію митного складу.</a:t>
            </a:r>
          </a:p>
          <a:p>
            <a:pPr indent="457200" algn="just"/>
            <a:endParaRPr lang="uk-UA" dirty="0"/>
          </a:p>
          <a:p>
            <a:pPr indent="457200" algn="just"/>
            <a:r>
              <a:rPr lang="uk-UA" dirty="0" smtClean="0"/>
              <a:t>Митний склад може бути закритого або відкритого типу.</a:t>
            </a:r>
            <a:endParaRPr lang="uk-UA" dirty="0"/>
          </a:p>
        </p:txBody>
      </p:sp>
      <p:sp>
        <p:nvSpPr>
          <p:cNvPr id="5" name="Прямоугольник 4"/>
          <p:cNvSpPr/>
          <p:nvPr/>
        </p:nvSpPr>
        <p:spPr>
          <a:xfrm>
            <a:off x="395536" y="1988840"/>
            <a:ext cx="8496944" cy="3970318"/>
          </a:xfrm>
          <a:prstGeom prst="rect">
            <a:avLst/>
          </a:prstGeom>
        </p:spPr>
        <p:txBody>
          <a:bodyPr wrap="square">
            <a:spAutoFit/>
          </a:bodyPr>
          <a:lstStyle/>
          <a:p>
            <a:pPr indent="457200" algn="just"/>
            <a:r>
              <a:rPr lang="uk-UA" b="1" dirty="0" smtClean="0"/>
              <a:t>Митний </a:t>
            </a:r>
            <a:r>
              <a:rPr lang="uk-UA" b="1" dirty="0" smtClean="0"/>
              <a:t>склад відкритого типу </a:t>
            </a:r>
            <a:r>
              <a:rPr lang="uk-UA" dirty="0" smtClean="0"/>
              <a:t>призначається для зберігання під митним контролем товарів, що декларуються утримувачем цього складу або будь-якою іншою особою.</a:t>
            </a:r>
          </a:p>
          <a:p>
            <a:pPr indent="457200" algn="just"/>
            <a:endParaRPr lang="ru-RU" dirty="0"/>
          </a:p>
          <a:p>
            <a:pPr indent="457200" algn="just"/>
            <a:r>
              <a:rPr lang="uk-UA" b="1" dirty="0" smtClean="0">
                <a:solidFill>
                  <a:srgbClr val="0000FF"/>
                </a:solidFill>
              </a:rPr>
              <a:t>Митний склад відкритого типу може бути:</a:t>
            </a:r>
          </a:p>
          <a:p>
            <a:pPr indent="457200" algn="just"/>
            <a:endParaRPr lang="uk-UA" dirty="0" smtClean="0"/>
          </a:p>
          <a:p>
            <a:pPr indent="457200" algn="just"/>
            <a:r>
              <a:rPr lang="uk-UA" dirty="0" smtClean="0"/>
              <a:t>1) типу I - якщо обов’язки щодо зберігання та декларування товарів у митний режим митного складу покладено на утримувача митного складу та на утримувача митного режиму;</a:t>
            </a:r>
          </a:p>
          <a:p>
            <a:pPr indent="457200" algn="just"/>
            <a:endParaRPr lang="uk-UA" dirty="0" smtClean="0"/>
          </a:p>
          <a:p>
            <a:pPr indent="457200" algn="just"/>
            <a:r>
              <a:rPr lang="uk-UA" dirty="0" smtClean="0"/>
              <a:t>2) типу II - якщо обов’язки щодо зберігання та декларування товарів у митний режим митного складу покладено виключно на утримувача митного режиму;</a:t>
            </a:r>
          </a:p>
          <a:p>
            <a:pPr indent="457200" algn="just"/>
            <a:endParaRPr lang="uk-UA" dirty="0" smtClean="0"/>
          </a:p>
          <a:p>
            <a:pPr indent="457200" algn="just"/>
            <a:r>
              <a:rPr lang="uk-UA" dirty="0" smtClean="0"/>
              <a:t>3) типу III - якщо утримувачем складу є митний орган (склад митного органу).</a:t>
            </a:r>
            <a:endParaRPr lang="uk-UA" dirty="0"/>
          </a:p>
        </p:txBody>
      </p:sp>
    </p:spTree>
    <p:extLst>
      <p:ext uri="{BB962C8B-B14F-4D97-AF65-F5344CB8AC3E}">
        <p14:creationId xmlns:p14="http://schemas.microsoft.com/office/powerpoint/2010/main" val="1336949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772816"/>
            <a:ext cx="2808312" cy="2862322"/>
          </a:xfrm>
          <a:prstGeom prst="rect">
            <a:avLst/>
          </a:prstGeom>
        </p:spPr>
        <p:txBody>
          <a:bodyPr wrap="square">
            <a:spAutoFit/>
          </a:bodyPr>
          <a:lstStyle/>
          <a:p>
            <a:pPr algn="ctr"/>
            <a:r>
              <a:rPr lang="uk-UA" dirty="0" smtClean="0"/>
              <a:t>Підприємство, яке має намір отримати Дозвіл, подає до митниці в паперовій та/або електронній формі </a:t>
            </a:r>
            <a:r>
              <a:rPr lang="uk-UA" b="1" dirty="0" smtClean="0">
                <a:solidFill>
                  <a:srgbClr val="009900"/>
                </a:solidFill>
              </a:rPr>
              <a:t>заяву про надання дозволу на відкриття та експлуатацію </a:t>
            </a:r>
            <a:r>
              <a:rPr lang="uk-UA" b="1" dirty="0" err="1" smtClean="0">
                <a:solidFill>
                  <a:srgbClr val="009900"/>
                </a:solidFill>
              </a:rPr>
              <a:t>СТЗ</a:t>
            </a:r>
            <a:r>
              <a:rPr lang="uk-UA" b="1" dirty="0" smtClean="0">
                <a:solidFill>
                  <a:srgbClr val="009900"/>
                </a:solidFill>
              </a:rPr>
              <a:t> та додає до неї документи, передбачені наказом </a:t>
            </a:r>
            <a:r>
              <a:rPr lang="uk-UA" b="1" dirty="0" err="1" smtClean="0">
                <a:solidFill>
                  <a:srgbClr val="009900"/>
                </a:solidFill>
              </a:rPr>
              <a:t>МФУ</a:t>
            </a:r>
            <a:r>
              <a:rPr lang="uk-UA" b="1" dirty="0" smtClean="0">
                <a:solidFill>
                  <a:srgbClr val="009900"/>
                </a:solidFill>
              </a:rPr>
              <a:t> № 613. </a:t>
            </a:r>
            <a:endParaRPr lang="uk-UA" b="1" dirty="0">
              <a:solidFill>
                <a:srgbClr val="009900"/>
              </a:solidFill>
            </a:endParaRPr>
          </a:p>
        </p:txBody>
      </p:sp>
      <p:pic>
        <p:nvPicPr>
          <p:cNvPr id="409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19872" y="188640"/>
            <a:ext cx="4762894"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198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04664"/>
            <a:ext cx="8568952" cy="646331"/>
          </a:xfrm>
          <a:prstGeom prst="rect">
            <a:avLst/>
          </a:prstGeom>
        </p:spPr>
        <p:txBody>
          <a:bodyPr wrap="square">
            <a:spAutoFit/>
          </a:bodyPr>
          <a:lstStyle/>
          <a:p>
            <a:pPr indent="457200" algn="just"/>
            <a:r>
              <a:rPr lang="uk-UA" dirty="0" smtClean="0"/>
              <a:t>Розгляд Заяви про надання Дозволу здійснюється митницею у строк, </a:t>
            </a:r>
            <a:r>
              <a:rPr lang="uk-UA" b="1" dirty="0" smtClean="0">
                <a:solidFill>
                  <a:srgbClr val="0000FF"/>
                </a:solidFill>
              </a:rPr>
              <a:t>що не перевищує 15 робочих днів</a:t>
            </a:r>
            <a:r>
              <a:rPr lang="uk-UA" dirty="0" smtClean="0"/>
              <a:t> з дня реєстрації цієї заяви у митниці.</a:t>
            </a:r>
            <a:endParaRPr lang="uk-UA" dirty="0"/>
          </a:p>
        </p:txBody>
      </p:sp>
      <p:sp>
        <p:nvSpPr>
          <p:cNvPr id="3" name="Прямоугольник 2"/>
          <p:cNvSpPr/>
          <p:nvPr/>
        </p:nvSpPr>
        <p:spPr>
          <a:xfrm>
            <a:off x="251520" y="1772816"/>
            <a:ext cx="8712968" cy="3970318"/>
          </a:xfrm>
          <a:prstGeom prst="rect">
            <a:avLst/>
          </a:prstGeom>
        </p:spPr>
        <p:txBody>
          <a:bodyPr wrap="square">
            <a:spAutoFit/>
          </a:bodyPr>
          <a:lstStyle/>
          <a:p>
            <a:pPr indent="457200" algn="just"/>
            <a:r>
              <a:rPr lang="uk-UA" dirty="0" smtClean="0"/>
              <a:t>З метою перевірки відомостей про складські об’єкти, їх розташування та облаштування митниця </a:t>
            </a:r>
            <a:r>
              <a:rPr lang="uk-UA" b="1" dirty="0" smtClean="0">
                <a:solidFill>
                  <a:srgbClr val="009900"/>
                </a:solidFill>
              </a:rPr>
              <a:t>протягом 10 робочих днів </a:t>
            </a:r>
            <a:r>
              <a:rPr lang="uk-UA" dirty="0" smtClean="0"/>
              <a:t>з дня реєстрації Заяви про надання Дозволу проводить у присутності уповноваженої посадової особи заявника огляд та фотографування складських об’єктів, прилеглої території та перевірку відповідності складських об’єктів відомостям, зазначеним у доданих до Заяви про надання Дозволу документах.</a:t>
            </a:r>
          </a:p>
          <a:p>
            <a:pPr indent="457200" algn="just"/>
            <a:endParaRPr lang="uk-UA" dirty="0" smtClean="0"/>
          </a:p>
          <a:p>
            <a:pPr indent="457200" algn="just"/>
            <a:r>
              <a:rPr lang="uk-UA" dirty="0" smtClean="0"/>
              <a:t>За результатами огляду складається акт огляду. В Акті огляду не допускаються виправлення цифрових показників, дат та інших даних. Копія Акта огляду надається утримувачу </a:t>
            </a:r>
            <a:r>
              <a:rPr lang="uk-UA" dirty="0" err="1" smtClean="0"/>
              <a:t>СТЗ</a:t>
            </a:r>
            <a:r>
              <a:rPr lang="uk-UA" dirty="0" smtClean="0"/>
              <a:t>.</a:t>
            </a:r>
          </a:p>
          <a:p>
            <a:pPr indent="457200" algn="just"/>
            <a:endParaRPr lang="uk-UA" dirty="0" smtClean="0"/>
          </a:p>
          <a:p>
            <a:pPr indent="457200" algn="just"/>
            <a:r>
              <a:rPr lang="uk-UA" dirty="0" smtClean="0"/>
              <a:t>За результатами розгляду Заяви про надання Дозволу та з урахуванням відомостей, зазначених у Акті огляду, </a:t>
            </a:r>
            <a:r>
              <a:rPr lang="uk-UA" b="1" dirty="0" smtClean="0">
                <a:solidFill>
                  <a:srgbClr val="009900"/>
                </a:solidFill>
              </a:rPr>
              <a:t>митниця приймає рішення про надання Дозволу.</a:t>
            </a:r>
            <a:endParaRPr lang="uk-UA" b="1" dirty="0">
              <a:solidFill>
                <a:srgbClr val="009900"/>
              </a:solidFill>
            </a:endParaRPr>
          </a:p>
        </p:txBody>
      </p:sp>
    </p:spTree>
    <p:extLst>
      <p:ext uri="{BB962C8B-B14F-4D97-AF65-F5344CB8AC3E}">
        <p14:creationId xmlns:p14="http://schemas.microsoft.com/office/powerpoint/2010/main" val="647866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712968" cy="923330"/>
          </a:xfrm>
          <a:prstGeom prst="rect">
            <a:avLst/>
          </a:prstGeom>
        </p:spPr>
        <p:txBody>
          <a:bodyPr wrap="square">
            <a:spAutoFit/>
          </a:bodyPr>
          <a:lstStyle/>
          <a:p>
            <a:pPr indent="457200" algn="just"/>
            <a:r>
              <a:rPr lang="uk-UA" b="1" dirty="0" smtClean="0">
                <a:solidFill>
                  <a:srgbClr val="009900"/>
                </a:solidFill>
              </a:rPr>
              <a:t>Протягом одного робочого дня </a:t>
            </a:r>
            <a:r>
              <a:rPr lang="uk-UA" dirty="0" smtClean="0"/>
              <a:t>з дня видання наказу митниці про надання Дозволу митниця засобами відомчої електронної пошти надсилає Держмитслужбі лист-подання про внесення даних про </a:t>
            </a:r>
            <a:r>
              <a:rPr lang="uk-UA" dirty="0" err="1" smtClean="0"/>
              <a:t>СТЗ</a:t>
            </a:r>
            <a:r>
              <a:rPr lang="uk-UA" dirty="0" smtClean="0"/>
              <a:t> до Реєстру.</a:t>
            </a:r>
            <a:endParaRPr lang="uk-UA" dirty="0"/>
          </a:p>
        </p:txBody>
      </p:sp>
      <p:sp>
        <p:nvSpPr>
          <p:cNvPr id="3" name="Прямоугольник 2"/>
          <p:cNvSpPr/>
          <p:nvPr/>
        </p:nvSpPr>
        <p:spPr>
          <a:xfrm>
            <a:off x="179512" y="1484784"/>
            <a:ext cx="8712968" cy="923330"/>
          </a:xfrm>
          <a:prstGeom prst="rect">
            <a:avLst/>
          </a:prstGeom>
        </p:spPr>
        <p:txBody>
          <a:bodyPr wrap="square">
            <a:spAutoFit/>
          </a:bodyPr>
          <a:lstStyle/>
          <a:p>
            <a:pPr indent="457200" algn="just"/>
            <a:r>
              <a:rPr lang="uk-UA" dirty="0" smtClean="0"/>
              <a:t>Держмитслужба </a:t>
            </a:r>
            <a:r>
              <a:rPr lang="uk-UA" b="1" dirty="0" smtClean="0">
                <a:solidFill>
                  <a:srgbClr val="009900"/>
                </a:solidFill>
              </a:rPr>
              <a:t>протягом одного робочого дня </a:t>
            </a:r>
            <a:r>
              <a:rPr lang="uk-UA" dirty="0" smtClean="0"/>
              <a:t>з дня отримання листа-подання митниці про внесення даних про </a:t>
            </a:r>
            <a:r>
              <a:rPr lang="uk-UA" dirty="0" err="1" smtClean="0"/>
              <a:t>СТЗ</a:t>
            </a:r>
            <a:r>
              <a:rPr lang="uk-UA" dirty="0" smtClean="0"/>
              <a:t> до Реєстру вносить запис про </a:t>
            </a:r>
            <a:r>
              <a:rPr lang="uk-UA" dirty="0" err="1" smtClean="0"/>
              <a:t>СТЗ</a:t>
            </a:r>
            <a:r>
              <a:rPr lang="uk-UA" dirty="0" smtClean="0"/>
              <a:t> до Реєстру та повідомляє митницю про включення </a:t>
            </a:r>
            <a:r>
              <a:rPr lang="uk-UA" dirty="0" err="1" smtClean="0"/>
              <a:t>СТЗ</a:t>
            </a:r>
            <a:r>
              <a:rPr lang="uk-UA" dirty="0" smtClean="0"/>
              <a:t> до Реєстру.</a:t>
            </a:r>
            <a:endParaRPr lang="uk-UA" dirty="0"/>
          </a:p>
        </p:txBody>
      </p:sp>
      <p:sp>
        <p:nvSpPr>
          <p:cNvPr id="5" name="Прямоугольник 4"/>
          <p:cNvSpPr/>
          <p:nvPr/>
        </p:nvSpPr>
        <p:spPr>
          <a:xfrm>
            <a:off x="323528" y="2564904"/>
            <a:ext cx="8568952" cy="3693319"/>
          </a:xfrm>
          <a:prstGeom prst="rect">
            <a:avLst/>
          </a:prstGeom>
        </p:spPr>
        <p:txBody>
          <a:bodyPr wrap="square">
            <a:spAutoFit/>
          </a:bodyPr>
          <a:lstStyle/>
          <a:p>
            <a:pPr algn="just"/>
            <a:r>
              <a:rPr lang="uk-UA" dirty="0"/>
              <a:t>Р</a:t>
            </a:r>
            <a:r>
              <a:rPr lang="uk-UA" dirty="0" smtClean="0"/>
              <a:t>еєстраційний номер </a:t>
            </a:r>
            <a:r>
              <a:rPr lang="uk-UA" dirty="0" err="1" smtClean="0"/>
              <a:t>СТЗ</a:t>
            </a:r>
            <a:r>
              <a:rPr lang="uk-UA" dirty="0" smtClean="0"/>
              <a:t>, що складається з 8 знаків і формується за такою схемою:</a:t>
            </a:r>
          </a:p>
          <a:p>
            <a:pPr algn="ctr"/>
            <a:endParaRPr lang="uk-UA" b="1" dirty="0" smtClean="0"/>
          </a:p>
          <a:p>
            <a:pPr algn="ctr"/>
            <a:r>
              <a:rPr lang="en-US" b="1" dirty="0" smtClean="0">
                <a:solidFill>
                  <a:srgbClr val="C00000"/>
                </a:solidFill>
              </a:rPr>
              <a:t>X/XXX</a:t>
            </a:r>
            <a:r>
              <a:rPr lang="ru-RU" b="1" dirty="0">
                <a:solidFill>
                  <a:srgbClr val="C00000"/>
                </a:solidFill>
              </a:rPr>
              <a:t>Х/Х/ХХ</a:t>
            </a:r>
            <a:r>
              <a:rPr lang="ru-RU" b="1" dirty="0" smtClean="0">
                <a:solidFill>
                  <a:srgbClr val="C00000"/>
                </a:solidFill>
              </a:rPr>
              <a:t>,</a:t>
            </a:r>
          </a:p>
          <a:p>
            <a:pPr algn="ctr"/>
            <a:endParaRPr lang="ru-RU" b="1" dirty="0"/>
          </a:p>
          <a:p>
            <a:pPr indent="457200" algn="just"/>
            <a:r>
              <a:rPr lang="ru-RU" dirty="0"/>
              <a:t>де </a:t>
            </a:r>
            <a:r>
              <a:rPr lang="en-US" dirty="0"/>
              <a:t>X (</a:t>
            </a:r>
            <a:r>
              <a:rPr lang="ru-RU" dirty="0"/>
              <a:t>знак 1) - </a:t>
            </a:r>
            <a:r>
              <a:rPr lang="ru-RU" dirty="0" err="1"/>
              <a:t>латинський</a:t>
            </a:r>
            <a:r>
              <a:rPr lang="ru-RU" dirty="0"/>
              <a:t> символ «</a:t>
            </a:r>
            <a:r>
              <a:rPr lang="en-US" dirty="0"/>
              <a:t>S», </a:t>
            </a:r>
            <a:r>
              <a:rPr lang="ru-RU" dirty="0" err="1"/>
              <a:t>який</a:t>
            </a:r>
            <a:r>
              <a:rPr lang="ru-RU" dirty="0"/>
              <a:t> </a:t>
            </a:r>
            <a:r>
              <a:rPr lang="ru-RU" dirty="0" err="1"/>
              <a:t>вказує</a:t>
            </a:r>
            <a:r>
              <a:rPr lang="ru-RU" dirty="0"/>
              <a:t> на </a:t>
            </a:r>
            <a:r>
              <a:rPr lang="ru-RU" dirty="0" err="1"/>
              <a:t>належність</a:t>
            </a:r>
            <a:r>
              <a:rPr lang="ru-RU" dirty="0"/>
              <a:t> </a:t>
            </a:r>
            <a:r>
              <a:rPr lang="ru-RU" dirty="0" err="1"/>
              <a:t>цього</a:t>
            </a:r>
            <a:r>
              <a:rPr lang="ru-RU" dirty="0"/>
              <a:t> </a:t>
            </a:r>
            <a:r>
              <a:rPr lang="ru-RU" dirty="0" err="1"/>
              <a:t>реєстраційного</a:t>
            </a:r>
            <a:r>
              <a:rPr lang="ru-RU" dirty="0"/>
              <a:t> номера до </a:t>
            </a:r>
            <a:r>
              <a:rPr lang="ru-RU" dirty="0" err="1"/>
              <a:t>СТЗ</a:t>
            </a:r>
            <a:r>
              <a:rPr lang="ru-RU" dirty="0"/>
              <a:t>;</a:t>
            </a:r>
          </a:p>
          <a:p>
            <a:pPr indent="457200" algn="just"/>
            <a:r>
              <a:rPr lang="ru-RU" dirty="0" err="1"/>
              <a:t>ХХХ</a:t>
            </a:r>
            <a:r>
              <a:rPr lang="en-US" dirty="0"/>
              <a:t>X (</a:t>
            </a:r>
            <a:r>
              <a:rPr lang="ru-RU" dirty="0"/>
              <a:t>знаки 2 - 5 </a:t>
            </a:r>
            <a:r>
              <a:rPr lang="ru-RU" dirty="0" err="1"/>
              <a:t>реєстраційного</a:t>
            </a:r>
            <a:r>
              <a:rPr lang="ru-RU" dirty="0"/>
              <a:t> номера </a:t>
            </a:r>
            <a:r>
              <a:rPr lang="ru-RU" dirty="0" err="1"/>
              <a:t>СТЗ</a:t>
            </a:r>
            <a:r>
              <a:rPr lang="ru-RU" dirty="0"/>
              <a:t> </a:t>
            </a:r>
            <a:r>
              <a:rPr lang="ru-RU" dirty="0" err="1"/>
              <a:t>формуються</a:t>
            </a:r>
            <a:r>
              <a:rPr lang="ru-RU" dirty="0"/>
              <a:t> в порядку </a:t>
            </a:r>
            <a:r>
              <a:rPr lang="ru-RU" dirty="0" err="1"/>
              <a:t>зростання</a:t>
            </a:r>
            <a:r>
              <a:rPr lang="ru-RU" dirty="0"/>
              <a:t>, </a:t>
            </a:r>
            <a:r>
              <a:rPr lang="ru-RU" dirty="0" err="1"/>
              <a:t>починаючи</a:t>
            </a:r>
            <a:r>
              <a:rPr lang="ru-RU" dirty="0"/>
              <a:t> з 0001) - </a:t>
            </a:r>
            <a:r>
              <a:rPr lang="ru-RU" dirty="0" err="1"/>
              <a:t>порядковий</a:t>
            </a:r>
            <a:r>
              <a:rPr lang="ru-RU" dirty="0"/>
              <a:t> номер </a:t>
            </a:r>
            <a:r>
              <a:rPr lang="ru-RU" dirty="0" err="1"/>
              <a:t>СТЗ</a:t>
            </a:r>
            <a:r>
              <a:rPr lang="ru-RU" dirty="0"/>
              <a:t> у </a:t>
            </a:r>
            <a:r>
              <a:rPr lang="ru-RU" dirty="0" err="1"/>
              <a:t>загальному</a:t>
            </a:r>
            <a:r>
              <a:rPr lang="ru-RU" dirty="0"/>
              <a:t> </a:t>
            </a:r>
            <a:r>
              <a:rPr lang="ru-RU" dirty="0" err="1"/>
              <a:t>переліку</a:t>
            </a:r>
            <a:r>
              <a:rPr lang="ru-RU" dirty="0"/>
              <a:t> </a:t>
            </a:r>
            <a:r>
              <a:rPr lang="ru-RU" dirty="0" err="1"/>
              <a:t>СТЗ</a:t>
            </a:r>
            <a:r>
              <a:rPr lang="ru-RU" dirty="0"/>
              <a:t>;</a:t>
            </a:r>
          </a:p>
          <a:p>
            <a:pPr indent="457200" algn="just"/>
            <a:r>
              <a:rPr lang="ru-RU" dirty="0"/>
              <a:t>Х (знак 6) - </a:t>
            </a:r>
            <a:r>
              <a:rPr lang="ru-RU" dirty="0" err="1"/>
              <a:t>літерний</a:t>
            </a:r>
            <a:r>
              <a:rPr lang="ru-RU" dirty="0"/>
              <a:t> код типу </a:t>
            </a:r>
            <a:r>
              <a:rPr lang="ru-RU" dirty="0" err="1"/>
              <a:t>СТЗ</a:t>
            </a:r>
            <a:r>
              <a:rPr lang="ru-RU" dirty="0"/>
              <a:t>: </a:t>
            </a:r>
            <a:r>
              <a:rPr lang="en-US" dirty="0"/>
              <a:t>V - </a:t>
            </a:r>
            <a:r>
              <a:rPr lang="ru-RU" dirty="0" err="1"/>
              <a:t>СТЗ</a:t>
            </a:r>
            <a:r>
              <a:rPr lang="ru-RU" dirty="0"/>
              <a:t> </a:t>
            </a:r>
            <a:r>
              <a:rPr lang="ru-RU" dirty="0" err="1"/>
              <a:t>відкритого</a:t>
            </a:r>
            <a:r>
              <a:rPr lang="ru-RU" dirty="0"/>
              <a:t> типу; </a:t>
            </a:r>
            <a:r>
              <a:rPr lang="en-US" dirty="0"/>
              <a:t>Z - </a:t>
            </a:r>
            <a:r>
              <a:rPr lang="ru-RU" dirty="0" err="1"/>
              <a:t>СТЗ</a:t>
            </a:r>
            <a:r>
              <a:rPr lang="ru-RU" dirty="0"/>
              <a:t> </a:t>
            </a:r>
            <a:r>
              <a:rPr lang="ru-RU" dirty="0" err="1"/>
              <a:t>закритого</a:t>
            </a:r>
            <a:r>
              <a:rPr lang="ru-RU" dirty="0"/>
              <a:t> типу;</a:t>
            </a:r>
          </a:p>
          <a:p>
            <a:pPr indent="457200" algn="just"/>
            <a:r>
              <a:rPr lang="ru-RU" dirty="0"/>
              <a:t>ХХ </a:t>
            </a:r>
            <a:r>
              <a:rPr lang="ru-RU" dirty="0" smtClean="0"/>
              <a:t>(</a:t>
            </a:r>
            <a:r>
              <a:rPr lang="uk-UA" dirty="0" smtClean="0"/>
              <a:t>знаки 7-8) - у разі отримання суб’єктом господарювання дозволу на відкриття та експлуатацію </a:t>
            </a:r>
            <a:r>
              <a:rPr lang="uk-UA" dirty="0" err="1" smtClean="0"/>
              <a:t>СТЗ</a:t>
            </a:r>
            <a:r>
              <a:rPr lang="uk-UA" dirty="0" smtClean="0"/>
              <a:t> в перший раз зазначається «00», у разі зміни даних, які потребують переоформлення такого дозволу, - «01», при переоформленні його вдруге - «02» тощо.</a:t>
            </a:r>
            <a:endParaRPr lang="uk-UA" dirty="0"/>
          </a:p>
        </p:txBody>
      </p:sp>
    </p:spTree>
    <p:extLst>
      <p:ext uri="{BB962C8B-B14F-4D97-AF65-F5344CB8AC3E}">
        <p14:creationId xmlns:p14="http://schemas.microsoft.com/office/powerpoint/2010/main" val="933198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620688"/>
            <a:ext cx="8424936" cy="3170099"/>
          </a:xfrm>
          <a:prstGeom prst="rect">
            <a:avLst/>
          </a:prstGeom>
        </p:spPr>
        <p:txBody>
          <a:bodyPr wrap="square">
            <a:spAutoFit/>
          </a:bodyPr>
          <a:lstStyle/>
          <a:p>
            <a:pPr indent="457200" algn="ctr"/>
            <a:r>
              <a:rPr lang="uk-UA" sz="2000" b="1" dirty="0" smtClean="0">
                <a:solidFill>
                  <a:srgbClr val="C00000"/>
                </a:solidFill>
              </a:rPr>
              <a:t>Підставою для прийняття митницею рішення про відмову у наданні Дозволу є:</a:t>
            </a:r>
          </a:p>
          <a:p>
            <a:pPr indent="457200" algn="just"/>
            <a:endParaRPr lang="uk-UA" sz="2000" dirty="0" smtClean="0"/>
          </a:p>
          <a:p>
            <a:pPr indent="457200" algn="just"/>
            <a:r>
              <a:rPr lang="uk-UA" sz="2000" dirty="0" smtClean="0"/>
              <a:t>встановлення факту надання заявником недостовірної інформації (даних) та/або підроблених документів чи документів, одержаних незаконним шляхом, або таких, що містять неправдиві відомості, або неподання відомостей, документів, </a:t>
            </a:r>
            <a:r>
              <a:rPr lang="uk-UA" sz="2000" dirty="0" smtClean="0"/>
              <a:t>передбачених наказом № 613;</a:t>
            </a:r>
            <a:endParaRPr lang="uk-UA" sz="2000" dirty="0" smtClean="0"/>
          </a:p>
          <a:p>
            <a:pPr indent="457200" algn="just"/>
            <a:endParaRPr lang="uk-UA" sz="2000" dirty="0" smtClean="0"/>
          </a:p>
          <a:p>
            <a:pPr indent="457200" algn="just"/>
            <a:r>
              <a:rPr lang="uk-UA" sz="2000" dirty="0" smtClean="0"/>
              <a:t>невідповідність складських об’єктів та їх облаштування вимогам </a:t>
            </a:r>
            <a:r>
              <a:rPr lang="uk-UA" sz="2000" dirty="0" smtClean="0"/>
              <a:t>наказу № 613.</a:t>
            </a:r>
            <a:endParaRPr lang="uk-UA" sz="2000" dirty="0"/>
          </a:p>
        </p:txBody>
      </p:sp>
    </p:spTree>
    <p:extLst>
      <p:ext uri="{BB962C8B-B14F-4D97-AF65-F5344CB8AC3E}">
        <p14:creationId xmlns:p14="http://schemas.microsoft.com/office/powerpoint/2010/main" val="3016584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6752" y="404664"/>
            <a:ext cx="8530496" cy="3724096"/>
          </a:xfrm>
          <a:prstGeom prst="rect">
            <a:avLst/>
          </a:prstGeom>
        </p:spPr>
        <p:txBody>
          <a:bodyPr wrap="square">
            <a:spAutoFit/>
          </a:bodyPr>
          <a:lstStyle/>
          <a:p>
            <a:pPr indent="457200" algn="just"/>
            <a:r>
              <a:rPr lang="uk-UA" dirty="0" smtClean="0"/>
              <a:t>Для розміщення товарів і транспортних засобів комерційного призначення на </a:t>
            </a:r>
            <a:r>
              <a:rPr lang="uk-UA" dirty="0" err="1" smtClean="0"/>
              <a:t>СТЗ</a:t>
            </a:r>
            <a:r>
              <a:rPr lang="uk-UA" dirty="0" smtClean="0"/>
              <a:t> (</a:t>
            </a:r>
            <a:r>
              <a:rPr lang="uk-UA" dirty="0" err="1" smtClean="0"/>
              <a:t>СГД</a:t>
            </a:r>
            <a:r>
              <a:rPr lang="uk-UA" dirty="0" smtClean="0"/>
              <a:t>) до митного органу подаються:</a:t>
            </a:r>
          </a:p>
          <a:p>
            <a:pPr indent="457200" algn="just"/>
            <a:endParaRPr lang="uk-UA" sz="1000" dirty="0" smtClean="0"/>
          </a:p>
          <a:p>
            <a:pPr indent="457200" algn="just"/>
            <a:r>
              <a:rPr lang="uk-UA" b="1" dirty="0" smtClean="0">
                <a:solidFill>
                  <a:srgbClr val="0000FF"/>
                </a:solidFill>
              </a:rPr>
              <a:t>єдиний уніфікований документ </a:t>
            </a:r>
            <a:r>
              <a:rPr lang="uk-UA" dirty="0" smtClean="0"/>
              <a:t>на розміщення та тимчасове зберігання товарів, що містить опис цих товарів, на підставі товаротранспортних </a:t>
            </a:r>
            <a:r>
              <a:rPr lang="uk-UA" dirty="0" smtClean="0"/>
              <a:t>документів (додаток 5</a:t>
            </a:r>
            <a:r>
              <a:rPr lang="uk-UA" dirty="0" smtClean="0"/>
              <a:t> </a:t>
            </a:r>
            <a:r>
              <a:rPr lang="uk-UA" b="1" dirty="0" smtClean="0">
                <a:solidFill>
                  <a:srgbClr val="C00000"/>
                </a:solidFill>
              </a:rPr>
              <a:t>наказу </a:t>
            </a:r>
            <a:r>
              <a:rPr lang="uk-UA" b="1" dirty="0" smtClean="0">
                <a:solidFill>
                  <a:srgbClr val="C00000"/>
                </a:solidFill>
              </a:rPr>
              <a:t>№ </a:t>
            </a:r>
            <a:r>
              <a:rPr lang="uk-UA" b="1" dirty="0" smtClean="0">
                <a:solidFill>
                  <a:srgbClr val="C00000"/>
                </a:solidFill>
              </a:rPr>
              <a:t>613)</a:t>
            </a:r>
            <a:r>
              <a:rPr lang="uk-UA" dirty="0" smtClean="0"/>
              <a:t>;</a:t>
            </a:r>
            <a:endParaRPr lang="uk-UA" dirty="0" smtClean="0"/>
          </a:p>
          <a:p>
            <a:pPr indent="457200" algn="just"/>
            <a:endParaRPr lang="ru-RU" sz="1000" dirty="0" smtClean="0"/>
          </a:p>
          <a:p>
            <a:pPr indent="457200" algn="just"/>
            <a:r>
              <a:rPr lang="uk-UA" dirty="0" smtClean="0"/>
              <a:t>товаротранспортні документи (</a:t>
            </a:r>
            <a:r>
              <a:rPr lang="ru-RU" dirty="0" smtClean="0"/>
              <a:t>коносамент </a:t>
            </a:r>
            <a:r>
              <a:rPr lang="ru-RU" dirty="0"/>
              <a:t>(</a:t>
            </a:r>
            <a:r>
              <a:rPr lang="en-US" dirty="0"/>
              <a:t>Bill of Lading), </a:t>
            </a:r>
            <a:r>
              <a:rPr lang="ru-RU" dirty="0" err="1"/>
              <a:t>авіаційна</a:t>
            </a:r>
            <a:r>
              <a:rPr lang="ru-RU" dirty="0"/>
              <a:t> </a:t>
            </a:r>
            <a:r>
              <a:rPr lang="ru-RU" dirty="0" err="1"/>
              <a:t>вантажна</a:t>
            </a:r>
            <a:r>
              <a:rPr lang="ru-RU" dirty="0"/>
              <a:t> накладна (</a:t>
            </a:r>
            <a:r>
              <a:rPr lang="en-US" dirty="0"/>
              <a:t>Air Waybill), </a:t>
            </a:r>
            <a:r>
              <a:rPr lang="ru-RU" dirty="0" err="1"/>
              <a:t>міжнародна</a:t>
            </a:r>
            <a:r>
              <a:rPr lang="ru-RU" dirty="0"/>
              <a:t> </a:t>
            </a:r>
            <a:r>
              <a:rPr lang="ru-RU" dirty="0" err="1"/>
              <a:t>автомобільна</a:t>
            </a:r>
            <a:r>
              <a:rPr lang="ru-RU" dirty="0"/>
              <a:t> накладна (</a:t>
            </a:r>
            <a:r>
              <a:rPr lang="en-US" dirty="0" err="1"/>
              <a:t>CMR</a:t>
            </a:r>
            <a:r>
              <a:rPr lang="en-US" dirty="0"/>
              <a:t>), </a:t>
            </a:r>
            <a:r>
              <a:rPr lang="ru-RU" dirty="0" err="1"/>
              <a:t>залізнична</a:t>
            </a:r>
            <a:r>
              <a:rPr lang="ru-RU" dirty="0"/>
              <a:t> накладна (</a:t>
            </a:r>
            <a:r>
              <a:rPr lang="ru-RU" dirty="0" err="1"/>
              <a:t>СМГС</a:t>
            </a:r>
            <a:r>
              <a:rPr lang="ru-RU" dirty="0"/>
              <a:t> і </a:t>
            </a:r>
            <a:r>
              <a:rPr lang="ru-RU" dirty="0" err="1"/>
              <a:t>ЦІМ</a:t>
            </a:r>
            <a:r>
              <a:rPr lang="ru-RU" dirty="0"/>
              <a:t>)).</a:t>
            </a:r>
          </a:p>
          <a:p>
            <a:pPr indent="457200" algn="just"/>
            <a:endParaRPr lang="uk-UA" dirty="0" smtClean="0"/>
          </a:p>
          <a:p>
            <a:pPr indent="457200" algn="just"/>
            <a:r>
              <a:rPr lang="uk-UA" dirty="0" smtClean="0"/>
              <a:t>Допускається розміщення перевізниками товарів на </a:t>
            </a:r>
            <a:r>
              <a:rPr lang="uk-UA" dirty="0" err="1" smtClean="0"/>
              <a:t>СТЗ</a:t>
            </a:r>
            <a:r>
              <a:rPr lang="uk-UA" dirty="0" smtClean="0"/>
              <a:t>, розташованих на територіях портів та аеропортів, на підставі поданих товаротранспортних документів (коносамента, авіаційної вантажної накладної) без подання </a:t>
            </a:r>
            <a:r>
              <a:rPr lang="uk-UA" dirty="0" err="1" smtClean="0"/>
              <a:t>ЄУД</a:t>
            </a:r>
            <a:r>
              <a:rPr lang="uk-UA" dirty="0" smtClean="0"/>
              <a:t>.</a:t>
            </a:r>
            <a:endParaRPr lang="uk-UA" dirty="0"/>
          </a:p>
        </p:txBody>
      </p:sp>
      <p:sp>
        <p:nvSpPr>
          <p:cNvPr id="5" name="Прямоугольник 4"/>
          <p:cNvSpPr/>
          <p:nvPr/>
        </p:nvSpPr>
        <p:spPr>
          <a:xfrm>
            <a:off x="319135" y="4365104"/>
            <a:ext cx="8585728" cy="2308324"/>
          </a:xfrm>
          <a:prstGeom prst="rect">
            <a:avLst/>
          </a:prstGeom>
        </p:spPr>
        <p:txBody>
          <a:bodyPr wrap="square">
            <a:spAutoFit/>
          </a:bodyPr>
          <a:lstStyle/>
          <a:p>
            <a:pPr indent="457200" algn="just"/>
            <a:r>
              <a:rPr lang="uk-UA" dirty="0" smtClean="0"/>
              <a:t>Разом із </a:t>
            </a:r>
            <a:r>
              <a:rPr lang="uk-UA" dirty="0" err="1" smtClean="0"/>
              <a:t>ЄУД</a:t>
            </a:r>
            <a:r>
              <a:rPr lang="uk-UA" dirty="0" smtClean="0"/>
              <a:t> утримувач </a:t>
            </a:r>
            <a:r>
              <a:rPr lang="uk-UA" dirty="0" err="1" smtClean="0"/>
              <a:t>СГД</a:t>
            </a:r>
            <a:r>
              <a:rPr lang="uk-UA" dirty="0" smtClean="0"/>
              <a:t> подає митному органу:</a:t>
            </a:r>
          </a:p>
          <a:p>
            <a:pPr indent="457200" algn="just"/>
            <a:endParaRPr lang="uk-UA" dirty="0" smtClean="0"/>
          </a:p>
          <a:p>
            <a:pPr indent="457200" algn="just"/>
            <a:r>
              <a:rPr lang="uk-UA" dirty="0" smtClean="0"/>
              <a:t>засвідчені ним копії документів, що підтверджують: право власності, користування складськими об’єктами; наявність цілодобової охорони або функціонуючої охоронної сигналізації, засобів пожежогасіння;</a:t>
            </a:r>
          </a:p>
          <a:p>
            <a:pPr indent="457200" algn="just"/>
            <a:r>
              <a:rPr lang="uk-UA" dirty="0" smtClean="0"/>
              <a:t>фотографії, що підтверджують обладнання </a:t>
            </a:r>
            <a:r>
              <a:rPr lang="uk-UA" dirty="0" err="1" smtClean="0"/>
              <a:t>СГД</a:t>
            </a:r>
            <a:r>
              <a:rPr lang="uk-UA" dirty="0" smtClean="0"/>
              <a:t> не менше ніж двома засобами нанесення митного забезпечення, один з яких повинен перебувати у віданні митного органу, другий - у віданні утримувача </a:t>
            </a:r>
            <a:r>
              <a:rPr lang="uk-UA" dirty="0" err="1" smtClean="0"/>
              <a:t>СГД</a:t>
            </a:r>
            <a:r>
              <a:rPr lang="uk-UA" dirty="0" smtClean="0"/>
              <a:t>.</a:t>
            </a:r>
            <a:endParaRPr lang="uk-UA" dirty="0"/>
          </a:p>
        </p:txBody>
      </p:sp>
    </p:spTree>
    <p:extLst>
      <p:ext uri="{BB962C8B-B14F-4D97-AF65-F5344CB8AC3E}">
        <p14:creationId xmlns:p14="http://schemas.microsoft.com/office/powerpoint/2010/main" val="88804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195736" y="260648"/>
            <a:ext cx="4678541"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6870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88640"/>
            <a:ext cx="8424936" cy="3139321"/>
          </a:xfrm>
          <a:prstGeom prst="rect">
            <a:avLst/>
          </a:prstGeom>
        </p:spPr>
        <p:txBody>
          <a:bodyPr wrap="square">
            <a:spAutoFit/>
          </a:bodyPr>
          <a:lstStyle/>
          <a:p>
            <a:pPr indent="457200" algn="just"/>
            <a:r>
              <a:rPr lang="uk-UA" b="1" dirty="0" smtClean="0">
                <a:solidFill>
                  <a:srgbClr val="009900"/>
                </a:solidFill>
              </a:rPr>
              <a:t>Прийняте посадовою особою митного органу рішення про розміщення товарів на </a:t>
            </a:r>
            <a:r>
              <a:rPr lang="uk-UA" b="1" dirty="0" err="1" smtClean="0">
                <a:solidFill>
                  <a:srgbClr val="009900"/>
                </a:solidFill>
              </a:rPr>
              <a:t>СТЗ</a:t>
            </a:r>
            <a:r>
              <a:rPr lang="uk-UA" b="1" dirty="0" smtClean="0">
                <a:solidFill>
                  <a:srgbClr val="009900"/>
                </a:solidFill>
              </a:rPr>
              <a:t> засвідчується відбитком штампа </a:t>
            </a:r>
            <a:r>
              <a:rPr lang="uk-UA" b="1" dirty="0" err="1" smtClean="0">
                <a:solidFill>
                  <a:srgbClr val="009900"/>
                </a:solidFill>
              </a:rPr>
              <a:t>„Під</a:t>
            </a:r>
            <a:r>
              <a:rPr lang="uk-UA" b="1" dirty="0" smtClean="0">
                <a:solidFill>
                  <a:srgbClr val="009900"/>
                </a:solidFill>
              </a:rPr>
              <a:t> митним контролем” посадової особи митного органу.</a:t>
            </a:r>
          </a:p>
          <a:p>
            <a:pPr indent="457200" algn="just"/>
            <a:endParaRPr lang="uk-UA" dirty="0" smtClean="0"/>
          </a:p>
          <a:p>
            <a:pPr indent="457200" algn="just"/>
            <a:r>
              <a:rPr lang="uk-UA" dirty="0" smtClean="0"/>
              <a:t>Відбиток штампа </a:t>
            </a:r>
            <a:r>
              <a:rPr lang="uk-UA" dirty="0" err="1" smtClean="0"/>
              <a:t>„Під</a:t>
            </a:r>
            <a:r>
              <a:rPr lang="uk-UA" dirty="0" smtClean="0"/>
              <a:t> митним контролем” проставляється на:</a:t>
            </a:r>
          </a:p>
          <a:p>
            <a:pPr indent="457200" algn="just"/>
            <a:endParaRPr lang="uk-UA" dirty="0" smtClean="0"/>
          </a:p>
          <a:p>
            <a:pPr indent="457200" algn="just"/>
            <a:r>
              <a:rPr lang="uk-UA" dirty="0" err="1" smtClean="0"/>
              <a:t>ЄУД</a:t>
            </a:r>
            <a:r>
              <a:rPr lang="uk-UA" dirty="0" smtClean="0"/>
              <a:t> - у разі розміщення товарів на </a:t>
            </a:r>
            <a:r>
              <a:rPr lang="uk-UA" dirty="0" err="1" smtClean="0"/>
              <a:t>СТЗ</a:t>
            </a:r>
            <a:r>
              <a:rPr lang="uk-UA" dirty="0" smtClean="0"/>
              <a:t>, що розташовані на митній території України, крім розташованих на територіях портів та аеропортів;</a:t>
            </a:r>
          </a:p>
          <a:p>
            <a:pPr indent="457200" algn="just"/>
            <a:endParaRPr lang="uk-UA" dirty="0" smtClean="0"/>
          </a:p>
          <a:p>
            <a:pPr indent="457200" algn="just"/>
            <a:r>
              <a:rPr lang="uk-UA" dirty="0" smtClean="0"/>
              <a:t>товаротранспортних документах - у разі розміщення товарів на </a:t>
            </a:r>
            <a:r>
              <a:rPr lang="uk-UA" dirty="0" err="1" smtClean="0"/>
              <a:t>СТЗ</a:t>
            </a:r>
            <a:r>
              <a:rPr lang="uk-UA" dirty="0" smtClean="0"/>
              <a:t>, розташованих на територіях портів та аеропортів.</a:t>
            </a:r>
            <a:endParaRPr lang="uk-UA" dirty="0"/>
          </a:p>
        </p:txBody>
      </p:sp>
      <p:sp>
        <p:nvSpPr>
          <p:cNvPr id="5" name="Прямоугольник 4"/>
          <p:cNvSpPr/>
          <p:nvPr/>
        </p:nvSpPr>
        <p:spPr>
          <a:xfrm>
            <a:off x="251520" y="3461532"/>
            <a:ext cx="8424936" cy="2031325"/>
          </a:xfrm>
          <a:prstGeom prst="rect">
            <a:avLst/>
          </a:prstGeom>
        </p:spPr>
        <p:txBody>
          <a:bodyPr wrap="square">
            <a:spAutoFit/>
          </a:bodyPr>
          <a:lstStyle/>
          <a:p>
            <a:pPr indent="457200" algn="just"/>
            <a:r>
              <a:rPr lang="uk-UA" dirty="0" smtClean="0"/>
              <a:t>При першому розміщенні товарів гуманітарної допомоги на </a:t>
            </a:r>
            <a:r>
              <a:rPr lang="uk-UA" dirty="0" err="1" smtClean="0"/>
              <a:t>СГД</a:t>
            </a:r>
            <a:r>
              <a:rPr lang="uk-UA" dirty="0" smtClean="0"/>
              <a:t> митний орган має право провести у присутності уповноваженої посадової особи утримувача </a:t>
            </a:r>
            <a:r>
              <a:rPr lang="uk-UA" dirty="0" err="1" smtClean="0"/>
              <a:t>СГД</a:t>
            </a:r>
            <a:r>
              <a:rPr lang="uk-UA" dirty="0" smtClean="0"/>
              <a:t> огляд та фотографування складських об’єктів, прилеглої території та перевірку відповідності складських об’єктів відомостям, зазначеним у доданих до </a:t>
            </a:r>
            <a:r>
              <a:rPr lang="uk-UA" dirty="0" err="1" smtClean="0"/>
              <a:t>ЄУД</a:t>
            </a:r>
            <a:r>
              <a:rPr lang="uk-UA" dirty="0" smtClean="0"/>
              <a:t> документах.</a:t>
            </a:r>
          </a:p>
          <a:p>
            <a:pPr indent="457200" algn="just"/>
            <a:endParaRPr lang="uk-UA" dirty="0" smtClean="0"/>
          </a:p>
          <a:p>
            <a:pPr indent="457200" algn="just"/>
            <a:r>
              <a:rPr lang="uk-UA" dirty="0" smtClean="0"/>
              <a:t>За результатами огляду складається </a:t>
            </a:r>
            <a:r>
              <a:rPr lang="uk-UA" b="1" dirty="0" smtClean="0">
                <a:solidFill>
                  <a:srgbClr val="0000FF"/>
                </a:solidFill>
              </a:rPr>
              <a:t>Акт огляд</a:t>
            </a:r>
            <a:r>
              <a:rPr lang="uk-UA" dirty="0" smtClean="0"/>
              <a:t>у.</a:t>
            </a:r>
            <a:endParaRPr lang="uk-UA" dirty="0"/>
          </a:p>
        </p:txBody>
      </p:sp>
    </p:spTree>
    <p:extLst>
      <p:ext uri="{BB962C8B-B14F-4D97-AF65-F5344CB8AC3E}">
        <p14:creationId xmlns:p14="http://schemas.microsoft.com/office/powerpoint/2010/main" val="2095992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01130"/>
            <a:ext cx="712879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6866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5516" y="2996952"/>
            <a:ext cx="8424936" cy="1107996"/>
          </a:xfrm>
          <a:prstGeom prst="rect">
            <a:avLst/>
          </a:prstGeom>
        </p:spPr>
        <p:txBody>
          <a:bodyPr wrap="square">
            <a:spAutoFit/>
          </a:bodyPr>
          <a:lstStyle/>
          <a:p>
            <a:pPr indent="457200" algn="ctr"/>
            <a:r>
              <a:rPr lang="uk-UA" sz="2200" dirty="0" smtClean="0"/>
              <a:t>Строк тимчасового зберігання товарів і транспортних засобів на </a:t>
            </a:r>
            <a:r>
              <a:rPr lang="uk-UA" sz="2200" dirty="0" err="1" smtClean="0"/>
              <a:t>СТЗ</a:t>
            </a:r>
            <a:r>
              <a:rPr lang="uk-UA" sz="2200" dirty="0" smtClean="0"/>
              <a:t> (</a:t>
            </a:r>
            <a:r>
              <a:rPr lang="uk-UA" sz="2200" dirty="0" err="1" smtClean="0"/>
              <a:t>СГД</a:t>
            </a:r>
            <a:r>
              <a:rPr lang="uk-UA" sz="2200" dirty="0" smtClean="0"/>
              <a:t>) встановлюється відповідно до </a:t>
            </a:r>
            <a:r>
              <a:rPr lang="uk-UA" sz="2200" u="sng" dirty="0" smtClean="0">
                <a:hlinkClick r:id="rId2"/>
              </a:rPr>
              <a:t>статті 204 МК України</a:t>
            </a:r>
            <a:r>
              <a:rPr lang="uk-UA" sz="2200" dirty="0"/>
              <a:t> </a:t>
            </a:r>
            <a:endParaRPr lang="uk-UA" sz="2200" dirty="0" smtClean="0"/>
          </a:p>
          <a:p>
            <a:pPr indent="457200" algn="ctr"/>
            <a:r>
              <a:rPr lang="uk-UA" sz="2200" dirty="0" smtClean="0"/>
              <a:t>- </a:t>
            </a:r>
            <a:r>
              <a:rPr lang="ru-RU" sz="2200" dirty="0" smtClean="0"/>
              <a:t>90 </a:t>
            </a:r>
            <a:r>
              <a:rPr lang="uk-UA" sz="2200" dirty="0" smtClean="0"/>
              <a:t>календарних днів.</a:t>
            </a:r>
            <a:endParaRPr lang="uk-UA" sz="2200" dirty="0"/>
          </a:p>
        </p:txBody>
      </p:sp>
    </p:spTree>
    <p:extLst>
      <p:ext uri="{BB962C8B-B14F-4D97-AF65-F5344CB8AC3E}">
        <p14:creationId xmlns:p14="http://schemas.microsoft.com/office/powerpoint/2010/main" val="3119561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210" y="2276872"/>
            <a:ext cx="8640960" cy="2123658"/>
          </a:xfrm>
          <a:prstGeom prst="rect">
            <a:avLst/>
          </a:prstGeom>
        </p:spPr>
        <p:txBody>
          <a:bodyPr wrap="square">
            <a:spAutoFit/>
          </a:bodyPr>
          <a:lstStyle/>
          <a:p>
            <a:pPr indent="457200" algn="just"/>
            <a:r>
              <a:rPr lang="uk-UA" sz="2200" dirty="0" smtClean="0"/>
              <a:t>Утримувач складу тимчасового зберігання веде облік товарів, що розміщуються на цьому складі та випускаються з нього, та </a:t>
            </a:r>
            <a:r>
              <a:rPr lang="uk-UA" sz="2200" b="1" u="sng" dirty="0" smtClean="0">
                <a:solidFill>
                  <a:srgbClr val="C00000"/>
                </a:solidFill>
              </a:rPr>
              <a:t>щомісячно</a:t>
            </a:r>
            <a:r>
              <a:rPr lang="uk-UA" sz="2200" dirty="0" smtClean="0"/>
              <a:t> </a:t>
            </a:r>
            <a:r>
              <a:rPr lang="uk-UA" sz="2200" dirty="0" smtClean="0"/>
              <a:t>до 5 числа подає </a:t>
            </a:r>
            <a:r>
              <a:rPr lang="uk-UA" sz="2200" dirty="0" smtClean="0"/>
              <a:t>митному органу звіт про рух товарів на складі за попередній місяць </a:t>
            </a:r>
            <a:r>
              <a:rPr lang="uk-UA" sz="2200" b="1" dirty="0" smtClean="0">
                <a:solidFill>
                  <a:srgbClr val="0000FF"/>
                </a:solidFill>
              </a:rPr>
              <a:t>за формою затверджену наказом </a:t>
            </a:r>
            <a:r>
              <a:rPr lang="uk-UA" sz="2200" b="1" dirty="0" err="1" smtClean="0">
                <a:solidFill>
                  <a:srgbClr val="0000FF"/>
                </a:solidFill>
              </a:rPr>
              <a:t>МФУ</a:t>
            </a:r>
            <a:r>
              <a:rPr lang="uk-UA" sz="2200" b="1" dirty="0" smtClean="0">
                <a:solidFill>
                  <a:srgbClr val="0000FF"/>
                </a:solidFill>
              </a:rPr>
              <a:t> від 28.05.2012 року № 613. </a:t>
            </a:r>
            <a:r>
              <a:rPr lang="uk-UA" sz="2200" dirty="0" smtClean="0"/>
              <a:t>Митний орган має право вимагати подання позачергового звіту.</a:t>
            </a:r>
          </a:p>
        </p:txBody>
      </p:sp>
    </p:spTree>
    <p:extLst>
      <p:ext uri="{BB962C8B-B14F-4D97-AF65-F5344CB8AC3E}">
        <p14:creationId xmlns:p14="http://schemas.microsoft.com/office/powerpoint/2010/main" val="3119561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476672"/>
            <a:ext cx="8064896" cy="2616101"/>
          </a:xfrm>
          <a:prstGeom prst="rect">
            <a:avLst/>
          </a:prstGeom>
        </p:spPr>
        <p:txBody>
          <a:bodyPr wrap="square">
            <a:spAutoFit/>
          </a:bodyPr>
          <a:lstStyle/>
          <a:p>
            <a:pPr indent="457200" algn="ctr"/>
            <a:r>
              <a:rPr lang="uk-UA" sz="2000" b="1" dirty="0">
                <a:solidFill>
                  <a:srgbClr val="0000FF"/>
                </a:solidFill>
              </a:rPr>
              <a:t>У</a:t>
            </a:r>
            <a:r>
              <a:rPr lang="uk-UA" sz="2000" b="1" dirty="0" smtClean="0">
                <a:solidFill>
                  <a:srgbClr val="0000FF"/>
                </a:solidFill>
              </a:rPr>
              <a:t>тримувач </a:t>
            </a:r>
            <a:r>
              <a:rPr lang="uk-UA" sz="2000" b="1" dirty="0">
                <a:solidFill>
                  <a:srgbClr val="0000FF"/>
                </a:solidFill>
              </a:rPr>
              <a:t>митного режиму:</a:t>
            </a:r>
          </a:p>
          <a:p>
            <a:pPr indent="457200" algn="ctr"/>
            <a:endParaRPr lang="uk-UA" dirty="0" smtClean="0"/>
          </a:p>
          <a:p>
            <a:pPr indent="457200" algn="just"/>
            <a:endParaRPr lang="uk-UA" dirty="0" smtClean="0"/>
          </a:p>
          <a:p>
            <a:pPr indent="457200" algn="just"/>
            <a:r>
              <a:rPr lang="uk-UA" dirty="0" smtClean="0"/>
              <a:t>особа</a:t>
            </a:r>
            <a:r>
              <a:rPr lang="uk-UA" dirty="0"/>
              <a:t>, яка здійснює декларування від власного імені (у разі, якщо декларування здійснюється самостійно або прямим митним представником), або особа, в інтересах якої здійснюється декларування (у разі, якщо декларування здійснюється непрямим митним </a:t>
            </a:r>
            <a:r>
              <a:rPr lang="uk-UA" dirty="0" smtClean="0"/>
              <a:t>представником); </a:t>
            </a:r>
          </a:p>
          <a:p>
            <a:pPr indent="457200" algn="just"/>
            <a:endParaRPr lang="uk-UA" dirty="0" smtClean="0"/>
          </a:p>
          <a:p>
            <a:pPr indent="457200" algn="just"/>
            <a:r>
              <a:rPr lang="uk-UA" dirty="0" smtClean="0"/>
              <a:t>особа</a:t>
            </a:r>
            <a:r>
              <a:rPr lang="uk-UA" dirty="0"/>
              <a:t>, якій передано права та обов’язки щодо митного </a:t>
            </a:r>
            <a:r>
              <a:rPr lang="uk-UA" dirty="0" smtClean="0"/>
              <a:t>режиму</a:t>
            </a:r>
            <a:endParaRPr lang="uk-UA" dirty="0"/>
          </a:p>
        </p:txBody>
      </p:sp>
      <p:sp>
        <p:nvSpPr>
          <p:cNvPr id="5" name="Прямоугольник 4"/>
          <p:cNvSpPr/>
          <p:nvPr/>
        </p:nvSpPr>
        <p:spPr>
          <a:xfrm>
            <a:off x="323528" y="3573016"/>
            <a:ext cx="8496944" cy="1477328"/>
          </a:xfrm>
          <a:prstGeom prst="rect">
            <a:avLst/>
          </a:prstGeom>
        </p:spPr>
        <p:txBody>
          <a:bodyPr wrap="square">
            <a:spAutoFit/>
          </a:bodyPr>
          <a:lstStyle/>
          <a:p>
            <a:pPr indent="457200" algn="just"/>
            <a:r>
              <a:rPr lang="uk-UA" dirty="0"/>
              <a:t>Взаємовідносини утримувача митного складу відкритого типу з особами, які розміщують товари на цьому складі, визначаються відповідним </a:t>
            </a:r>
            <a:r>
              <a:rPr lang="uk-UA" b="1" dirty="0">
                <a:solidFill>
                  <a:srgbClr val="0000FF"/>
                </a:solidFill>
              </a:rPr>
              <a:t>договором</a:t>
            </a:r>
            <a:r>
              <a:rPr lang="uk-UA" dirty="0"/>
              <a:t>.</a:t>
            </a:r>
          </a:p>
          <a:p>
            <a:pPr indent="457200" algn="just"/>
            <a:endParaRPr lang="uk-UA" dirty="0" smtClean="0"/>
          </a:p>
          <a:p>
            <a:pPr indent="457200" algn="just"/>
            <a:r>
              <a:rPr lang="uk-UA" dirty="0" smtClean="0"/>
              <a:t>Взаємовідносини </a:t>
            </a:r>
            <a:r>
              <a:rPr lang="uk-UA" dirty="0"/>
              <a:t>утримувача митного складу з митним органом визначаються </a:t>
            </a:r>
            <a:r>
              <a:rPr lang="uk-UA" b="1" dirty="0">
                <a:solidFill>
                  <a:srgbClr val="0000FF"/>
                </a:solidFill>
              </a:rPr>
              <a:t>авторизацією на експлуатацію митного складу</a:t>
            </a:r>
            <a:r>
              <a:rPr lang="uk-UA" dirty="0"/>
              <a:t>, наданої митним органом.</a:t>
            </a:r>
          </a:p>
        </p:txBody>
      </p:sp>
    </p:spTree>
    <p:extLst>
      <p:ext uri="{BB962C8B-B14F-4D97-AF65-F5344CB8AC3E}">
        <p14:creationId xmlns:p14="http://schemas.microsoft.com/office/powerpoint/2010/main" val="4277862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88640"/>
            <a:ext cx="8496944" cy="430887"/>
          </a:xfrm>
          <a:prstGeom prst="rect">
            <a:avLst/>
          </a:prstGeom>
          <a:noFill/>
        </p:spPr>
        <p:txBody>
          <a:bodyPr wrap="square" rtlCol="0">
            <a:spAutoFit/>
          </a:bodyPr>
          <a:lstStyle/>
          <a:p>
            <a:pPr algn="ctr"/>
            <a:r>
              <a:rPr lang="uk-UA" sz="2200" b="1" dirty="0" smtClean="0">
                <a:solidFill>
                  <a:srgbClr val="009900"/>
                </a:solidFill>
              </a:rPr>
              <a:t>СКЛАДИ МИТНИХ ОРГАНІВ </a:t>
            </a:r>
            <a:endParaRPr lang="ru-RU" sz="2200" b="1" dirty="0">
              <a:solidFill>
                <a:srgbClr val="009900"/>
              </a:solidFill>
            </a:endParaRPr>
          </a:p>
        </p:txBody>
      </p:sp>
      <p:sp>
        <p:nvSpPr>
          <p:cNvPr id="5" name="TextBox 4"/>
          <p:cNvSpPr txBox="1"/>
          <p:nvPr/>
        </p:nvSpPr>
        <p:spPr>
          <a:xfrm>
            <a:off x="251520" y="724054"/>
            <a:ext cx="8712968" cy="369332"/>
          </a:xfrm>
          <a:prstGeom prst="rect">
            <a:avLst/>
          </a:prstGeom>
          <a:noFill/>
        </p:spPr>
        <p:txBody>
          <a:bodyPr wrap="square" rtlCol="0">
            <a:spAutoFit/>
          </a:bodyPr>
          <a:lstStyle/>
          <a:p>
            <a:r>
              <a:rPr lang="uk-UA" b="1" dirty="0" smtClean="0">
                <a:solidFill>
                  <a:srgbClr val="0000FF"/>
                </a:solidFill>
              </a:rPr>
              <a:t>Порядок роботи таких складів затверджено наказом </a:t>
            </a:r>
            <a:r>
              <a:rPr lang="uk-UA" b="1" dirty="0" err="1" smtClean="0">
                <a:solidFill>
                  <a:srgbClr val="0000FF"/>
                </a:solidFill>
              </a:rPr>
              <a:t>МФУ</a:t>
            </a:r>
            <a:r>
              <a:rPr lang="uk-UA" b="1" dirty="0" smtClean="0">
                <a:solidFill>
                  <a:srgbClr val="0000FF"/>
                </a:solidFill>
              </a:rPr>
              <a:t> від 30.05.2012 року № 627</a:t>
            </a:r>
            <a:endParaRPr lang="ru-RU" b="1" dirty="0">
              <a:solidFill>
                <a:srgbClr val="0000FF"/>
              </a:solidFill>
            </a:endParaRPr>
          </a:p>
        </p:txBody>
      </p:sp>
      <p:sp>
        <p:nvSpPr>
          <p:cNvPr id="6" name="Прямоугольник 5"/>
          <p:cNvSpPr/>
          <p:nvPr/>
        </p:nvSpPr>
        <p:spPr>
          <a:xfrm>
            <a:off x="321295" y="1268760"/>
            <a:ext cx="8640960" cy="1200329"/>
          </a:xfrm>
          <a:prstGeom prst="rect">
            <a:avLst/>
          </a:prstGeom>
        </p:spPr>
        <p:txBody>
          <a:bodyPr wrap="square">
            <a:spAutoFit/>
          </a:bodyPr>
          <a:lstStyle/>
          <a:p>
            <a:pPr indent="457200" algn="just"/>
            <a:r>
              <a:rPr lang="uk-UA" dirty="0" smtClean="0"/>
              <a:t>Як склади митниці можуть використовуватися приміщення, резервуари, криті та відкриті майданчики, холодильні чи морозильні камери, які належать митниці або використовуються ними і спеціально обладнані для зберігання товарів, транспортних засобів комерційного призначення під митним контролем.</a:t>
            </a:r>
          </a:p>
        </p:txBody>
      </p:sp>
      <p:sp>
        <p:nvSpPr>
          <p:cNvPr id="7" name="TextBox 6"/>
          <p:cNvSpPr txBox="1"/>
          <p:nvPr/>
        </p:nvSpPr>
        <p:spPr>
          <a:xfrm>
            <a:off x="321295" y="6093296"/>
            <a:ext cx="8571185" cy="646331"/>
          </a:xfrm>
          <a:prstGeom prst="rect">
            <a:avLst/>
          </a:prstGeom>
          <a:noFill/>
        </p:spPr>
        <p:txBody>
          <a:bodyPr wrap="square" rtlCol="0">
            <a:spAutoFit/>
          </a:bodyPr>
          <a:lstStyle/>
          <a:p>
            <a:pPr indent="457200" algn="just"/>
            <a:r>
              <a:rPr lang="uk-UA" dirty="0" smtClean="0"/>
              <a:t>Товари можуть зберігатися на таких складах від 90 до 1095 календарних днів (розділ </a:t>
            </a:r>
            <a:r>
              <a:rPr lang="en-US" dirty="0" smtClean="0"/>
              <a:t>VIII </a:t>
            </a:r>
            <a:r>
              <a:rPr lang="uk-UA" dirty="0" smtClean="0"/>
              <a:t>наказу № 627). </a:t>
            </a:r>
            <a:endParaRPr lang="ru-RU" dirty="0"/>
          </a:p>
        </p:txBody>
      </p:sp>
      <p:sp>
        <p:nvSpPr>
          <p:cNvPr id="2" name="Прямоугольник 1"/>
          <p:cNvSpPr/>
          <p:nvPr/>
        </p:nvSpPr>
        <p:spPr>
          <a:xfrm>
            <a:off x="408453" y="2564904"/>
            <a:ext cx="8568952" cy="3139321"/>
          </a:xfrm>
          <a:prstGeom prst="rect">
            <a:avLst/>
          </a:prstGeom>
        </p:spPr>
        <p:txBody>
          <a:bodyPr wrap="square">
            <a:spAutoFit/>
          </a:bodyPr>
          <a:lstStyle/>
          <a:p>
            <a:pPr indent="457200" algn="just"/>
            <a:r>
              <a:rPr lang="uk-UA" dirty="0" smtClean="0"/>
              <a:t>До товарів, транспортних засобів комерційного призначення завідуючий складом </a:t>
            </a:r>
            <a:r>
              <a:rPr lang="uk-UA" b="1" dirty="0" smtClean="0">
                <a:solidFill>
                  <a:srgbClr val="7030A0"/>
                </a:solidFill>
              </a:rPr>
              <a:t>прикріплює </a:t>
            </a:r>
            <a:r>
              <a:rPr lang="uk-UA" b="1" dirty="0" smtClean="0">
                <a:solidFill>
                  <a:srgbClr val="7030A0"/>
                </a:solidFill>
              </a:rPr>
              <a:t>ярлики</a:t>
            </a:r>
            <a:r>
              <a:rPr lang="uk-UA" dirty="0" smtClean="0"/>
              <a:t>, </a:t>
            </a:r>
            <a:r>
              <a:rPr lang="uk-UA" dirty="0" smtClean="0"/>
              <a:t>з відомостями щодо:</a:t>
            </a:r>
          </a:p>
          <a:p>
            <a:pPr indent="457200" algn="just"/>
            <a:endParaRPr lang="uk-UA" dirty="0" smtClean="0"/>
          </a:p>
          <a:p>
            <a:pPr indent="457200" algn="just"/>
            <a:r>
              <a:rPr lang="uk-UA" dirty="0" smtClean="0"/>
              <a:t>найменування первинного документа, за яким прийнято товари, транспортні засоби комерційного призначення, його номера, дати складання;</a:t>
            </a:r>
          </a:p>
          <a:p>
            <a:pPr indent="457200" algn="just"/>
            <a:endParaRPr lang="uk-UA" dirty="0" smtClean="0"/>
          </a:p>
          <a:p>
            <a:pPr indent="457200" algn="just"/>
            <a:r>
              <a:rPr lang="uk-UA" dirty="0" smtClean="0"/>
              <a:t>назви товару, транспортного засобу комерційного призначення (стисло);</a:t>
            </a:r>
          </a:p>
          <a:p>
            <a:pPr indent="457200" algn="just"/>
            <a:endParaRPr lang="uk-UA" dirty="0" smtClean="0"/>
          </a:p>
          <a:p>
            <a:pPr indent="457200" algn="just"/>
            <a:r>
              <a:rPr lang="uk-UA" dirty="0" smtClean="0"/>
              <a:t>кількості товару та його ваги (розрахунковий об’єм займаної площі складу);</a:t>
            </a:r>
          </a:p>
          <a:p>
            <a:pPr indent="457200" algn="just"/>
            <a:endParaRPr lang="uk-UA" dirty="0"/>
          </a:p>
          <a:p>
            <a:pPr indent="457200" algn="just"/>
            <a:r>
              <a:rPr lang="uk-UA" dirty="0" smtClean="0"/>
              <a:t>кінцевого строку зберігання,</a:t>
            </a:r>
            <a:endParaRPr lang="uk-UA" dirty="0"/>
          </a:p>
        </p:txBody>
      </p:sp>
    </p:spTree>
    <p:extLst>
      <p:ext uri="{BB962C8B-B14F-4D97-AF65-F5344CB8AC3E}">
        <p14:creationId xmlns:p14="http://schemas.microsoft.com/office/powerpoint/2010/main" val="3176600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8203" t="17500" r="31250" b="8611"/>
          <a:stretch/>
        </p:blipFill>
        <p:spPr bwMode="auto">
          <a:xfrm>
            <a:off x="1907704" y="476672"/>
            <a:ext cx="5087492"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61696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712968" cy="923330"/>
          </a:xfrm>
          <a:prstGeom prst="rect">
            <a:avLst/>
          </a:prstGeom>
        </p:spPr>
        <p:txBody>
          <a:bodyPr wrap="square">
            <a:spAutoFit/>
          </a:bodyPr>
          <a:lstStyle/>
          <a:p>
            <a:pPr indent="457200" algn="ctr"/>
            <a:r>
              <a:rPr lang="uk-UA" b="1" dirty="0" smtClean="0">
                <a:solidFill>
                  <a:srgbClr val="C00000"/>
                </a:solidFill>
              </a:rPr>
              <a:t>Обов'язковому переданню на склад митниці (крім валютних цінностей та дорогоцінних металів, дорогоцінного каміння, дорогоцінного каміння органогенного утворення та </a:t>
            </a:r>
            <a:r>
              <a:rPr lang="uk-UA" b="1" dirty="0" err="1" smtClean="0">
                <a:solidFill>
                  <a:srgbClr val="C00000"/>
                </a:solidFill>
              </a:rPr>
              <a:t>напівдорогоцінного</a:t>
            </a:r>
            <a:r>
              <a:rPr lang="uk-UA" b="1" dirty="0" smtClean="0">
                <a:solidFill>
                  <a:srgbClr val="C00000"/>
                </a:solidFill>
              </a:rPr>
              <a:t> каміння) підлягають:</a:t>
            </a:r>
            <a:endParaRPr lang="uk-UA" b="1" dirty="0">
              <a:solidFill>
                <a:srgbClr val="C00000"/>
              </a:solidFill>
            </a:endParaRPr>
          </a:p>
        </p:txBody>
      </p:sp>
      <p:sp>
        <p:nvSpPr>
          <p:cNvPr id="3" name="Прямоугольник 2"/>
          <p:cNvSpPr/>
          <p:nvPr/>
        </p:nvSpPr>
        <p:spPr>
          <a:xfrm>
            <a:off x="179512" y="1556792"/>
            <a:ext cx="8856984" cy="3693319"/>
          </a:xfrm>
          <a:prstGeom prst="rect">
            <a:avLst/>
          </a:prstGeom>
        </p:spPr>
        <p:txBody>
          <a:bodyPr wrap="square">
            <a:spAutoFit/>
          </a:bodyPr>
          <a:lstStyle/>
          <a:p>
            <a:pPr indent="457200" algn="just"/>
            <a:r>
              <a:rPr lang="uk-UA" dirty="0" smtClean="0"/>
              <a:t>Товари, не пропущені під час ввезення на митну територію України внаслідок установлених законодавством заборон чи обмежень на їх ввезення в Україну або транзит через територію України і не вивезені з території України у день їх ввезення.</a:t>
            </a:r>
          </a:p>
          <a:p>
            <a:pPr indent="457200" algn="just"/>
            <a:endParaRPr lang="uk-UA" dirty="0" smtClean="0"/>
          </a:p>
          <a:p>
            <a:pPr indent="457200" algn="just"/>
            <a:r>
              <a:rPr lang="uk-UA" dirty="0" smtClean="0"/>
              <a:t>Товари, що ввозяться громадянами на митну територію України і підлягають оподаткуванню митними платежами, якщо вони не сплачені.</a:t>
            </a:r>
          </a:p>
          <a:p>
            <a:pPr indent="457200" algn="just"/>
            <a:endParaRPr lang="uk-UA" dirty="0" smtClean="0"/>
          </a:p>
          <a:p>
            <a:pPr indent="457200" algn="just"/>
            <a:r>
              <a:rPr lang="uk-UA" dirty="0" smtClean="0"/>
              <a:t>Товари, що до закінчення встановлених строків тимчасового зберігання під митним контролем на складах тимчасового зберігання (90 календарних днів), складах організацій </a:t>
            </a:r>
            <a:r>
              <a:rPr lang="uk-UA" dirty="0" smtClean="0"/>
              <a:t>- </a:t>
            </a:r>
            <a:r>
              <a:rPr lang="uk-UA" dirty="0" smtClean="0"/>
              <a:t>отримувачів гуманітарної допомоги, митних складах не були задекларовані власником або уповноваженою ним особою до відповідного митного режиму або такі, що декларувалися, але щодо яких після закінчення строків зберігання під митним контролем двічі надавалася відмова у митному оформленні</a:t>
            </a:r>
            <a:endParaRPr lang="uk-UA" dirty="0"/>
          </a:p>
        </p:txBody>
      </p:sp>
    </p:spTree>
    <p:extLst>
      <p:ext uri="{BB962C8B-B14F-4D97-AF65-F5344CB8AC3E}">
        <p14:creationId xmlns:p14="http://schemas.microsoft.com/office/powerpoint/2010/main" val="3527824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804" y="188640"/>
            <a:ext cx="8784976" cy="6740307"/>
          </a:xfrm>
          <a:prstGeom prst="rect">
            <a:avLst/>
          </a:prstGeom>
        </p:spPr>
        <p:txBody>
          <a:bodyPr wrap="square">
            <a:spAutoFit/>
          </a:bodyPr>
          <a:lstStyle/>
          <a:p>
            <a:pPr indent="457200" algn="just"/>
            <a:r>
              <a:rPr lang="uk-UA" dirty="0" smtClean="0"/>
              <a:t>Товари, транспортні засоби комерційного призначення, граничний строк перебування яких під митним контролем на території зони митного контролю (</a:t>
            </a:r>
            <a:r>
              <a:rPr lang="uk-UA" b="1" dirty="0" smtClean="0">
                <a:solidFill>
                  <a:srgbClr val="C00000"/>
                </a:solidFill>
              </a:rPr>
              <a:t>180 календарних днів</a:t>
            </a:r>
            <a:r>
              <a:rPr lang="uk-UA" dirty="0" smtClean="0"/>
              <a:t>), закінчився, а також товари, що переміщуються через митний кордон України в міжнародних експрес-відправленнях, які зберігаються під митним контролем протягом </a:t>
            </a:r>
            <a:r>
              <a:rPr lang="uk-UA" b="1" dirty="0" smtClean="0">
                <a:solidFill>
                  <a:srgbClr val="C00000"/>
                </a:solidFill>
              </a:rPr>
              <a:t>30 календарних днів</a:t>
            </a:r>
            <a:r>
              <a:rPr lang="uk-UA" dirty="0" smtClean="0"/>
              <a:t>; </a:t>
            </a:r>
          </a:p>
          <a:p>
            <a:pPr indent="457200" algn="just"/>
            <a:endParaRPr lang="uk-UA" dirty="0" smtClean="0"/>
          </a:p>
          <a:p>
            <a:pPr indent="457200" algn="just"/>
            <a:r>
              <a:rPr lang="uk-UA" dirty="0" smtClean="0"/>
              <a:t>Товари, транспортні засоби комерційного призначення, які перебувають під митним контролем і за якими власник або уповноважена ним особа не звернулися до закінчення граничних строків (</a:t>
            </a:r>
            <a:r>
              <a:rPr lang="uk-UA" b="1" dirty="0" smtClean="0"/>
              <a:t>30 календарних днів</a:t>
            </a:r>
            <a:r>
              <a:rPr lang="uk-UA" dirty="0" smtClean="0"/>
              <a:t>); </a:t>
            </a:r>
          </a:p>
          <a:p>
            <a:pPr indent="457200" algn="just"/>
            <a:endParaRPr lang="uk-UA" dirty="0" smtClean="0"/>
          </a:p>
          <a:p>
            <a:pPr indent="457200" algn="just"/>
            <a:r>
              <a:rPr lang="uk-UA" dirty="0" smtClean="0"/>
              <a:t>Товари, заявлені у режим відмови на користь держави</a:t>
            </a:r>
          </a:p>
          <a:p>
            <a:pPr indent="457200" algn="just"/>
            <a:endParaRPr lang="uk-UA" dirty="0" smtClean="0"/>
          </a:p>
          <a:p>
            <a:pPr indent="457200" algn="just"/>
            <a:r>
              <a:rPr lang="uk-UA" dirty="0" smtClean="0"/>
              <a:t>Товари, виявлені (знайдені) під час здійснення митного контролю в зонах митного контролю та/або у транспортних засобах, що перетинають митний кордон України, і власник яких невідомий.</a:t>
            </a:r>
          </a:p>
          <a:p>
            <a:pPr indent="457200" algn="just"/>
            <a:endParaRPr lang="uk-UA" dirty="0" smtClean="0"/>
          </a:p>
          <a:p>
            <a:pPr indent="457200" algn="just"/>
            <a:r>
              <a:rPr lang="uk-UA" dirty="0" smtClean="0"/>
              <a:t>Проби </a:t>
            </a:r>
            <a:r>
              <a:rPr lang="uk-UA" dirty="0" smtClean="0"/>
              <a:t>(зразки) товарів і техніко-технологічна документація, взяті митницею для проведення класифікації товарів; </a:t>
            </a:r>
          </a:p>
          <a:p>
            <a:pPr indent="457200" algn="just"/>
            <a:endParaRPr lang="uk-UA" dirty="0" smtClean="0"/>
          </a:p>
          <a:p>
            <a:pPr indent="457200" algn="just"/>
            <a:r>
              <a:rPr lang="uk-UA" dirty="0" smtClean="0"/>
              <a:t>Проби (зразки) товарів та документація, одержані митницею під час здійснення верифікації сертифікатів про походження товару; </a:t>
            </a:r>
          </a:p>
          <a:p>
            <a:pPr indent="457200" algn="just"/>
            <a:endParaRPr lang="uk-UA" dirty="0" smtClean="0"/>
          </a:p>
          <a:p>
            <a:pPr indent="457200" algn="just"/>
            <a:r>
              <a:rPr lang="uk-UA" dirty="0" smtClean="0"/>
              <a:t>Проби (зразки) товарів, необхідні для проведення експертизи в справах про порушення митних правил</a:t>
            </a:r>
            <a:endParaRPr lang="uk-UA" dirty="0"/>
          </a:p>
        </p:txBody>
      </p:sp>
    </p:spTree>
    <p:extLst>
      <p:ext uri="{BB962C8B-B14F-4D97-AF65-F5344CB8AC3E}">
        <p14:creationId xmlns:p14="http://schemas.microsoft.com/office/powerpoint/2010/main" val="1143566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640960" cy="1200329"/>
          </a:xfrm>
          <a:prstGeom prst="rect">
            <a:avLst/>
          </a:prstGeom>
        </p:spPr>
        <p:txBody>
          <a:bodyPr wrap="square">
            <a:spAutoFit/>
          </a:bodyPr>
          <a:lstStyle/>
          <a:p>
            <a:pPr indent="457200" algn="just"/>
            <a:r>
              <a:rPr lang="uk-UA" dirty="0" smtClean="0"/>
              <a:t>На склад митниці товари, транспортні засоби комерційного призначення передаються посадовою особою митниці, яка здійснила їх тимчасове вилучення, разом </a:t>
            </a:r>
            <a:r>
              <a:rPr lang="uk-UA" b="1" dirty="0" smtClean="0">
                <a:solidFill>
                  <a:srgbClr val="C00000"/>
                </a:solidFill>
              </a:rPr>
              <a:t>з описом </a:t>
            </a:r>
            <a:r>
              <a:rPr lang="uk-UA" b="1" dirty="0" smtClean="0">
                <a:solidFill>
                  <a:srgbClr val="C00000"/>
                </a:solidFill>
              </a:rPr>
              <a:t>предметів (додаток 6 </a:t>
            </a:r>
            <a:r>
              <a:rPr lang="uk-UA" dirty="0" smtClean="0"/>
              <a:t>наказу </a:t>
            </a:r>
            <a:r>
              <a:rPr lang="uk-UA" dirty="0" smtClean="0"/>
              <a:t>№ </a:t>
            </a:r>
            <a:r>
              <a:rPr lang="uk-UA" dirty="0" smtClean="0"/>
              <a:t>627), </a:t>
            </a:r>
            <a:r>
              <a:rPr lang="uk-UA" dirty="0" smtClean="0"/>
              <a:t>та копіями процесуальних документів, на підставі яких проводилося і якими оформлювалося їх вилучення.</a:t>
            </a:r>
            <a:endParaRPr lang="uk-UA" dirty="0"/>
          </a:p>
        </p:txBody>
      </p:sp>
      <p:sp>
        <p:nvSpPr>
          <p:cNvPr id="3" name="Прямоугольник 2"/>
          <p:cNvSpPr/>
          <p:nvPr/>
        </p:nvSpPr>
        <p:spPr>
          <a:xfrm>
            <a:off x="179512" y="1844824"/>
            <a:ext cx="8784976" cy="4801314"/>
          </a:xfrm>
          <a:prstGeom prst="rect">
            <a:avLst/>
          </a:prstGeom>
        </p:spPr>
        <p:txBody>
          <a:bodyPr wrap="square">
            <a:spAutoFit/>
          </a:bodyPr>
          <a:lstStyle/>
          <a:p>
            <a:pPr indent="457200"/>
            <a:r>
              <a:rPr lang="uk-UA" b="1" dirty="0" smtClean="0">
                <a:solidFill>
                  <a:srgbClr val="C00000"/>
                </a:solidFill>
              </a:rPr>
              <a:t>В описі предметів зазначаються:</a:t>
            </a:r>
          </a:p>
          <a:p>
            <a:pPr indent="457200" algn="just"/>
            <a:r>
              <a:rPr lang="uk-UA" dirty="0" smtClean="0"/>
              <a:t>найменування товарів і транспортних засобів;</a:t>
            </a:r>
          </a:p>
          <a:p>
            <a:pPr indent="457200" algn="just"/>
            <a:r>
              <a:rPr lang="uk-UA" dirty="0" smtClean="0"/>
              <a:t>індивідуальні ознаки;</a:t>
            </a:r>
          </a:p>
          <a:p>
            <a:pPr indent="457200" algn="just"/>
            <a:r>
              <a:rPr lang="uk-UA" dirty="0" smtClean="0"/>
              <a:t>кількість та/або вага;</a:t>
            </a:r>
          </a:p>
          <a:p>
            <a:pPr indent="457200" algn="just"/>
            <a:r>
              <a:rPr lang="uk-UA" dirty="0" smtClean="0"/>
              <a:t>для транспортних засобів додатково - колір, марка, рік випуску, об’єм двигуна, номер кузова, дані фактичного пробігу на спідометрі, комплектність, наявність в салоні та багажнику транспортного засобу товарів та інших предметів, які не є предметами порушення митних правил, а також місцезнаходження ключів і технічного паспорта;</a:t>
            </a:r>
          </a:p>
          <a:p>
            <a:pPr indent="457200" algn="just"/>
            <a:r>
              <a:rPr lang="uk-UA" dirty="0" smtClean="0"/>
              <a:t>для товарів, які швидко псуються або мають обмежений строк зберігання/використання, обов’язково зазначаються кінцевий термін споживання, упаковка;</a:t>
            </a:r>
          </a:p>
          <a:p>
            <a:pPr indent="457200" algn="just"/>
            <a:r>
              <a:rPr lang="uk-UA" dirty="0" smtClean="0"/>
              <a:t>вартість (у випадках, коли під час вилучення товарів і транспортних засобів встановити фактичну їх вартість неможливо, у відповідній графі опису учиняється запис: </a:t>
            </a:r>
            <a:r>
              <a:rPr lang="uk-UA" dirty="0" err="1" smtClean="0"/>
              <a:t>„Оцінка</a:t>
            </a:r>
            <a:r>
              <a:rPr lang="uk-UA" dirty="0" smtClean="0"/>
              <a:t> буде проведена додатково”). В такому разі посадова особа митниці, зобов’язана в триденний строк після отримання документально підтверджених висновків щодо вартості товарів передати завідувачу складу копії відповідних висновків.</a:t>
            </a:r>
            <a:endParaRPr lang="uk-UA" dirty="0"/>
          </a:p>
        </p:txBody>
      </p:sp>
    </p:spTree>
    <p:extLst>
      <p:ext uri="{BB962C8B-B14F-4D97-AF65-F5344CB8AC3E}">
        <p14:creationId xmlns:p14="http://schemas.microsoft.com/office/powerpoint/2010/main" val="37175735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854" y="101601"/>
            <a:ext cx="8712968" cy="646331"/>
          </a:xfrm>
          <a:prstGeom prst="rect">
            <a:avLst/>
          </a:prstGeom>
          <a:noFill/>
        </p:spPr>
        <p:txBody>
          <a:bodyPr wrap="square" rtlCol="0">
            <a:spAutoFit/>
          </a:bodyPr>
          <a:lstStyle/>
          <a:p>
            <a:pPr indent="457200" algn="just"/>
            <a:r>
              <a:rPr lang="uk-UA" b="1" dirty="0" smtClean="0">
                <a:solidFill>
                  <a:srgbClr val="0000FF"/>
                </a:solidFill>
              </a:rPr>
              <a:t>Наказом </a:t>
            </a:r>
            <a:r>
              <a:rPr lang="uk-UA" b="1" dirty="0" err="1" smtClean="0">
                <a:solidFill>
                  <a:srgbClr val="0000FF"/>
                </a:solidFill>
              </a:rPr>
              <a:t>МФУ</a:t>
            </a:r>
            <a:r>
              <a:rPr lang="uk-UA" b="1" dirty="0" smtClean="0">
                <a:solidFill>
                  <a:srgbClr val="0000FF"/>
                </a:solidFill>
              </a:rPr>
              <a:t> від 15.06.2012 року № 731 затверджено розміри відшкодувань за зберігання на складах митних органів товарів і транспортних засобів (в євро за добу) </a:t>
            </a:r>
            <a:endParaRPr lang="uk-UA" b="1" dirty="0">
              <a:solidFill>
                <a:srgbClr val="0000FF"/>
              </a:solidFill>
            </a:endParaRPr>
          </a:p>
        </p:txBody>
      </p:sp>
      <p:sp>
        <p:nvSpPr>
          <p:cNvPr id="3" name="Прямоугольник 2"/>
          <p:cNvSpPr/>
          <p:nvPr/>
        </p:nvSpPr>
        <p:spPr>
          <a:xfrm>
            <a:off x="221854" y="1052736"/>
            <a:ext cx="8611294" cy="4524315"/>
          </a:xfrm>
          <a:prstGeom prst="rect">
            <a:avLst/>
          </a:prstGeom>
        </p:spPr>
        <p:txBody>
          <a:bodyPr wrap="square">
            <a:spAutoFit/>
          </a:bodyPr>
          <a:lstStyle/>
          <a:p>
            <a:pPr indent="457200" algn="just"/>
            <a:r>
              <a:rPr lang="uk-UA" dirty="0" smtClean="0"/>
              <a:t>Для розрахунку витрат за зберігання використовуються такі розрахункові одиниці використання складських приміщень:</a:t>
            </a:r>
          </a:p>
          <a:p>
            <a:pPr indent="457200" algn="just"/>
            <a:endParaRPr lang="uk-UA" dirty="0" smtClean="0"/>
          </a:p>
          <a:p>
            <a:pPr indent="457200" algn="just"/>
            <a:r>
              <a:rPr lang="uk-UA" dirty="0" smtClean="0"/>
              <a:t>1) піддон розміром 800 х 1200 мм (п.) - при розміщенні товарів на піддонах;</a:t>
            </a:r>
          </a:p>
          <a:p>
            <a:pPr indent="457200" algn="just"/>
            <a:endParaRPr lang="uk-UA" dirty="0" smtClean="0"/>
          </a:p>
          <a:p>
            <a:pPr indent="457200" algn="just"/>
            <a:r>
              <a:rPr lang="uk-UA" dirty="0" smtClean="0"/>
              <a:t>2) кубічний метр (м</a:t>
            </a:r>
            <a:r>
              <a:rPr lang="uk-UA" b="1" baseline="30000" dirty="0" smtClean="0"/>
              <a:t>-3</a:t>
            </a:r>
            <a:r>
              <a:rPr lang="uk-UA" dirty="0" smtClean="0"/>
              <a:t>) - у разі об'єктивної неможливості розміщення товарів на піддонах, а також:</a:t>
            </a:r>
          </a:p>
          <a:p>
            <a:pPr indent="457200" algn="just"/>
            <a:r>
              <a:rPr lang="uk-UA" dirty="0" smtClean="0"/>
              <a:t>при розміщенні габаритних товарів або товарів, що не мають чітко визначеної геометричної форми, розрахунки об'єму здійснюються за показниками займаної площі, розрахованими в максимальних величинах довжини, ширини, висоти зазначеного товару;</a:t>
            </a:r>
          </a:p>
          <a:p>
            <a:pPr indent="457200" algn="just"/>
            <a:r>
              <a:rPr lang="uk-UA" dirty="0" smtClean="0"/>
              <a:t>при розміщенні живих тварин розрахунки об'єму здійснюються залежно від розмірів місця у складському приміщенні, відведеного для зберігання таких тварин;</a:t>
            </a:r>
          </a:p>
          <a:p>
            <a:pPr indent="457200" algn="just"/>
            <a:endParaRPr lang="uk-UA" dirty="0" smtClean="0"/>
          </a:p>
          <a:p>
            <a:pPr indent="457200" algn="just"/>
            <a:r>
              <a:rPr lang="uk-UA" dirty="0" smtClean="0"/>
              <a:t>3) одиниця транспортного засобу (од.) - з урахуванням його ваги та кількості місць для сидіння.</a:t>
            </a:r>
            <a:endParaRPr lang="uk-UA" dirty="0"/>
          </a:p>
        </p:txBody>
      </p:sp>
    </p:spTree>
    <p:extLst>
      <p:ext uri="{BB962C8B-B14F-4D97-AF65-F5344CB8AC3E}">
        <p14:creationId xmlns:p14="http://schemas.microsoft.com/office/powerpoint/2010/main" val="38488240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090" y="79464"/>
            <a:ext cx="8551373" cy="646331"/>
          </a:xfrm>
          <a:prstGeom prst="rect">
            <a:avLst/>
          </a:prstGeom>
        </p:spPr>
        <p:txBody>
          <a:bodyPr wrap="square">
            <a:spAutoFit/>
          </a:bodyPr>
          <a:lstStyle/>
          <a:p>
            <a:pPr algn="ctr"/>
            <a:r>
              <a:rPr lang="uk-UA" smtClean="0"/>
              <a:t>Відшкодування витрат митного органу оформлюється </a:t>
            </a:r>
            <a:r>
              <a:rPr lang="uk-UA" u="sng" smtClean="0">
                <a:hlinkClick r:id="rId2"/>
              </a:rPr>
              <a:t>уніфікованою митною квитанцією МД-1</a:t>
            </a:r>
            <a:endParaRPr lang="uk-UA"/>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22563" y="1268760"/>
            <a:ext cx="6900425" cy="4955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419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12968" cy="923330"/>
          </a:xfrm>
          <a:prstGeom prst="rect">
            <a:avLst/>
          </a:prstGeom>
        </p:spPr>
        <p:txBody>
          <a:bodyPr wrap="square">
            <a:spAutoFit/>
          </a:bodyPr>
          <a:lstStyle/>
          <a:p>
            <a:pPr indent="457200" algn="just"/>
            <a:r>
              <a:rPr lang="uk-UA" dirty="0" smtClean="0"/>
              <a:t>Витрати митного органу відшкодовуються власником товарів, транспортних засобів або вповноваженою ним особою після їх митного оформлення при фактичному отриманні цих товарів, транспортних засобів.</a:t>
            </a:r>
            <a:endParaRPr lang="uk-UA" dirty="0"/>
          </a:p>
        </p:txBody>
      </p:sp>
      <p:sp>
        <p:nvSpPr>
          <p:cNvPr id="3" name="Прямоугольник 2"/>
          <p:cNvSpPr/>
          <p:nvPr/>
        </p:nvSpPr>
        <p:spPr>
          <a:xfrm>
            <a:off x="323528" y="1556792"/>
            <a:ext cx="8568952" cy="646331"/>
          </a:xfrm>
          <a:prstGeom prst="rect">
            <a:avLst/>
          </a:prstGeom>
        </p:spPr>
        <p:txBody>
          <a:bodyPr wrap="square">
            <a:spAutoFit/>
          </a:bodyPr>
          <a:lstStyle/>
          <a:p>
            <a:pPr indent="457200" algn="just"/>
            <a:r>
              <a:rPr lang="uk-UA" smtClean="0"/>
              <a:t>Витрати відшкодовуються платником у гривнях за офіційним курсом Національного банку України, установленим на дату їх внесення</a:t>
            </a:r>
            <a:endParaRPr lang="uk-UA"/>
          </a:p>
        </p:txBody>
      </p:sp>
      <p:sp>
        <p:nvSpPr>
          <p:cNvPr id="4" name="Прямоугольник 3"/>
          <p:cNvSpPr/>
          <p:nvPr/>
        </p:nvSpPr>
        <p:spPr>
          <a:xfrm>
            <a:off x="213379" y="2420888"/>
            <a:ext cx="8757058" cy="1477328"/>
          </a:xfrm>
          <a:prstGeom prst="rect">
            <a:avLst/>
          </a:prstGeom>
        </p:spPr>
        <p:txBody>
          <a:bodyPr wrap="square">
            <a:spAutoFit/>
          </a:bodyPr>
          <a:lstStyle/>
          <a:p>
            <a:pPr indent="457200" algn="just"/>
            <a:r>
              <a:rPr lang="uk-UA" dirty="0" smtClean="0"/>
              <a:t>Строк зберігання товарів і транспортних засобів на складі митного органу для обрахунку витрат обчислюється </a:t>
            </a:r>
            <a:r>
              <a:rPr lang="uk-UA" b="1" dirty="0" smtClean="0">
                <a:solidFill>
                  <a:srgbClr val="C00000"/>
                </a:solidFill>
              </a:rPr>
              <a:t>починаючи з 11 дня </a:t>
            </a:r>
            <a:r>
              <a:rPr lang="uk-UA" dirty="0" smtClean="0"/>
              <a:t>після оформлення відповідних документів про фактичне прийняття товарів і транспортних засобів на зберігання митним органом і до дня їх видачі зі складу митного органу власникам або вповноваженим особам. </a:t>
            </a:r>
            <a:endParaRPr lang="uk-UA" dirty="0"/>
          </a:p>
        </p:txBody>
      </p:sp>
      <p:sp>
        <p:nvSpPr>
          <p:cNvPr id="5" name="Прямоугольник 4"/>
          <p:cNvSpPr/>
          <p:nvPr/>
        </p:nvSpPr>
        <p:spPr>
          <a:xfrm>
            <a:off x="213379" y="4149080"/>
            <a:ext cx="8789249" cy="2031325"/>
          </a:xfrm>
          <a:prstGeom prst="rect">
            <a:avLst/>
          </a:prstGeom>
        </p:spPr>
        <p:txBody>
          <a:bodyPr wrap="square">
            <a:spAutoFit/>
          </a:bodyPr>
          <a:lstStyle/>
          <a:p>
            <a:pPr indent="457200" algn="just"/>
            <a:r>
              <a:rPr lang="uk-UA" b="1" dirty="0" smtClean="0">
                <a:solidFill>
                  <a:srgbClr val="C00000"/>
                </a:solidFill>
              </a:rPr>
              <a:t>Витрати не обраховуються та не відшкодовуються</a:t>
            </a:r>
            <a:r>
              <a:rPr lang="uk-UA" dirty="0" smtClean="0"/>
              <a:t>, якщо:</a:t>
            </a:r>
          </a:p>
          <a:p>
            <a:pPr indent="457200" algn="just"/>
            <a:r>
              <a:rPr lang="uk-UA" dirty="0" smtClean="0"/>
              <a:t>строк зберігання товарів, транспортних засобів на складі митного органу </a:t>
            </a:r>
            <a:r>
              <a:rPr lang="uk-UA" b="1" dirty="0" smtClean="0">
                <a:solidFill>
                  <a:srgbClr val="C00000"/>
                </a:solidFill>
              </a:rPr>
              <a:t>не перевищує 10 днів </a:t>
            </a:r>
            <a:r>
              <a:rPr lang="uk-UA" dirty="0" smtClean="0"/>
              <a:t>з дня їх розміщення на складі митного органу; </a:t>
            </a:r>
          </a:p>
          <a:p>
            <a:pPr indent="457200" algn="just"/>
            <a:endParaRPr lang="uk-UA" dirty="0" smtClean="0"/>
          </a:p>
          <a:p>
            <a:pPr indent="457200" algn="just"/>
            <a:r>
              <a:rPr lang="uk-UA" dirty="0" smtClean="0"/>
              <a:t>товари, транспортні засоби, що зберігаються на складі митного органу, розміщуються їх власником або вповноваженою ним особою у режим відмови на користь держави.</a:t>
            </a:r>
            <a:endParaRPr lang="uk-UA" dirty="0"/>
          </a:p>
        </p:txBody>
      </p:sp>
    </p:spTree>
    <p:extLst>
      <p:ext uri="{BB962C8B-B14F-4D97-AF65-F5344CB8AC3E}">
        <p14:creationId xmlns:p14="http://schemas.microsoft.com/office/powerpoint/2010/main" val="2266706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8712968" cy="1261884"/>
          </a:xfrm>
          <a:prstGeom prst="rect">
            <a:avLst/>
          </a:prstGeom>
        </p:spPr>
        <p:txBody>
          <a:bodyPr wrap="square">
            <a:spAutoFit/>
          </a:bodyPr>
          <a:lstStyle/>
          <a:p>
            <a:pPr indent="457200" algn="just"/>
            <a:r>
              <a:rPr lang="uk-UA" sz="2200" b="1" dirty="0" smtClean="0">
                <a:solidFill>
                  <a:srgbClr val="0000FF"/>
                </a:solidFill>
              </a:rPr>
              <a:t>Митний режим митного складу </a:t>
            </a:r>
            <a:r>
              <a:rPr lang="uk-UA" b="1" dirty="0" smtClean="0">
                <a:solidFill>
                  <a:srgbClr val="0000FF"/>
                </a:solidFill>
              </a:rPr>
              <a:t>- </a:t>
            </a:r>
            <a:r>
              <a:rPr lang="uk-UA" dirty="0" smtClean="0"/>
              <a:t>це митний режим, відповідно до якого іноземні або українські товари зберігаються під митним контролем із умовним повним звільненням від оподаткування митними платежами та без застосування заходів нетарифного регулювання зовнішньоекономічної діяльності.</a:t>
            </a:r>
            <a:endParaRPr lang="uk-UA" dirty="0"/>
          </a:p>
        </p:txBody>
      </p:sp>
      <p:sp>
        <p:nvSpPr>
          <p:cNvPr id="3" name="Прямоугольник 2"/>
          <p:cNvSpPr/>
          <p:nvPr/>
        </p:nvSpPr>
        <p:spPr>
          <a:xfrm>
            <a:off x="395536" y="1844824"/>
            <a:ext cx="8568952" cy="2308324"/>
          </a:xfrm>
          <a:prstGeom prst="rect">
            <a:avLst/>
          </a:prstGeom>
        </p:spPr>
        <p:txBody>
          <a:bodyPr wrap="square">
            <a:spAutoFit/>
          </a:bodyPr>
          <a:lstStyle/>
          <a:p>
            <a:pPr indent="457200" algn="just"/>
            <a:r>
              <a:rPr lang="uk-UA" b="1" dirty="0" smtClean="0">
                <a:solidFill>
                  <a:srgbClr val="C00000"/>
                </a:solidFill>
              </a:rPr>
              <a:t>У митний режим митного складу можуть поміщатися будь-які товари, за винятком:</a:t>
            </a:r>
          </a:p>
          <a:p>
            <a:pPr indent="457200"/>
            <a:r>
              <a:rPr lang="uk-UA" dirty="0" smtClean="0"/>
              <a:t>1) товарів, заборонених до ввезення в Україну, вивезення з України та транзиту через територію України;</a:t>
            </a:r>
          </a:p>
          <a:p>
            <a:pPr indent="457200"/>
            <a:r>
              <a:rPr lang="uk-UA" dirty="0" smtClean="0"/>
              <a:t>2) товарів, строк придатності для споживання або використання яких закінчився;</a:t>
            </a:r>
          </a:p>
          <a:p>
            <a:pPr indent="457200"/>
            <a:r>
              <a:rPr lang="uk-UA" dirty="0" smtClean="0"/>
              <a:t>3) товарів, що надходять в Україну як гуманітарна допомога;</a:t>
            </a:r>
          </a:p>
          <a:p>
            <a:pPr indent="457200"/>
            <a:r>
              <a:rPr lang="uk-UA" dirty="0" smtClean="0"/>
              <a:t>4) живих тварин;</a:t>
            </a:r>
          </a:p>
          <a:p>
            <a:pPr indent="457200"/>
            <a:r>
              <a:rPr lang="uk-UA" dirty="0" smtClean="0"/>
              <a:t>5) електроенергії, що переміщується лініями електропередачі.</a:t>
            </a:r>
            <a:endParaRPr lang="uk-UA" dirty="0"/>
          </a:p>
        </p:txBody>
      </p:sp>
      <p:sp>
        <p:nvSpPr>
          <p:cNvPr id="4" name="Прямоугольник 3"/>
          <p:cNvSpPr/>
          <p:nvPr/>
        </p:nvSpPr>
        <p:spPr>
          <a:xfrm>
            <a:off x="395536" y="4365104"/>
            <a:ext cx="8424936" cy="1477328"/>
          </a:xfrm>
          <a:prstGeom prst="rect">
            <a:avLst/>
          </a:prstGeom>
        </p:spPr>
        <p:txBody>
          <a:bodyPr wrap="square">
            <a:spAutoFit/>
          </a:bodyPr>
          <a:lstStyle/>
          <a:p>
            <a:pPr indent="457200" algn="just"/>
            <a:r>
              <a:rPr lang="uk-UA" b="1" dirty="0" smtClean="0">
                <a:solidFill>
                  <a:srgbClr val="0000FF"/>
                </a:solidFill>
              </a:rPr>
              <a:t>Для поміщення товарів у митний режим митного складу митного органу </a:t>
            </a:r>
            <a:r>
              <a:rPr lang="uk-UA" dirty="0" smtClean="0"/>
              <a:t>подаються митна декларація, товарно-транспортний документ на перевезення та рахунок (інвойс) або інший документ, який визначає вартість товару. Товари, що поміщуються у митний режим митного складу, декларуються митному органу утримувачем митного складу.</a:t>
            </a:r>
            <a:endParaRPr lang="uk-UA" dirty="0"/>
          </a:p>
        </p:txBody>
      </p:sp>
    </p:spTree>
    <p:extLst>
      <p:ext uri="{BB962C8B-B14F-4D97-AF65-F5344CB8AC3E}">
        <p14:creationId xmlns:p14="http://schemas.microsoft.com/office/powerpoint/2010/main" val="31195613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640960" cy="4247317"/>
          </a:xfrm>
          <a:prstGeom prst="rect">
            <a:avLst/>
          </a:prstGeom>
        </p:spPr>
        <p:txBody>
          <a:bodyPr wrap="square">
            <a:spAutoFit/>
          </a:bodyPr>
          <a:lstStyle/>
          <a:p>
            <a:pPr indent="457200" algn="just"/>
            <a:r>
              <a:rPr lang="uk-UA" dirty="0" smtClean="0"/>
              <a:t>Розміщення на митному складі товарів, поміщених в інші, ніж митний склад, митні режими (транзиту, тимчасового ввезення, переробки на митній території, експорту, тимчасового вивезення, переробки за межами митної території) для їх зберігання, перевантаження або </a:t>
            </a:r>
            <a:r>
              <a:rPr lang="uk-UA" dirty="0" err="1" smtClean="0"/>
              <a:t>дозавантаження</a:t>
            </a:r>
            <a:r>
              <a:rPr lang="uk-UA" dirty="0" smtClean="0"/>
              <a:t> транспортного засобу здійснюється на підставі митної декларації, раніше оформленої відповідно до таких інших митних режимів, або документа, що її замінював, - накладної </a:t>
            </a:r>
            <a:r>
              <a:rPr lang="ru-RU" dirty="0" err="1" smtClean="0"/>
              <a:t>УМВС</a:t>
            </a:r>
            <a:r>
              <a:rPr lang="ru-RU" dirty="0" smtClean="0"/>
              <a:t> </a:t>
            </a:r>
            <a:r>
              <a:rPr lang="ru-RU" dirty="0"/>
              <a:t>(</a:t>
            </a:r>
            <a:r>
              <a:rPr lang="ru-RU" dirty="0" err="1"/>
              <a:t>СМГС</a:t>
            </a:r>
            <a:r>
              <a:rPr lang="ru-RU" dirty="0"/>
              <a:t>), </a:t>
            </a:r>
            <a:r>
              <a:rPr lang="ru-RU" dirty="0" err="1"/>
              <a:t>накладної</a:t>
            </a:r>
            <a:r>
              <a:rPr lang="ru-RU" dirty="0"/>
              <a:t> </a:t>
            </a:r>
            <a:r>
              <a:rPr lang="ru-RU" dirty="0" err="1"/>
              <a:t>ЦІМ</a:t>
            </a:r>
            <a:r>
              <a:rPr lang="ru-RU" dirty="0"/>
              <a:t> (С</a:t>
            </a:r>
            <a:r>
              <a:rPr lang="en-US" dirty="0"/>
              <a:t>I</a:t>
            </a:r>
            <a:r>
              <a:rPr lang="ru-RU" dirty="0"/>
              <a:t>М), </a:t>
            </a:r>
            <a:r>
              <a:rPr lang="ru-RU" dirty="0" err="1"/>
              <a:t>накладної</a:t>
            </a:r>
            <a:r>
              <a:rPr lang="ru-RU" dirty="0"/>
              <a:t> </a:t>
            </a:r>
            <a:r>
              <a:rPr lang="ru-RU" dirty="0" err="1"/>
              <a:t>ЦІМ</a:t>
            </a:r>
            <a:r>
              <a:rPr lang="ru-RU" dirty="0"/>
              <a:t>/</a:t>
            </a:r>
            <a:r>
              <a:rPr lang="ru-RU" dirty="0" err="1"/>
              <a:t>УМВС</a:t>
            </a:r>
            <a:r>
              <a:rPr lang="ru-RU" dirty="0"/>
              <a:t> (</a:t>
            </a:r>
            <a:r>
              <a:rPr lang="ru-RU" dirty="0" err="1"/>
              <a:t>ЦИМ</a:t>
            </a:r>
            <a:r>
              <a:rPr lang="ru-RU" dirty="0"/>
              <a:t>/</a:t>
            </a:r>
            <a:r>
              <a:rPr lang="ru-RU" dirty="0" err="1"/>
              <a:t>СМГС</a:t>
            </a:r>
            <a:r>
              <a:rPr lang="ru-RU" dirty="0"/>
              <a:t>, </a:t>
            </a:r>
            <a:r>
              <a:rPr lang="en-US" dirty="0" err="1"/>
              <a:t>CIM</a:t>
            </a:r>
            <a:r>
              <a:rPr lang="en-US" dirty="0"/>
              <a:t>/</a:t>
            </a:r>
            <a:r>
              <a:rPr lang="en-US" dirty="0" err="1"/>
              <a:t>SMGS</a:t>
            </a:r>
            <a:r>
              <a:rPr lang="en-US" dirty="0"/>
              <a:t>), </a:t>
            </a:r>
            <a:r>
              <a:rPr lang="ru-RU" dirty="0"/>
              <a:t>книжки </a:t>
            </a:r>
            <a:r>
              <a:rPr lang="ru-RU" dirty="0" err="1"/>
              <a:t>МДП</a:t>
            </a:r>
            <a:r>
              <a:rPr lang="ru-RU" dirty="0"/>
              <a:t> (</a:t>
            </a:r>
            <a:r>
              <a:rPr lang="en-US" dirty="0"/>
              <a:t>Carnet </a:t>
            </a:r>
            <a:r>
              <a:rPr lang="en-US" dirty="0" err="1"/>
              <a:t>TIR</a:t>
            </a:r>
            <a:r>
              <a:rPr lang="en-US" dirty="0"/>
              <a:t>) </a:t>
            </a:r>
            <a:r>
              <a:rPr lang="uk-UA" dirty="0" smtClean="0"/>
              <a:t>тощо. У цьому разі поміщення таких товарів у митний режим митного складу не відбувається. </a:t>
            </a:r>
            <a:r>
              <a:rPr lang="uk-UA" b="1" dirty="0" smtClean="0">
                <a:solidFill>
                  <a:srgbClr val="0000FF"/>
                </a:solidFill>
              </a:rPr>
              <a:t>Товари, що вивантажуються на митний склад і призначені для зберігання більше ніж на 90 днів, підлягають поміщенню у митний режим митного складу</a:t>
            </a:r>
            <a:r>
              <a:rPr lang="uk-UA" dirty="0" smtClean="0"/>
              <a:t>.</a:t>
            </a:r>
          </a:p>
          <a:p>
            <a:pPr indent="457200" algn="just"/>
            <a:endParaRPr lang="uk-UA" dirty="0" smtClean="0"/>
          </a:p>
          <a:p>
            <a:pPr indent="457200" algn="just"/>
            <a:r>
              <a:rPr lang="uk-UA" dirty="0" smtClean="0"/>
              <a:t>У разі надходження товарів у складі консолідованих вантажів з метою подальшої доставки в митний орган призначення при перевантаженні таких товарів з одного транспортного засобу на інший їх розміщення на митному складі або поміщення у митний режим митного складу не є обов’язковим.</a:t>
            </a:r>
            <a:endParaRPr lang="uk-UA" dirty="0"/>
          </a:p>
        </p:txBody>
      </p:sp>
      <p:sp>
        <p:nvSpPr>
          <p:cNvPr id="3" name="Прямоугольник 2"/>
          <p:cNvSpPr/>
          <p:nvPr/>
        </p:nvSpPr>
        <p:spPr>
          <a:xfrm>
            <a:off x="179512" y="4435957"/>
            <a:ext cx="8568952" cy="2308324"/>
          </a:xfrm>
          <a:prstGeom prst="rect">
            <a:avLst/>
          </a:prstGeom>
        </p:spPr>
        <p:txBody>
          <a:bodyPr wrap="square">
            <a:spAutoFit/>
          </a:bodyPr>
          <a:lstStyle/>
          <a:p>
            <a:pPr indent="457200" algn="just"/>
            <a:r>
              <a:rPr lang="uk-UA" b="1" dirty="0" smtClean="0">
                <a:solidFill>
                  <a:srgbClr val="C00000"/>
                </a:solidFill>
              </a:rPr>
              <a:t>Митним органам для поміщення товарів у митний режим митного складу забороняється </a:t>
            </a:r>
            <a:r>
              <a:rPr lang="uk-UA" b="1" dirty="0" smtClean="0">
                <a:solidFill>
                  <a:srgbClr val="C00000"/>
                </a:solidFill>
              </a:rPr>
              <a:t>вимагати:</a:t>
            </a:r>
          </a:p>
          <a:p>
            <a:pPr indent="457200" algn="just"/>
            <a:endParaRPr lang="uk-UA" dirty="0" smtClean="0"/>
          </a:p>
          <a:p>
            <a:pPr indent="457200" algn="just"/>
            <a:r>
              <a:rPr lang="uk-UA" dirty="0" smtClean="0"/>
              <a:t>подання </a:t>
            </a:r>
            <a:r>
              <a:rPr lang="uk-UA" dirty="0" smtClean="0"/>
              <a:t>інших, ніж передбачені у частинах другій і третій цієї статті, документів (у тому числі документів, які видаються державними органами для здійснення митного контролю та митного оформлення товарів</a:t>
            </a:r>
            <a:r>
              <a:rPr lang="uk-UA" dirty="0" smtClean="0"/>
              <a:t>);</a:t>
            </a:r>
          </a:p>
          <a:p>
            <a:pPr indent="457200" algn="just"/>
            <a:endParaRPr lang="uk-UA" dirty="0" smtClean="0"/>
          </a:p>
          <a:p>
            <a:pPr indent="457200" algn="just"/>
            <a:r>
              <a:rPr lang="uk-UA" dirty="0" smtClean="0"/>
              <a:t>проведення </a:t>
            </a:r>
            <a:r>
              <a:rPr lang="uk-UA" dirty="0" smtClean="0"/>
              <a:t>заходів офіційного контролю.</a:t>
            </a:r>
            <a:endParaRPr lang="uk-UA" dirty="0"/>
          </a:p>
        </p:txBody>
      </p:sp>
    </p:spTree>
    <p:extLst>
      <p:ext uri="{BB962C8B-B14F-4D97-AF65-F5344CB8AC3E}">
        <p14:creationId xmlns:p14="http://schemas.microsoft.com/office/powerpoint/2010/main" val="3119561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2348880"/>
            <a:ext cx="8640960" cy="1446550"/>
          </a:xfrm>
          <a:prstGeom prst="rect">
            <a:avLst/>
          </a:prstGeom>
        </p:spPr>
        <p:txBody>
          <a:bodyPr wrap="square">
            <a:spAutoFit/>
          </a:bodyPr>
          <a:lstStyle/>
          <a:p>
            <a:pPr indent="457200" algn="ctr"/>
            <a:r>
              <a:rPr lang="uk-UA" sz="2200" b="1" dirty="0" smtClean="0">
                <a:solidFill>
                  <a:srgbClr val="0000FF"/>
                </a:solidFill>
              </a:rPr>
              <a:t>Митний склад закритого типу </a:t>
            </a:r>
            <a:r>
              <a:rPr lang="uk-UA" sz="2200" dirty="0" smtClean="0"/>
              <a:t>призначається виключно для зберігання під митним контролем товарів, що декларуються утримувачем цього складу, який є також утримувачем митного режиму, але не обов’язково є власником товарів.</a:t>
            </a:r>
            <a:endParaRPr lang="uk-UA" sz="2200" dirty="0"/>
          </a:p>
        </p:txBody>
      </p:sp>
    </p:spTree>
    <p:extLst>
      <p:ext uri="{BB962C8B-B14F-4D97-AF65-F5344CB8AC3E}">
        <p14:creationId xmlns:p14="http://schemas.microsoft.com/office/powerpoint/2010/main" val="4020452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8856984" cy="4093428"/>
          </a:xfrm>
          <a:prstGeom prst="rect">
            <a:avLst/>
          </a:prstGeom>
        </p:spPr>
        <p:txBody>
          <a:bodyPr wrap="square">
            <a:spAutoFit/>
          </a:bodyPr>
          <a:lstStyle/>
          <a:p>
            <a:pPr indent="457200" algn="just"/>
            <a:r>
              <a:rPr lang="uk-UA" sz="2000" b="1" dirty="0" smtClean="0">
                <a:solidFill>
                  <a:srgbClr val="009900"/>
                </a:solidFill>
              </a:rPr>
              <a:t>При поміщенні товарів у митний режим митного складу забезпечення сплати митних платежів щодо товарів, розміщених у митний режим митного складу, надається:</a:t>
            </a:r>
          </a:p>
          <a:p>
            <a:pPr indent="457200" algn="just"/>
            <a:endParaRPr lang="uk-UA" sz="2000" dirty="0" smtClean="0"/>
          </a:p>
          <a:p>
            <a:pPr indent="457200" algn="just"/>
            <a:r>
              <a:rPr lang="uk-UA" sz="2000" dirty="0" smtClean="0"/>
              <a:t>1) утримувачем митного складу - у разі розміщення товарів на митному складі закритого типу або митному складі відкритого типу I;</a:t>
            </a:r>
          </a:p>
          <a:p>
            <a:pPr indent="457200" algn="just"/>
            <a:endParaRPr lang="uk-UA" sz="2000" dirty="0" smtClean="0"/>
          </a:p>
          <a:p>
            <a:pPr indent="457200" algn="just"/>
            <a:r>
              <a:rPr lang="uk-UA" sz="2000" dirty="0" smtClean="0"/>
              <a:t>2) утримувач митного режиму - у разі розміщення товарів на митному складі відкритого типу II. </a:t>
            </a:r>
          </a:p>
          <a:p>
            <a:pPr indent="457200" algn="just"/>
            <a:endParaRPr lang="uk-UA" sz="2000" dirty="0"/>
          </a:p>
          <a:p>
            <a:pPr indent="457200" algn="just"/>
            <a:r>
              <a:rPr lang="uk-UA" sz="2000" dirty="0" smtClean="0"/>
              <a:t>При поміщенні товарів у митний режим митного складу на митному складі відкритого типу III (склад митного органу) забезпечення сплати митних платежів не надається.</a:t>
            </a:r>
            <a:endParaRPr lang="uk-UA" sz="2000" dirty="0"/>
          </a:p>
        </p:txBody>
      </p:sp>
    </p:spTree>
    <p:extLst>
      <p:ext uri="{BB962C8B-B14F-4D97-AF65-F5344CB8AC3E}">
        <p14:creationId xmlns:p14="http://schemas.microsoft.com/office/powerpoint/2010/main" val="2362331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750" y="260648"/>
            <a:ext cx="8784976" cy="4247317"/>
          </a:xfrm>
          <a:prstGeom prst="rect">
            <a:avLst/>
          </a:prstGeom>
        </p:spPr>
        <p:txBody>
          <a:bodyPr wrap="square">
            <a:spAutoFit/>
          </a:bodyPr>
          <a:lstStyle/>
          <a:p>
            <a:pPr indent="457200" algn="just"/>
            <a:r>
              <a:rPr lang="uk-UA" dirty="0" smtClean="0"/>
              <a:t>Товари, що ввозяться на митну територію України і розміщуються на митних складах, в межах яких є пункти пропуску через державний кордон України, поміщуються у митний режим митного складу </a:t>
            </a:r>
            <a:r>
              <a:rPr lang="uk-UA" b="1" dirty="0" smtClean="0">
                <a:solidFill>
                  <a:srgbClr val="0000FF"/>
                </a:solidFill>
              </a:rPr>
              <a:t>на підставі електронного повідомлення утримувача митного складу,</a:t>
            </a:r>
            <a:r>
              <a:rPr lang="uk-UA" dirty="0" smtClean="0"/>
              <a:t> що містить кількість та опис товарів, на яке накладено електронний підпис.</a:t>
            </a:r>
          </a:p>
          <a:p>
            <a:pPr indent="457200" algn="just"/>
            <a:endParaRPr lang="uk-UA" dirty="0" smtClean="0"/>
          </a:p>
          <a:p>
            <a:pPr indent="457200" algn="just"/>
            <a:r>
              <a:rPr lang="uk-UA" dirty="0" smtClean="0"/>
              <a:t>Електронне повідомлення надсилається митному органу </a:t>
            </a:r>
            <a:r>
              <a:rPr lang="uk-UA" b="1" dirty="0" smtClean="0">
                <a:solidFill>
                  <a:srgbClr val="0000FF"/>
                </a:solidFill>
              </a:rPr>
              <a:t>протягом чотирьох годин з моменту фактичного розміщення товарів на митному складі</a:t>
            </a:r>
            <a:r>
              <a:rPr lang="uk-UA" dirty="0" smtClean="0"/>
              <a:t>. Митний орган надсилає утримувачу митного складу підтвердження дати та часу отримання електронного повідомлення. Розміщення товарів на митному складі дозволу митного органу не потребує.</a:t>
            </a:r>
          </a:p>
          <a:p>
            <a:pPr indent="457200" algn="just"/>
            <a:endParaRPr lang="uk-UA" sz="1000" dirty="0" smtClean="0"/>
          </a:p>
          <a:p>
            <a:pPr indent="457200" algn="just"/>
            <a:r>
              <a:rPr lang="uk-UA" dirty="0" smtClean="0"/>
              <a:t>Поміщення у митний режим реекспорту товарів, розміщених на митних складах, здійснюється на підставі електронного повідомлення утримувача митного складу, що містить кількість та опис товарів, на яке накладено електронний підпис.</a:t>
            </a:r>
            <a:endParaRPr lang="uk-UA" dirty="0"/>
          </a:p>
        </p:txBody>
      </p:sp>
      <p:sp>
        <p:nvSpPr>
          <p:cNvPr id="3" name="Прямоугольник 2"/>
          <p:cNvSpPr/>
          <p:nvPr/>
        </p:nvSpPr>
        <p:spPr>
          <a:xfrm>
            <a:off x="106921" y="4725144"/>
            <a:ext cx="8808672" cy="1200329"/>
          </a:xfrm>
          <a:prstGeom prst="rect">
            <a:avLst/>
          </a:prstGeom>
        </p:spPr>
        <p:txBody>
          <a:bodyPr wrap="square">
            <a:spAutoFit/>
          </a:bodyPr>
          <a:lstStyle/>
          <a:p>
            <a:pPr indent="457200" algn="just"/>
            <a:r>
              <a:rPr lang="uk-UA" b="1" dirty="0" smtClean="0">
                <a:solidFill>
                  <a:srgbClr val="0000FF"/>
                </a:solidFill>
              </a:rPr>
              <a:t>Якщо протягом двох годин</a:t>
            </a:r>
            <a:r>
              <a:rPr lang="uk-UA" dirty="0" smtClean="0"/>
              <a:t> з моменту отримання електронного повідомлення про реекспорт товарів митний орган не повідомив утримувача митного складу про намір здійснити митний огляд таких товарів, дозволяється випускати ці товари з митного складу з метою їх реекспорту.</a:t>
            </a:r>
          </a:p>
        </p:txBody>
      </p:sp>
    </p:spTree>
    <p:extLst>
      <p:ext uri="{BB962C8B-B14F-4D97-AF65-F5344CB8AC3E}">
        <p14:creationId xmlns:p14="http://schemas.microsoft.com/office/powerpoint/2010/main" val="31195613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346" y="188640"/>
            <a:ext cx="8791142" cy="646331"/>
          </a:xfrm>
          <a:prstGeom prst="rect">
            <a:avLst/>
          </a:prstGeom>
        </p:spPr>
        <p:txBody>
          <a:bodyPr wrap="square">
            <a:spAutoFit/>
          </a:bodyPr>
          <a:lstStyle/>
          <a:p>
            <a:pPr indent="457200" algn="just"/>
            <a:r>
              <a:rPr lang="uk-UA" dirty="0" smtClean="0"/>
              <a:t>Форми </a:t>
            </a:r>
            <a:r>
              <a:rPr lang="uk-UA" dirty="0"/>
              <a:t>електронних </a:t>
            </a:r>
            <a:r>
              <a:rPr lang="uk-UA" dirty="0" smtClean="0"/>
              <a:t>повідомлень</a:t>
            </a:r>
            <a:r>
              <a:rPr lang="uk-UA" dirty="0"/>
              <a:t> </a:t>
            </a:r>
            <a:r>
              <a:rPr lang="uk-UA" dirty="0" smtClean="0"/>
              <a:t>затверджена наказом </a:t>
            </a:r>
            <a:r>
              <a:rPr lang="uk-UA" dirty="0" err="1" smtClean="0"/>
              <a:t>МФУ</a:t>
            </a:r>
            <a:r>
              <a:rPr lang="uk-UA" dirty="0" smtClean="0"/>
              <a:t> від 31.05.2012 року № 657. </a:t>
            </a:r>
            <a:endParaRPr lang="uk-UA" dirty="0"/>
          </a:p>
        </p:txBody>
      </p:sp>
      <p:sp>
        <p:nvSpPr>
          <p:cNvPr id="3" name="Прямоугольник 2"/>
          <p:cNvSpPr/>
          <p:nvPr/>
        </p:nvSpPr>
        <p:spPr>
          <a:xfrm>
            <a:off x="186358" y="1000920"/>
            <a:ext cx="8856984" cy="5586145"/>
          </a:xfrm>
          <a:prstGeom prst="rect">
            <a:avLst/>
          </a:prstGeom>
        </p:spPr>
        <p:txBody>
          <a:bodyPr wrap="square">
            <a:spAutoFit/>
          </a:bodyPr>
          <a:lstStyle/>
          <a:p>
            <a:pPr indent="457200" algn="just"/>
            <a:r>
              <a:rPr lang="uk-UA" sz="1700" dirty="0" smtClean="0"/>
              <a:t>Строк зберігання товарів у митному режимі митного складу </a:t>
            </a:r>
            <a:r>
              <a:rPr lang="uk-UA" sz="1700" b="1" dirty="0" smtClean="0">
                <a:solidFill>
                  <a:srgbClr val="0000FF"/>
                </a:solidFill>
              </a:rPr>
              <a:t>не може перевищувати 1095 днів </a:t>
            </a:r>
            <a:r>
              <a:rPr lang="uk-UA" sz="1700" dirty="0" smtClean="0"/>
              <a:t>від дня поміщення цих товарів у зазначений митний режим.</a:t>
            </a:r>
          </a:p>
          <a:p>
            <a:pPr indent="457200" algn="just"/>
            <a:endParaRPr lang="uk-UA" sz="1700" dirty="0" smtClean="0"/>
          </a:p>
          <a:p>
            <a:pPr indent="457200" algn="just"/>
            <a:r>
              <a:rPr lang="uk-UA" sz="1700" dirty="0" smtClean="0"/>
              <a:t>Строк зберігання в митному режимі митного складу підакцизних товарів, іноземних товарів, які були попередньо поміщені у митні режими транзиту, тимчасового ввезення або переробки на митній території України, а також продуктів переробки </a:t>
            </a:r>
            <a:r>
              <a:rPr lang="uk-UA" sz="1700" b="1" dirty="0" smtClean="0">
                <a:solidFill>
                  <a:srgbClr val="0000FF"/>
                </a:solidFill>
              </a:rPr>
              <a:t>не може перевищувати 365 днів </a:t>
            </a:r>
            <a:r>
              <a:rPr lang="uk-UA" sz="1700" dirty="0" smtClean="0"/>
              <a:t>від дня поміщення їх у митний режим митного складу.</a:t>
            </a:r>
          </a:p>
          <a:p>
            <a:pPr indent="457200" algn="just"/>
            <a:endParaRPr lang="uk-UA" sz="1700" dirty="0" smtClean="0"/>
          </a:p>
          <a:p>
            <a:pPr indent="457200" algn="just"/>
            <a:r>
              <a:rPr lang="uk-UA" sz="1700" dirty="0" smtClean="0"/>
              <a:t>Іноземні товари, що зберігаються в митному режимі митного складу, до закінчення строку їх придатності або строків зберігання, повинні бути задекларовані для ввезення на митну територію України в іншому митному режимі або </a:t>
            </a:r>
            <a:r>
              <a:rPr lang="uk-UA" sz="1700" dirty="0" err="1" smtClean="0"/>
              <a:t>реекспортовані</a:t>
            </a:r>
            <a:r>
              <a:rPr lang="uk-UA" sz="1700" dirty="0" smtClean="0"/>
              <a:t>. </a:t>
            </a:r>
          </a:p>
          <a:p>
            <a:pPr indent="457200" algn="just"/>
            <a:endParaRPr lang="uk-UA" sz="1700" dirty="0"/>
          </a:p>
          <a:p>
            <a:pPr indent="457200" algn="just"/>
            <a:r>
              <a:rPr lang="uk-UA" sz="1700" dirty="0" smtClean="0"/>
              <a:t>Строк зберігання у митному режимі митного складу товарів, призначених для експорту, </a:t>
            </a:r>
            <a:r>
              <a:rPr lang="uk-UA" sz="1700" b="1" dirty="0" smtClean="0">
                <a:solidFill>
                  <a:srgbClr val="0000FF"/>
                </a:solidFill>
              </a:rPr>
              <a:t>не може перевищувати одного року</a:t>
            </a:r>
            <a:r>
              <a:rPr lang="uk-UA" sz="1700" dirty="0" smtClean="0"/>
              <a:t> з дати поміщення їх у цей режим. До закінчення зазначеного строку такі товари повинні бути вивезені за межі митної території України.</a:t>
            </a:r>
          </a:p>
          <a:p>
            <a:pPr indent="457200" algn="just"/>
            <a:endParaRPr lang="uk-UA" sz="1700" dirty="0" smtClean="0"/>
          </a:p>
          <a:p>
            <a:pPr indent="457200" algn="just"/>
            <a:r>
              <a:rPr lang="uk-UA" sz="1700" dirty="0" smtClean="0"/>
              <a:t>У разі невиконання вимог зазначених вище частин щодо розпорядження товарами, що зберігаються в митному режимі митного складу, утримувач митного складу повинен </a:t>
            </a:r>
            <a:r>
              <a:rPr lang="uk-UA" sz="1700" b="1" dirty="0" smtClean="0">
                <a:solidFill>
                  <a:srgbClr val="0000FF"/>
                </a:solidFill>
              </a:rPr>
              <a:t>протягом 30 днів</a:t>
            </a:r>
            <a:r>
              <a:rPr lang="uk-UA" sz="1700" dirty="0" smtClean="0"/>
              <a:t> після закінчення строку зберігання цих товарів у митному режимі митного складу передати їх на склад митного органу, а в разі закінчення строку придатності зазначених товарів - задекларувати їх у митний режим знищення або руйнування.</a:t>
            </a:r>
            <a:endParaRPr lang="uk-UA" sz="1700" dirty="0"/>
          </a:p>
        </p:txBody>
      </p:sp>
    </p:spTree>
    <p:extLst>
      <p:ext uri="{BB962C8B-B14F-4D97-AF65-F5344CB8AC3E}">
        <p14:creationId xmlns:p14="http://schemas.microsoft.com/office/powerpoint/2010/main" val="41540109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1200329"/>
          </a:xfrm>
          <a:prstGeom prst="rect">
            <a:avLst/>
          </a:prstGeom>
        </p:spPr>
        <p:txBody>
          <a:bodyPr wrap="square">
            <a:spAutoFit/>
          </a:bodyPr>
          <a:lstStyle/>
          <a:p>
            <a:pPr indent="457200" algn="just"/>
            <a:r>
              <a:rPr lang="uk-UA" dirty="0" smtClean="0"/>
              <a:t>Іноземні товари, поміщені в митний режим митного складу, зберігають статус іноземних товарів.</a:t>
            </a:r>
          </a:p>
          <a:p>
            <a:pPr indent="457200" algn="just"/>
            <a:r>
              <a:rPr lang="uk-UA" dirty="0" smtClean="0"/>
              <a:t>Українські товари, поміщені в митний режим митного складу, втрачають статус українських товарів з моменту відшкодування сум податку на додану вартість </a:t>
            </a:r>
            <a:endParaRPr lang="uk-UA" dirty="0"/>
          </a:p>
        </p:txBody>
      </p:sp>
      <p:sp>
        <p:nvSpPr>
          <p:cNvPr id="3" name="Прямоугольник 2"/>
          <p:cNvSpPr/>
          <p:nvPr/>
        </p:nvSpPr>
        <p:spPr>
          <a:xfrm>
            <a:off x="323528" y="1556792"/>
            <a:ext cx="8568952" cy="646331"/>
          </a:xfrm>
          <a:prstGeom prst="rect">
            <a:avLst/>
          </a:prstGeom>
        </p:spPr>
        <p:txBody>
          <a:bodyPr wrap="square">
            <a:spAutoFit/>
          </a:bodyPr>
          <a:lstStyle/>
          <a:p>
            <a:pPr indent="457200" algn="just"/>
            <a:r>
              <a:rPr lang="uk-UA" dirty="0" smtClean="0"/>
              <a:t>З </a:t>
            </a:r>
            <a:r>
              <a:rPr lang="ru-RU" dirty="0" smtClean="0"/>
              <a:t>товарами</a:t>
            </a:r>
            <a:r>
              <a:rPr lang="ru-RU" dirty="0"/>
              <a:t>, </a:t>
            </a:r>
            <a:r>
              <a:rPr lang="uk-UA" dirty="0" smtClean="0"/>
              <a:t>поміщеними у митний режим митного складу, можуть проводитися звичайні операції з товарами, зазначені </a:t>
            </a:r>
            <a:r>
              <a:rPr lang="ru-RU" dirty="0" smtClean="0"/>
              <a:t>у</a:t>
            </a:r>
            <a:r>
              <a:rPr lang="ru-RU" dirty="0"/>
              <a:t> </a:t>
            </a:r>
            <a:r>
              <a:rPr lang="ru-RU" u="sng" dirty="0" err="1">
                <a:hlinkClick r:id="rId2"/>
              </a:rPr>
              <a:t>статті</a:t>
            </a:r>
            <a:r>
              <a:rPr lang="ru-RU" u="sng" dirty="0">
                <a:hlinkClick r:id="rId2"/>
              </a:rPr>
              <a:t> 73</a:t>
            </a:r>
            <a:r>
              <a:rPr lang="ru-RU" b="1" u="sng" baseline="30000" dirty="0">
                <a:hlinkClick r:id="rId2"/>
              </a:rPr>
              <a:t>-6</a:t>
            </a:r>
            <a:r>
              <a:rPr lang="ru-RU" dirty="0"/>
              <a:t> </a:t>
            </a:r>
            <a:r>
              <a:rPr lang="ru-RU" dirty="0" err="1" smtClean="0"/>
              <a:t>МКУ</a:t>
            </a:r>
            <a:r>
              <a:rPr lang="ru-RU" dirty="0" smtClean="0"/>
              <a:t>. </a:t>
            </a:r>
            <a:endParaRPr lang="uk-UA" dirty="0"/>
          </a:p>
        </p:txBody>
      </p:sp>
      <p:sp>
        <p:nvSpPr>
          <p:cNvPr id="5" name="Прямоугольник 4"/>
          <p:cNvSpPr/>
          <p:nvPr/>
        </p:nvSpPr>
        <p:spPr>
          <a:xfrm>
            <a:off x="395536" y="2492896"/>
            <a:ext cx="8496944" cy="3416320"/>
          </a:xfrm>
          <a:prstGeom prst="rect">
            <a:avLst/>
          </a:prstGeom>
        </p:spPr>
        <p:txBody>
          <a:bodyPr wrap="square">
            <a:spAutoFit/>
          </a:bodyPr>
          <a:lstStyle/>
          <a:p>
            <a:pPr indent="457200" algn="just"/>
            <a:r>
              <a:rPr lang="uk-UA" dirty="0" smtClean="0"/>
              <a:t>Митний режим митного складу завершується відповідно до </a:t>
            </a:r>
            <a:r>
              <a:rPr lang="uk-UA" u="sng" dirty="0" smtClean="0">
                <a:hlinkClick r:id="rId3"/>
              </a:rPr>
              <a:t>частини першої</a:t>
            </a:r>
            <a:r>
              <a:rPr lang="uk-UA" dirty="0" smtClean="0"/>
              <a:t> статті 73</a:t>
            </a:r>
            <a:r>
              <a:rPr lang="uk-UA" b="1" baseline="30000" dirty="0" smtClean="0"/>
              <a:t>-8</a:t>
            </a:r>
            <a:r>
              <a:rPr lang="uk-UA" dirty="0" smtClean="0"/>
              <a:t> </a:t>
            </a:r>
            <a:r>
              <a:rPr lang="uk-UA" dirty="0" err="1" smtClean="0"/>
              <a:t>МКУ</a:t>
            </a:r>
            <a:r>
              <a:rPr lang="uk-UA" dirty="0" smtClean="0"/>
              <a:t>:</a:t>
            </a:r>
          </a:p>
          <a:p>
            <a:pPr indent="457200" algn="just"/>
            <a:endParaRPr lang="uk-UA" dirty="0"/>
          </a:p>
          <a:p>
            <a:pPr indent="457200" algn="just"/>
            <a:r>
              <a:rPr lang="uk-UA" dirty="0" smtClean="0"/>
              <a:t>вивезення </a:t>
            </a:r>
            <a:r>
              <a:rPr lang="uk-UA" dirty="0"/>
              <a:t>(реекспорту) товарів та/або продуктів їх переробки за межі митної території </a:t>
            </a:r>
            <a:r>
              <a:rPr lang="uk-UA" dirty="0" smtClean="0"/>
              <a:t>України;</a:t>
            </a:r>
          </a:p>
          <a:p>
            <a:pPr indent="457200" algn="just"/>
            <a:endParaRPr lang="uk-UA" dirty="0"/>
          </a:p>
          <a:p>
            <a:pPr indent="457200" algn="just"/>
            <a:r>
              <a:rPr lang="uk-UA" dirty="0" smtClean="0"/>
              <a:t>випуску </a:t>
            </a:r>
            <a:r>
              <a:rPr lang="uk-UA" dirty="0"/>
              <a:t>у вільний обіг товарів та/або продуктів переробки товарів, що ввозилися в митному режимі переробки на митній </a:t>
            </a:r>
            <a:r>
              <a:rPr lang="uk-UA" dirty="0" smtClean="0"/>
              <a:t>території;</a:t>
            </a:r>
          </a:p>
          <a:p>
            <a:pPr indent="457200" algn="just"/>
            <a:endParaRPr lang="uk-UA" dirty="0"/>
          </a:p>
          <a:p>
            <a:pPr indent="457200" algn="just"/>
            <a:r>
              <a:rPr lang="uk-UA" dirty="0" smtClean="0"/>
              <a:t>поміщення </a:t>
            </a:r>
            <a:r>
              <a:rPr lang="uk-UA" dirty="0"/>
              <a:t>товарів та/або продуктів їх переробки в інший митний </a:t>
            </a:r>
            <a:r>
              <a:rPr lang="uk-UA" dirty="0" smtClean="0"/>
              <a:t>режим. </a:t>
            </a:r>
            <a:endParaRPr lang="uk-UA" dirty="0"/>
          </a:p>
          <a:p>
            <a:pPr indent="457200" algn="just"/>
            <a:endParaRPr lang="uk-UA" dirty="0" smtClean="0"/>
          </a:p>
          <a:p>
            <a:pPr indent="457200" algn="just"/>
            <a:endParaRPr lang="uk-UA" dirty="0" smtClean="0"/>
          </a:p>
        </p:txBody>
      </p:sp>
    </p:spTree>
    <p:extLst>
      <p:ext uri="{BB962C8B-B14F-4D97-AF65-F5344CB8AC3E}">
        <p14:creationId xmlns:p14="http://schemas.microsoft.com/office/powerpoint/2010/main" val="41540109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60648"/>
            <a:ext cx="8712968" cy="6463308"/>
          </a:xfrm>
          <a:prstGeom prst="rect">
            <a:avLst/>
          </a:prstGeom>
        </p:spPr>
        <p:txBody>
          <a:bodyPr wrap="square">
            <a:spAutoFit/>
          </a:bodyPr>
          <a:lstStyle/>
          <a:p>
            <a:pPr indent="457200" algn="just"/>
            <a:r>
              <a:rPr lang="uk-UA" dirty="0"/>
              <a:t>Митний режим митного складу припиняється відповідно до </a:t>
            </a:r>
            <a:r>
              <a:rPr lang="uk-UA" u="sng" dirty="0">
                <a:hlinkClick r:id="rId2"/>
              </a:rPr>
              <a:t>частини шостої</a:t>
            </a:r>
            <a:r>
              <a:rPr lang="uk-UA" dirty="0"/>
              <a:t> статті </a:t>
            </a:r>
            <a:r>
              <a:rPr lang="uk-UA" dirty="0" smtClean="0"/>
              <a:t>73</a:t>
            </a:r>
            <a:r>
              <a:rPr lang="uk-UA" b="1" baseline="30000" dirty="0" smtClean="0"/>
              <a:t>-8</a:t>
            </a:r>
            <a:r>
              <a:rPr lang="uk-UA" dirty="0" smtClean="0"/>
              <a:t>, </a:t>
            </a:r>
            <a:r>
              <a:rPr lang="uk-UA" dirty="0"/>
              <a:t>а також у разі передачі товарів на склад митного органу у зв’язку із закінченням строків зберігання в режимі митного </a:t>
            </a:r>
            <a:r>
              <a:rPr lang="uk-UA" dirty="0" smtClean="0"/>
              <a:t>складу: </a:t>
            </a:r>
          </a:p>
          <a:p>
            <a:pPr indent="457200" algn="just"/>
            <a:endParaRPr lang="uk-UA" dirty="0"/>
          </a:p>
          <a:p>
            <a:pPr indent="457200" algn="just"/>
            <a:r>
              <a:rPr lang="uk-UA" dirty="0" smtClean="0"/>
              <a:t>конфіскації товарів;</a:t>
            </a:r>
          </a:p>
          <a:p>
            <a:pPr indent="457200" algn="just"/>
            <a:r>
              <a:rPr lang="uk-UA" dirty="0" smtClean="0"/>
              <a:t>повної втрати товарів, транспортних засобів комерційного призначення внаслідок аварії або дії обставин непереборної сили, за умови підтвердження факту такої аварії або дії обставин непереборної сили;</a:t>
            </a:r>
          </a:p>
          <a:p>
            <a:pPr indent="457200" algn="just"/>
            <a:r>
              <a:rPr lang="uk-UA" dirty="0" smtClean="0"/>
              <a:t>примусового відчуження або вилучення товарів, транспортних засобів комерційного призначення; </a:t>
            </a:r>
          </a:p>
          <a:p>
            <a:pPr indent="457200" algn="just"/>
            <a:r>
              <a:rPr lang="uk-UA" dirty="0" smtClean="0"/>
              <a:t>реалізації товарів, транспортних засобів комерційного призначення, на які накладено арешт у кримінальному провадженні, та після надходження на рахунки, відкриті для зарахування надходжень державного бюджету, контроль за справлянням яких покладено на центральний орган виконавчої влади, що реалізує державну митну політику, коштів у сумі митних платежів, що підлягали б сплаті у разі випуску таких товарів у вільний обіг на митній території України</a:t>
            </a:r>
            <a:r>
              <a:rPr lang="ru-RU" dirty="0" smtClean="0"/>
              <a:t>;</a:t>
            </a:r>
            <a:endParaRPr lang="ru-RU" dirty="0"/>
          </a:p>
          <a:p>
            <a:pPr indent="457200" algn="just"/>
            <a:r>
              <a:rPr lang="uk-UA" dirty="0" smtClean="0"/>
              <a:t>реалізації товарів </a:t>
            </a:r>
            <a:r>
              <a:rPr lang="uk-UA" smtClean="0"/>
              <a:t>з урахуванням </a:t>
            </a:r>
            <a:r>
              <a:rPr lang="uk-UA" dirty="0" smtClean="0"/>
              <a:t>строків придатності.</a:t>
            </a:r>
            <a:endParaRPr lang="uk-UA" dirty="0"/>
          </a:p>
          <a:p>
            <a:pPr indent="457200" algn="just"/>
            <a:endParaRPr lang="uk-UA" dirty="0" smtClean="0"/>
          </a:p>
          <a:p>
            <a:pPr indent="457200" algn="just"/>
            <a:r>
              <a:rPr lang="uk-UA" dirty="0" smtClean="0"/>
              <a:t>У </a:t>
            </a:r>
            <a:r>
              <a:rPr lang="uk-UA" dirty="0"/>
              <a:t>разі якщо встановлені законом заборони або обмеження щодо імпорту чи експорту відповідних товарів, що діяли під час перебування цих товарів у митному режимі митного складу, скасовано, дозволяється завершення митного режиму митного складу шляхом експорту зазначених товарів або випуску їх для вільного обігу на митній території України.</a:t>
            </a:r>
            <a:endParaRPr lang="uk-UA" dirty="0"/>
          </a:p>
        </p:txBody>
      </p:sp>
    </p:spTree>
    <p:extLst>
      <p:ext uri="{BB962C8B-B14F-4D97-AF65-F5344CB8AC3E}">
        <p14:creationId xmlns:p14="http://schemas.microsoft.com/office/powerpoint/2010/main" val="19671061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88640"/>
            <a:ext cx="8352928" cy="369332"/>
          </a:xfrm>
          <a:prstGeom prst="rect">
            <a:avLst/>
          </a:prstGeom>
          <a:noFill/>
        </p:spPr>
        <p:txBody>
          <a:bodyPr wrap="square" rtlCol="0">
            <a:spAutoFit/>
          </a:bodyPr>
          <a:lstStyle/>
          <a:p>
            <a:pPr algn="ctr"/>
            <a:r>
              <a:rPr lang="uk-UA" b="1" dirty="0" smtClean="0">
                <a:solidFill>
                  <a:srgbClr val="0000FF"/>
                </a:solidFill>
                <a:latin typeface="Arial" pitchFamily="34" charset="0"/>
                <a:cs typeface="Arial" pitchFamily="34" charset="0"/>
              </a:rPr>
              <a:t>ПОДАТКОВІ НАСЛІДКИ </a:t>
            </a:r>
            <a:endParaRPr lang="ru-RU" b="1" dirty="0">
              <a:solidFill>
                <a:srgbClr val="0000FF"/>
              </a:solidFill>
              <a:latin typeface="Arial" pitchFamily="34" charset="0"/>
              <a:cs typeface="Arial" pitchFamily="34" charset="0"/>
            </a:endParaRPr>
          </a:p>
        </p:txBody>
      </p:sp>
      <p:sp>
        <p:nvSpPr>
          <p:cNvPr id="3" name="Прямоугольник 2"/>
          <p:cNvSpPr/>
          <p:nvPr/>
        </p:nvSpPr>
        <p:spPr>
          <a:xfrm>
            <a:off x="323528" y="1120676"/>
            <a:ext cx="8568952" cy="1200329"/>
          </a:xfrm>
          <a:prstGeom prst="rect">
            <a:avLst/>
          </a:prstGeom>
        </p:spPr>
        <p:txBody>
          <a:bodyPr wrap="square">
            <a:spAutoFit/>
          </a:bodyPr>
          <a:lstStyle/>
          <a:p>
            <a:pPr indent="457200" algn="just"/>
            <a:r>
              <a:rPr lang="uk-UA" b="1" dirty="0" smtClean="0">
                <a:solidFill>
                  <a:srgbClr val="00B050"/>
                </a:solidFill>
              </a:rPr>
              <a:t>Ввізне мито не сплачується </a:t>
            </a:r>
            <a:r>
              <a:rPr lang="uk-UA" dirty="0" smtClean="0"/>
              <a:t>згідно з п. 1 частини першої ст. 284 МКУ та частини дев’ятої ст. 286 МКУ застосовується умовне повне звільнення від оподаткування ввізним митом при дотриманні вимог та обмежень, встановлених главою 20 </a:t>
            </a:r>
            <a:r>
              <a:rPr lang="uk-UA" dirty="0" err="1" smtClean="0"/>
              <a:t>МКУ</a:t>
            </a:r>
            <a:r>
              <a:rPr lang="uk-UA" dirty="0" smtClean="0"/>
              <a:t>.  </a:t>
            </a:r>
          </a:p>
          <a:p>
            <a:pPr indent="457200" algn="just"/>
            <a:r>
              <a:rPr lang="uk-UA" b="1" dirty="0" smtClean="0">
                <a:solidFill>
                  <a:srgbClr val="00B050"/>
                </a:solidFill>
              </a:rPr>
              <a:t>Вивізне мито не сплачується </a:t>
            </a:r>
            <a:r>
              <a:rPr lang="uk-UA" dirty="0" smtClean="0"/>
              <a:t>відповідно до  ст. 121 </a:t>
            </a:r>
            <a:r>
              <a:rPr lang="uk-UA" dirty="0" err="1" smtClean="0"/>
              <a:t>МКУ</a:t>
            </a:r>
            <a:r>
              <a:rPr lang="uk-UA" dirty="0" smtClean="0"/>
              <a:t>. </a:t>
            </a:r>
            <a:endParaRPr lang="uk-UA" dirty="0"/>
          </a:p>
        </p:txBody>
      </p:sp>
      <p:sp>
        <p:nvSpPr>
          <p:cNvPr id="4" name="Прямоугольник 3"/>
          <p:cNvSpPr/>
          <p:nvPr/>
        </p:nvSpPr>
        <p:spPr>
          <a:xfrm>
            <a:off x="467544" y="2782669"/>
            <a:ext cx="8352928" cy="1200329"/>
          </a:xfrm>
          <a:prstGeom prst="rect">
            <a:avLst/>
          </a:prstGeom>
        </p:spPr>
        <p:txBody>
          <a:bodyPr wrap="square">
            <a:spAutoFit/>
          </a:bodyPr>
          <a:lstStyle/>
          <a:p>
            <a:pPr indent="457200" algn="just"/>
            <a:r>
              <a:rPr lang="uk-UA" b="1" dirty="0" smtClean="0">
                <a:solidFill>
                  <a:srgbClr val="00B050"/>
                </a:solidFill>
              </a:rPr>
              <a:t>Звільнено від оподаткування акцизним податком </a:t>
            </a:r>
            <a:r>
              <a:rPr lang="uk-UA" dirty="0" smtClean="0"/>
              <a:t>відповідно до  пп. 213.3.3 </a:t>
            </a:r>
            <a:r>
              <a:rPr lang="uk-UA" dirty="0" err="1" smtClean="0"/>
              <a:t>ПКУ</a:t>
            </a:r>
            <a:r>
              <a:rPr lang="uk-UA" dirty="0"/>
              <a:t> </a:t>
            </a:r>
            <a:r>
              <a:rPr lang="uk-UA" dirty="0" smtClean="0"/>
              <a:t>ввезення підакцизних товарів (продукції) з-за меж митної території України на митну територію України, якщо при цьому згідно із законом не справляється податок на додану вартість</a:t>
            </a:r>
            <a:endParaRPr lang="uk-UA" dirty="0"/>
          </a:p>
        </p:txBody>
      </p:sp>
      <p:sp>
        <p:nvSpPr>
          <p:cNvPr id="5" name="Прямоугольник 4"/>
          <p:cNvSpPr/>
          <p:nvPr/>
        </p:nvSpPr>
        <p:spPr>
          <a:xfrm>
            <a:off x="611560" y="4365104"/>
            <a:ext cx="7992888" cy="646331"/>
          </a:xfrm>
          <a:prstGeom prst="rect">
            <a:avLst/>
          </a:prstGeom>
        </p:spPr>
        <p:txBody>
          <a:bodyPr wrap="square">
            <a:spAutoFit/>
          </a:bodyPr>
          <a:lstStyle/>
          <a:p>
            <a:pPr algn="just"/>
            <a:r>
              <a:rPr lang="uk-UA" b="1" dirty="0" smtClean="0">
                <a:solidFill>
                  <a:srgbClr val="00B050"/>
                </a:solidFill>
              </a:rPr>
              <a:t>ПДВ </a:t>
            </a:r>
            <a:r>
              <a:rPr lang="uk-UA" b="1" dirty="0">
                <a:solidFill>
                  <a:srgbClr val="00B050"/>
                </a:solidFill>
              </a:rPr>
              <a:t>не сплачується </a:t>
            </a:r>
            <a:r>
              <a:rPr lang="uk-UA" dirty="0"/>
              <a:t>з</a:t>
            </a:r>
            <a:r>
              <a:rPr lang="uk-UA" dirty="0" smtClean="0"/>
              <a:t>гідно з п.  206.9  ст.  206  ПКУ за умови дотримання вимог та обмежень, встановлених главою 20 </a:t>
            </a:r>
            <a:r>
              <a:rPr lang="uk-UA" dirty="0" err="1" smtClean="0"/>
              <a:t>МКУ</a:t>
            </a:r>
            <a:r>
              <a:rPr lang="uk-UA" dirty="0" smtClean="0"/>
              <a:t>. </a:t>
            </a:r>
            <a:endParaRPr lang="uk-UA" dirty="0"/>
          </a:p>
        </p:txBody>
      </p:sp>
    </p:spTree>
    <p:extLst>
      <p:ext uri="{BB962C8B-B14F-4D97-AF65-F5344CB8AC3E}">
        <p14:creationId xmlns:p14="http://schemas.microsoft.com/office/powerpoint/2010/main" val="3119561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16632"/>
            <a:ext cx="8640960" cy="1323439"/>
          </a:xfrm>
          <a:prstGeom prst="rect">
            <a:avLst/>
          </a:prstGeom>
        </p:spPr>
        <p:txBody>
          <a:bodyPr wrap="square">
            <a:spAutoFit/>
          </a:bodyPr>
          <a:lstStyle/>
          <a:p>
            <a:pPr indent="457200" algn="just"/>
            <a:r>
              <a:rPr lang="uk-UA" sz="2000" dirty="0"/>
              <a:t>Експлуатація митного складу відкритого типу </a:t>
            </a:r>
            <a:r>
              <a:rPr lang="en-US" sz="2000" dirty="0"/>
              <a:t>I, </a:t>
            </a:r>
            <a:r>
              <a:rPr lang="uk-UA" sz="2000" dirty="0"/>
              <a:t>відкритого типу </a:t>
            </a:r>
            <a:r>
              <a:rPr lang="en-US" sz="2000" dirty="0"/>
              <a:t>II </a:t>
            </a:r>
            <a:r>
              <a:rPr lang="uk-UA" sz="2000" dirty="0"/>
              <a:t>та закритого типу здійснюється підприємством </a:t>
            </a:r>
            <a:r>
              <a:rPr lang="uk-UA" sz="2000" b="1" dirty="0">
                <a:solidFill>
                  <a:srgbClr val="0000FF"/>
                </a:solidFill>
              </a:rPr>
              <a:t>на підставі авторизації </a:t>
            </a:r>
            <a:r>
              <a:rPr lang="uk-UA" sz="2000" dirty="0"/>
              <a:t>на експлуатацію митного складу. Підприємство, яке отримало авторизацію на експлуатацію митного складу, вважається </a:t>
            </a:r>
            <a:r>
              <a:rPr lang="uk-UA" sz="2000" b="1" dirty="0">
                <a:solidFill>
                  <a:srgbClr val="0000FF"/>
                </a:solidFill>
              </a:rPr>
              <a:t>утримувачем митного складу</a:t>
            </a:r>
            <a:r>
              <a:rPr lang="uk-UA" sz="2000" dirty="0"/>
              <a:t>.</a:t>
            </a:r>
            <a:endParaRPr lang="uk-UA" sz="2000" dirty="0"/>
          </a:p>
        </p:txBody>
      </p:sp>
      <p:sp>
        <p:nvSpPr>
          <p:cNvPr id="2" name="Прямоугольник 1"/>
          <p:cNvSpPr/>
          <p:nvPr/>
        </p:nvSpPr>
        <p:spPr>
          <a:xfrm>
            <a:off x="395536" y="1700808"/>
            <a:ext cx="8568952" cy="4093428"/>
          </a:xfrm>
          <a:prstGeom prst="rect">
            <a:avLst/>
          </a:prstGeom>
        </p:spPr>
        <p:txBody>
          <a:bodyPr wrap="square">
            <a:spAutoFit/>
          </a:bodyPr>
          <a:lstStyle/>
          <a:p>
            <a:pPr indent="457200" algn="just"/>
            <a:r>
              <a:rPr lang="uk-UA" sz="2000" b="1" dirty="0">
                <a:solidFill>
                  <a:srgbClr val="00B050"/>
                </a:solidFill>
              </a:rPr>
              <a:t>Авторизація на експлуатацію митного складу надається підприємству, яке відповідає:</a:t>
            </a:r>
          </a:p>
          <a:p>
            <a:pPr indent="457200" algn="just"/>
            <a:endParaRPr lang="uk-UA" sz="2000" dirty="0" smtClean="0"/>
          </a:p>
          <a:p>
            <a:pPr indent="457200" algn="just"/>
            <a:r>
              <a:rPr lang="uk-UA" sz="2000" dirty="0" smtClean="0"/>
              <a:t>1</a:t>
            </a:r>
            <a:r>
              <a:rPr lang="uk-UA" sz="2000" dirty="0"/>
              <a:t>) </a:t>
            </a:r>
            <a:r>
              <a:rPr lang="uk-UA" sz="2000" b="1" dirty="0" smtClean="0">
                <a:solidFill>
                  <a:srgbClr val="0000FF"/>
                </a:solidFill>
              </a:rPr>
              <a:t>Критерію авторизації </a:t>
            </a:r>
            <a:r>
              <a:rPr lang="uk-UA" sz="2000" dirty="0" smtClean="0"/>
              <a:t>(дотримання вимог митного та податкового законодавства України, а також відсутність фактів притягнення до кримінальної відповідальності;</a:t>
            </a:r>
            <a:endParaRPr lang="uk-UA" sz="2000" dirty="0"/>
          </a:p>
          <a:p>
            <a:pPr indent="457200" algn="just"/>
            <a:endParaRPr lang="uk-UA" sz="2000" dirty="0" smtClean="0"/>
          </a:p>
          <a:p>
            <a:pPr indent="457200" algn="just"/>
            <a:r>
              <a:rPr lang="uk-UA" sz="2000" dirty="0" smtClean="0"/>
              <a:t>2</a:t>
            </a:r>
            <a:r>
              <a:rPr lang="uk-UA" sz="2000" dirty="0"/>
              <a:t>) </a:t>
            </a:r>
            <a:r>
              <a:rPr lang="uk-UA" sz="2000" b="1" dirty="0">
                <a:solidFill>
                  <a:srgbClr val="0000FF"/>
                </a:solidFill>
              </a:rPr>
              <a:t>умові зберігання документів та ведення облікових </a:t>
            </a:r>
            <a:r>
              <a:rPr lang="uk-UA" sz="2000" b="1" dirty="0" smtClean="0">
                <a:solidFill>
                  <a:srgbClr val="0000FF"/>
                </a:solidFill>
              </a:rPr>
              <a:t>записів або критерію авторизації </a:t>
            </a:r>
            <a:r>
              <a:rPr lang="uk-UA" sz="2000" dirty="0" smtClean="0"/>
              <a:t>(демонстрація заявником високого рівня контролю своїх операцій і товарних потоків на основі бухгалтерського обліку, системи управління комерційними обліковими записами та, у відповідних випадках, товарно-транспортною документацією, що дають змогу здійснювати належний митний</a:t>
            </a:r>
            <a:r>
              <a:rPr lang="ru-RU" sz="2000" dirty="0" smtClean="0"/>
              <a:t> </a:t>
            </a:r>
            <a:r>
              <a:rPr lang="ru-RU" sz="2000" dirty="0"/>
              <a:t>контроль</a:t>
            </a:r>
            <a:r>
              <a:rPr lang="uk-UA" sz="2000" dirty="0" smtClean="0"/>
              <a:t>)</a:t>
            </a:r>
          </a:p>
        </p:txBody>
      </p:sp>
    </p:spTree>
    <p:extLst>
      <p:ext uri="{BB962C8B-B14F-4D97-AF65-F5344CB8AC3E}">
        <p14:creationId xmlns:p14="http://schemas.microsoft.com/office/powerpoint/2010/main" val="1725381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260648"/>
            <a:ext cx="8568952" cy="4401205"/>
          </a:xfrm>
          <a:prstGeom prst="rect">
            <a:avLst/>
          </a:prstGeom>
        </p:spPr>
        <p:txBody>
          <a:bodyPr wrap="square">
            <a:spAutoFit/>
          </a:bodyPr>
          <a:lstStyle/>
          <a:p>
            <a:pPr indent="457200" algn="just"/>
            <a:r>
              <a:rPr lang="uk-UA" sz="2000" dirty="0"/>
              <a:t>3) </a:t>
            </a:r>
            <a:r>
              <a:rPr lang="uk-UA" sz="2000" b="1" dirty="0">
                <a:solidFill>
                  <a:srgbClr val="0000FF"/>
                </a:solidFill>
              </a:rPr>
              <a:t>Наступним умовам (у частині податкового боргу із сплати митних платежів</a:t>
            </a:r>
            <a:r>
              <a:rPr lang="uk-UA" sz="2000" b="1" dirty="0" smtClean="0">
                <a:solidFill>
                  <a:srgbClr val="0000FF"/>
                </a:solidFill>
              </a:rPr>
              <a:t>):</a:t>
            </a:r>
          </a:p>
          <a:p>
            <a:pPr indent="457200" algn="just"/>
            <a:endParaRPr lang="uk-UA" sz="2000" dirty="0" smtClean="0"/>
          </a:p>
          <a:p>
            <a:pPr indent="457200" algn="just"/>
            <a:r>
              <a:rPr lang="uk-UA" sz="2000" dirty="0" smtClean="0"/>
              <a:t>підприємство не перебуває у процедурі санації боржника до відкриття провадження у справі про банкрутство, а також щодо такого підприємства не відкрито провадження у справі про банкрутство;</a:t>
            </a:r>
          </a:p>
          <a:p>
            <a:pPr indent="457200" algn="just"/>
            <a:endParaRPr lang="uk-UA" sz="2000" dirty="0" smtClean="0"/>
          </a:p>
          <a:p>
            <a:pPr indent="457200" algn="just"/>
            <a:r>
              <a:rPr lang="uk-UA" sz="2000" dirty="0" smtClean="0"/>
              <a:t>протягом календарного року, в якому проводиться оцінка відповідності підприємства цьому критерію, та попередніх трьох календарних років підприємство не мало податкового боргу із сплати митних платежів, а також не має податкового боргу із сплати інших податків, що не належать до митних платежів, на момент прийняття рішення щодо відповідності підприємства цьому критерію;</a:t>
            </a:r>
          </a:p>
          <a:p>
            <a:pPr indent="457200" algn="just"/>
            <a:endParaRPr lang="ru-RU" sz="2000" dirty="0" smtClean="0"/>
          </a:p>
        </p:txBody>
      </p:sp>
    </p:spTree>
    <p:extLst>
      <p:ext uri="{BB962C8B-B14F-4D97-AF65-F5344CB8AC3E}">
        <p14:creationId xmlns:p14="http://schemas.microsoft.com/office/powerpoint/2010/main" val="259053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4785" y="260648"/>
            <a:ext cx="8784976" cy="5909310"/>
          </a:xfrm>
          <a:prstGeom prst="rect">
            <a:avLst/>
          </a:prstGeom>
        </p:spPr>
        <p:txBody>
          <a:bodyPr wrap="square">
            <a:spAutoFit/>
          </a:bodyPr>
          <a:lstStyle/>
          <a:p>
            <a:pPr indent="457200" algn="just"/>
            <a:r>
              <a:rPr lang="uk-UA" dirty="0"/>
              <a:t>4) </a:t>
            </a:r>
            <a:r>
              <a:rPr lang="uk-UA" b="1" dirty="0">
                <a:solidFill>
                  <a:srgbClr val="0000FF"/>
                </a:solidFill>
              </a:rPr>
              <a:t>Наступним умовам</a:t>
            </a:r>
            <a:r>
              <a:rPr lang="uk-UA" dirty="0"/>
              <a:t>:</a:t>
            </a:r>
          </a:p>
          <a:p>
            <a:pPr indent="457200" algn="just"/>
            <a:endParaRPr lang="uk-UA" dirty="0" smtClean="0"/>
          </a:p>
          <a:p>
            <a:pPr indent="457200" algn="just"/>
            <a:r>
              <a:rPr lang="uk-UA" dirty="0" smtClean="0"/>
              <a:t>підприємство має працівника, відповідального за митні питання;</a:t>
            </a:r>
          </a:p>
          <a:p>
            <a:pPr indent="457200" algn="just"/>
            <a:r>
              <a:rPr lang="uk-UA" dirty="0" smtClean="0"/>
              <a:t>на працівника, відповідального за митні питання, повинні бути покладені, зокрема, але не виключно, такі обов’язки:</a:t>
            </a:r>
          </a:p>
          <a:p>
            <a:pPr indent="457200" algn="just"/>
            <a:r>
              <a:rPr lang="uk-UA" dirty="0" smtClean="0"/>
              <a:t>а</a:t>
            </a:r>
            <a:r>
              <a:rPr lang="uk-UA" dirty="0"/>
              <a:t>) взаємодія з митними органами з питань відповідності підприємства критеріям та/або умовам надання </a:t>
            </a:r>
            <a:r>
              <a:rPr lang="uk-UA" dirty="0" smtClean="0"/>
              <a:t>авторизації;</a:t>
            </a:r>
          </a:p>
          <a:p>
            <a:pPr indent="457200" algn="just"/>
            <a:r>
              <a:rPr lang="uk-UA" dirty="0" smtClean="0"/>
              <a:t>б</a:t>
            </a:r>
            <a:r>
              <a:rPr lang="uk-UA" dirty="0"/>
              <a:t>) проведення самостійного контролю за дотриманням підприємством відповідності критеріям та/або умовам надання авторизації та умовам, визначеним такою </a:t>
            </a:r>
            <a:r>
              <a:rPr lang="uk-UA" dirty="0" smtClean="0"/>
              <a:t>авторизацією;</a:t>
            </a:r>
          </a:p>
          <a:p>
            <a:pPr indent="457200" algn="just"/>
            <a:r>
              <a:rPr lang="uk-UA" dirty="0" smtClean="0"/>
              <a:t>в</a:t>
            </a:r>
            <a:r>
              <a:rPr lang="uk-UA" dirty="0"/>
              <a:t>) невідкладне інформування митних органів про зміни в діяльності підприємства, що мають значення для проведення оцінки відповідності, в тому числі щодо втрати або передання іншій особі права користування відповідним об’єктом підприємства, виникнення подій та/або обставин, що можуть мати вплив на дотримання підприємством відповідності критеріям та/або умовам надання авторизації, та умов, визначених такою авторизацією.</a:t>
            </a:r>
          </a:p>
          <a:p>
            <a:pPr indent="457200" algn="just"/>
            <a:endParaRPr lang="uk-UA" dirty="0"/>
          </a:p>
          <a:p>
            <a:pPr indent="457200" algn="just"/>
            <a:r>
              <a:rPr lang="uk-UA" dirty="0"/>
              <a:t>5) </a:t>
            </a:r>
            <a:r>
              <a:rPr lang="uk-UA" b="1" dirty="0" smtClean="0">
                <a:solidFill>
                  <a:srgbClr val="0000FF"/>
                </a:solidFill>
              </a:rPr>
              <a:t>Вимогам </a:t>
            </a:r>
            <a:r>
              <a:rPr lang="uk-UA" b="1" dirty="0">
                <a:solidFill>
                  <a:srgbClr val="0000FF"/>
                </a:solidFill>
              </a:rPr>
              <a:t>до облаштування об’єктів </a:t>
            </a:r>
            <a:r>
              <a:rPr lang="uk-UA" b="1" dirty="0" smtClean="0">
                <a:solidFill>
                  <a:srgbClr val="0000FF"/>
                </a:solidFill>
              </a:rPr>
              <a:t>підприємства</a:t>
            </a:r>
            <a:r>
              <a:rPr lang="uk-UA" dirty="0" smtClean="0"/>
              <a:t>: повинні </a:t>
            </a:r>
            <a:r>
              <a:rPr lang="uk-UA" dirty="0"/>
              <a:t>бути облаштовані обладнанням для зважування товарів та системами відеоспостереження (крім об’єктів, утворених на газосховищах або резервуарах, призначених для зберігання нафти, що переміщується трубопровідним транспортом).</a:t>
            </a:r>
          </a:p>
        </p:txBody>
      </p:sp>
    </p:spTree>
    <p:extLst>
      <p:ext uri="{BB962C8B-B14F-4D97-AF65-F5344CB8AC3E}">
        <p14:creationId xmlns:p14="http://schemas.microsoft.com/office/powerpoint/2010/main" val="2056258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2656"/>
            <a:ext cx="8712968" cy="6247864"/>
          </a:xfrm>
          <a:prstGeom prst="rect">
            <a:avLst/>
          </a:prstGeom>
        </p:spPr>
        <p:txBody>
          <a:bodyPr wrap="square">
            <a:spAutoFit/>
          </a:bodyPr>
          <a:lstStyle/>
          <a:p>
            <a:pPr indent="457200" algn="ctr"/>
            <a:r>
              <a:rPr lang="uk-UA" sz="2200" b="1" dirty="0" smtClean="0">
                <a:solidFill>
                  <a:srgbClr val="009900"/>
                </a:solidFill>
              </a:rPr>
              <a:t>На митному складі можуть розміщуватися товари:</a:t>
            </a:r>
          </a:p>
          <a:p>
            <a:pPr indent="457200"/>
            <a:endParaRPr lang="uk-UA" dirty="0" smtClean="0"/>
          </a:p>
          <a:p>
            <a:pPr indent="457200" algn="just"/>
            <a:r>
              <a:rPr lang="uk-UA" dirty="0" smtClean="0"/>
              <a:t>1) поміщені у митний режим митного складу (у тому числі консолідовані вантажі);</a:t>
            </a:r>
          </a:p>
          <a:p>
            <a:pPr indent="457200" algn="just"/>
            <a:endParaRPr lang="uk-UA" dirty="0" smtClean="0"/>
          </a:p>
          <a:p>
            <a:pPr indent="457200" algn="just"/>
            <a:r>
              <a:rPr lang="uk-UA" dirty="0" smtClean="0"/>
              <a:t>2) поміщені у митні режими транзиту, тимчасового ввезення, переробки на митній території, експорту, тимчасового вивезення, переробки за межами митної території (без зміни цих митних режимів на митний режим митного складу);</a:t>
            </a:r>
          </a:p>
          <a:p>
            <a:pPr indent="457200" algn="just"/>
            <a:endParaRPr lang="uk-UA" dirty="0" smtClean="0"/>
          </a:p>
          <a:p>
            <a:pPr indent="457200" algn="just"/>
            <a:r>
              <a:rPr lang="uk-UA" dirty="0" smtClean="0"/>
              <a:t>3) призначені для тимчасового зберігання під митним контролем (на умовах, встановлених для складів тимчасового зберігання).</a:t>
            </a:r>
          </a:p>
          <a:p>
            <a:pPr indent="457200" algn="just"/>
            <a:endParaRPr lang="uk-UA" dirty="0" smtClean="0"/>
          </a:p>
          <a:p>
            <a:pPr indent="457200" algn="just"/>
            <a:r>
              <a:rPr lang="uk-UA" dirty="0" smtClean="0"/>
              <a:t>З товарами, зазначеними </a:t>
            </a:r>
            <a:r>
              <a:rPr lang="uk-UA" b="1" dirty="0" smtClean="0">
                <a:solidFill>
                  <a:srgbClr val="0000FF"/>
                </a:solidFill>
              </a:rPr>
              <a:t>в пунктах 2 і 3</a:t>
            </a:r>
            <a:r>
              <a:rPr lang="uk-UA" dirty="0" smtClean="0"/>
              <a:t>, можуть проводитися операції: призначені для збереження товарів у незмінному стані, за умови що такі операції не змінюють зовнішній вигляд та/або не покращують характеристики товарів, з якими проводяться такі операції, зокрема звичайні операції з товарами. Такі операції проводяться без дозволу митного органу.</a:t>
            </a:r>
          </a:p>
          <a:p>
            <a:pPr indent="457200" algn="just"/>
            <a:endParaRPr lang="uk-UA" dirty="0"/>
          </a:p>
          <a:p>
            <a:pPr indent="457200" algn="just"/>
            <a:r>
              <a:rPr lang="uk-UA" dirty="0"/>
              <a:t>З дозволу митного органу на митному складі можуть розміщуватися українські товари, необхідні для здійснення звичайних операцій із товарами, визначеними </a:t>
            </a:r>
            <a:r>
              <a:rPr lang="uk-UA" u="sng" dirty="0">
                <a:hlinkClick r:id="rId2"/>
              </a:rPr>
              <a:t>статтею 73</a:t>
            </a:r>
            <a:r>
              <a:rPr lang="uk-UA" b="1" u="sng" baseline="30000" dirty="0">
                <a:hlinkClick r:id="rId2"/>
              </a:rPr>
              <a:t>-6</a:t>
            </a:r>
            <a:r>
              <a:rPr lang="uk-UA" dirty="0"/>
              <a:t> </a:t>
            </a:r>
            <a:r>
              <a:rPr lang="uk-UA" dirty="0" err="1"/>
              <a:t>МКУ</a:t>
            </a:r>
            <a:r>
              <a:rPr lang="uk-UA" dirty="0"/>
              <a:t> (всього 19 видів операцій), при цьому такі товари не вважаються такими, що перебувають у митному режимі митного складу, та не підлягають декларуванню</a:t>
            </a:r>
            <a:r>
              <a:rPr lang="uk-UA" dirty="0" smtClean="0"/>
              <a:t>.</a:t>
            </a:r>
            <a:endParaRPr lang="uk-UA" dirty="0"/>
          </a:p>
        </p:txBody>
      </p:sp>
    </p:spTree>
    <p:extLst>
      <p:ext uri="{BB962C8B-B14F-4D97-AF65-F5344CB8AC3E}">
        <p14:creationId xmlns:p14="http://schemas.microsoft.com/office/powerpoint/2010/main" val="3119561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58847"/>
            <a:ext cx="8784976" cy="5755422"/>
          </a:xfrm>
          <a:prstGeom prst="rect">
            <a:avLst/>
          </a:prstGeom>
        </p:spPr>
        <p:txBody>
          <a:bodyPr wrap="square">
            <a:spAutoFit/>
          </a:bodyPr>
          <a:lstStyle/>
          <a:p>
            <a:pPr indent="457200" algn="just"/>
            <a:r>
              <a:rPr lang="uk-UA" dirty="0"/>
              <a:t>Товари, поміщені в різні митні режими та розміщені на одному митному складі, зберігаються на такому складі за умови ідентифікації в системі обліку підприємства товарів, заявлених у відповідний митний режим, та місця їх зберігання.</a:t>
            </a:r>
          </a:p>
          <a:p>
            <a:pPr indent="457200" algn="just"/>
            <a:endParaRPr lang="uk-UA" dirty="0" smtClean="0"/>
          </a:p>
          <a:p>
            <a:pPr indent="457200" algn="just"/>
            <a:r>
              <a:rPr lang="uk-UA" dirty="0" smtClean="0"/>
              <a:t>Товари </a:t>
            </a:r>
            <a:r>
              <a:rPr lang="uk-UA" dirty="0"/>
              <a:t>можуть бути розміщені на митному складі без вивантаження їх із транспортних засобів.</a:t>
            </a:r>
          </a:p>
          <a:p>
            <a:pPr indent="457200" algn="just"/>
            <a:endParaRPr lang="uk-UA" dirty="0" smtClean="0"/>
          </a:p>
          <a:p>
            <a:pPr indent="457200" algn="just"/>
            <a:r>
              <a:rPr lang="uk-UA" dirty="0" smtClean="0"/>
              <a:t>Небезпечні </a:t>
            </a:r>
            <a:r>
              <a:rPr lang="uk-UA" dirty="0"/>
              <a:t>товари, товари, що можуть зашкодити іншим товарам, або товари, що вимагають спеціальних умов зберігання, не можуть розміщуватися на митному складі, на якому не забезпечуються відповідні умови для зберігання таких товарів.</a:t>
            </a:r>
          </a:p>
          <a:p>
            <a:pPr indent="457200" algn="just"/>
            <a:endParaRPr lang="uk-UA" dirty="0" smtClean="0"/>
          </a:p>
          <a:p>
            <a:pPr indent="457200" algn="just"/>
            <a:r>
              <a:rPr lang="uk-UA" dirty="0" smtClean="0"/>
              <a:t>Утримувач </a:t>
            </a:r>
            <a:r>
              <a:rPr lang="uk-UA" dirty="0"/>
              <a:t>митного складу веде облік товарів, що розміщуються та випускаються з такого складу, </a:t>
            </a:r>
            <a:r>
              <a:rPr lang="uk-UA" sz="2200" b="1" dirty="0">
                <a:solidFill>
                  <a:srgbClr val="0000FF"/>
                </a:solidFill>
              </a:rPr>
              <a:t>щокварталу подає до митного органу звіт про рух товарів на складі за попередній квартал</a:t>
            </a:r>
            <a:r>
              <a:rPr lang="uk-UA" sz="2200" dirty="0"/>
              <a:t> </a:t>
            </a:r>
            <a:r>
              <a:rPr lang="uk-UA" dirty="0"/>
              <a:t>за формою, що затверджується Кабінетом Міністрів </a:t>
            </a:r>
            <a:r>
              <a:rPr lang="uk-UA" dirty="0" smtClean="0"/>
              <a:t>України (</a:t>
            </a:r>
            <a:r>
              <a:rPr lang="uk-UA" b="1" dirty="0" smtClean="0">
                <a:solidFill>
                  <a:srgbClr val="C00000"/>
                </a:solidFill>
              </a:rPr>
              <a:t>!!!але затверджено наказом Міністерства фінансів від 16.07.2012 року № 835</a:t>
            </a:r>
            <a:r>
              <a:rPr lang="uk-UA" dirty="0" smtClean="0"/>
              <a:t>). Але із наказу Міністерства фінансів незрозуміло, протягом скількох днів це має робитися. </a:t>
            </a:r>
          </a:p>
          <a:p>
            <a:pPr indent="457200" algn="just"/>
            <a:endParaRPr lang="uk-UA" dirty="0" smtClean="0"/>
          </a:p>
          <a:p>
            <a:pPr indent="457200" algn="just"/>
            <a:r>
              <a:rPr lang="uk-UA" dirty="0" smtClean="0"/>
              <a:t>Митний </a:t>
            </a:r>
            <a:r>
              <a:rPr lang="uk-UA" dirty="0"/>
              <a:t>орган має право вимагати подання позачергового звіту не більше одного разу на рік.</a:t>
            </a:r>
          </a:p>
        </p:txBody>
      </p:sp>
    </p:spTree>
    <p:extLst>
      <p:ext uri="{BB962C8B-B14F-4D97-AF65-F5344CB8AC3E}">
        <p14:creationId xmlns:p14="http://schemas.microsoft.com/office/powerpoint/2010/main" val="2943854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TotalTime>
  <Words>4727</Words>
  <Application>Microsoft Office PowerPoint</Application>
  <PresentationFormat>Экран (4:3)</PresentationFormat>
  <Paragraphs>322</Paragraphs>
  <Slides>45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Victoria</dc:creator>
  <cp:lastModifiedBy>Пользователь Windows</cp:lastModifiedBy>
  <cp:revision>191</cp:revision>
  <dcterms:created xsi:type="dcterms:W3CDTF">2023-01-15T07:38:35Z</dcterms:created>
  <dcterms:modified xsi:type="dcterms:W3CDTF">2025-04-22T07:05:18Z</dcterms:modified>
</cp:coreProperties>
</file>