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8" r:id="rId3"/>
    <p:sldId id="286" r:id="rId4"/>
    <p:sldId id="289" r:id="rId5"/>
    <p:sldId id="263" r:id="rId6"/>
    <p:sldId id="290" r:id="rId7"/>
    <p:sldId id="291" r:id="rId8"/>
    <p:sldId id="292" r:id="rId9"/>
    <p:sldId id="293" r:id="rId10"/>
    <p:sldId id="264" r:id="rId11"/>
    <p:sldId id="294" r:id="rId12"/>
    <p:sldId id="295" r:id="rId13"/>
    <p:sldId id="296" r:id="rId14"/>
    <p:sldId id="299" r:id="rId15"/>
    <p:sldId id="298" r:id="rId16"/>
    <p:sldId id="301" r:id="rId17"/>
    <p:sldId id="302" r:id="rId18"/>
    <p:sldId id="305" r:id="rId19"/>
    <p:sldId id="306" r:id="rId20"/>
    <p:sldId id="307" r:id="rId21"/>
    <p:sldId id="308" r:id="rId22"/>
    <p:sldId id="309" r:id="rId23"/>
    <p:sldId id="311" r:id="rId24"/>
    <p:sldId id="312" r:id="rId25"/>
    <p:sldId id="313" r:id="rId26"/>
    <p:sldId id="315" r:id="rId27"/>
    <p:sldId id="316" r:id="rId28"/>
    <p:sldId id="319" r:id="rId29"/>
    <p:sldId id="317" r:id="rId30"/>
    <p:sldId id="275" r:id="rId31"/>
    <p:sldId id="329" r:id="rId32"/>
    <p:sldId id="330" r:id="rId33"/>
    <p:sldId id="27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0260-BE32-4EC6-904A-DD0A1EBE5238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9F8F6-3F9D-4DC6-ADD0-D8CA9F913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434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9F8F6-3F9D-4DC6-ADD0-D8CA9F9134A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609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3168352"/>
          </a:xfrm>
        </p:spPr>
        <p:txBody>
          <a:bodyPr>
            <a:normAutofit fontScale="90000"/>
          </a:bodyPr>
          <a:lstStyle/>
          <a:p>
            <a:r>
              <a:rPr lang="en-US" dirty="0"/>
              <a:t>Theme</a:t>
            </a:r>
            <a:r>
              <a:rPr lang="uk-UA" dirty="0"/>
              <a:t> </a:t>
            </a:r>
            <a:r>
              <a:rPr lang="uk-UA" dirty="0" smtClean="0"/>
              <a:t>2</a:t>
            </a:r>
            <a:r>
              <a:rPr lang="uk-UA" dirty="0"/>
              <a:t/>
            </a:r>
            <a:br>
              <a:rPr lang="uk-UA" dirty="0"/>
            </a:br>
            <a:r>
              <a:rPr lang="en-US" sz="4900" b="1" dirty="0" smtClean="0"/>
              <a:t>Civilizations </a:t>
            </a:r>
            <a:r>
              <a:rPr lang="en-US" sz="4900" b="1" dirty="0"/>
              <a:t>of the Ancient </a:t>
            </a:r>
            <a:r>
              <a:rPr lang="en-US" sz="4900" b="1" dirty="0" smtClean="0"/>
              <a:t>East</a:t>
            </a:r>
            <a:r>
              <a:rPr lang="uk-UA" sz="4900" b="1" dirty="0" smtClean="0"/>
              <a:t/>
            </a:r>
            <a:br>
              <a:rPr lang="uk-UA" sz="4900" b="1" dirty="0" smtClean="0"/>
            </a:br>
            <a:r>
              <a:rPr lang="uk-UA" sz="4900" b="1" dirty="0"/>
              <a:t/>
            </a:r>
            <a:br>
              <a:rPr lang="uk-UA" sz="4900" b="1" dirty="0"/>
            </a:br>
            <a:r>
              <a:rPr lang="en-US" sz="4900" b="1" dirty="0"/>
              <a:t>(3 000–600 BCE)</a:t>
            </a:r>
            <a:r>
              <a:rPr lang="uk-UA" sz="4000" dirty="0"/>
              <a:t/>
            </a:r>
            <a:br>
              <a:rPr lang="uk-UA" sz="4000" dirty="0"/>
            </a:br>
            <a:endParaRPr lang="uk-UA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8136904" cy="2423120"/>
          </a:xfrm>
        </p:spPr>
        <p:txBody>
          <a:bodyPr>
            <a:normAutofit fontScale="92500" lnSpcReduction="10000"/>
          </a:bodyPr>
          <a:lstStyle/>
          <a:p>
            <a:r>
              <a:rPr lang="de-DE" sz="4200" dirty="0" err="1" smtClean="0">
                <a:solidFill>
                  <a:srgbClr val="002060"/>
                </a:solidFill>
              </a:rPr>
              <a:t>Andrii</a:t>
            </a:r>
            <a:r>
              <a:rPr lang="de-DE" sz="4200" dirty="0" smtClean="0">
                <a:solidFill>
                  <a:srgbClr val="002060"/>
                </a:solidFill>
              </a:rPr>
              <a:t> </a:t>
            </a:r>
            <a:r>
              <a:rPr lang="de-DE" sz="4200" dirty="0" err="1">
                <a:solidFill>
                  <a:srgbClr val="002060"/>
                </a:solidFill>
              </a:rPr>
              <a:t>Pastushenko</a:t>
            </a:r>
            <a:endParaRPr lang="de-DE" sz="4200" dirty="0">
              <a:solidFill>
                <a:srgbClr val="002060"/>
              </a:solidFill>
            </a:endParaRPr>
          </a:p>
          <a:p>
            <a:r>
              <a:rPr lang="de-DE" sz="4200" dirty="0" err="1">
                <a:solidFill>
                  <a:srgbClr val="002060"/>
                </a:solidFill>
              </a:rPr>
              <a:t>PhD</a:t>
            </a:r>
            <a:r>
              <a:rPr lang="de-DE" sz="4200" dirty="0">
                <a:solidFill>
                  <a:srgbClr val="002060"/>
                </a:solidFill>
              </a:rPr>
              <a:t> in Historical </a:t>
            </a:r>
            <a:r>
              <a:rPr lang="de-DE" sz="4200" dirty="0" err="1">
                <a:solidFill>
                  <a:srgbClr val="002060"/>
                </a:solidFill>
              </a:rPr>
              <a:t>Sciences</a:t>
            </a:r>
            <a:r>
              <a:rPr lang="de-DE" sz="4200" dirty="0">
                <a:solidFill>
                  <a:srgbClr val="002060"/>
                </a:solidFill>
              </a:rPr>
              <a:t>, </a:t>
            </a:r>
            <a:r>
              <a:rPr lang="de-DE" sz="4200" dirty="0" err="1">
                <a:solidFill>
                  <a:srgbClr val="002060"/>
                </a:solidFill>
              </a:rPr>
              <a:t>associate</a:t>
            </a:r>
            <a:r>
              <a:rPr lang="de-DE" sz="4200" dirty="0">
                <a:solidFill>
                  <a:srgbClr val="002060"/>
                </a:solidFill>
              </a:rPr>
              <a:t> </a:t>
            </a:r>
            <a:r>
              <a:rPr lang="de-DE" sz="4200" dirty="0" err="1">
                <a:solidFill>
                  <a:srgbClr val="002060"/>
                </a:solidFill>
              </a:rPr>
              <a:t>professor</a:t>
            </a:r>
            <a:r>
              <a:rPr lang="de-DE" sz="4800" dirty="0"/>
              <a:t/>
            </a:r>
            <a:br>
              <a:rPr lang="de-DE" sz="4800" dirty="0"/>
            </a:br>
            <a:endParaRPr lang="de-DE" sz="4800" dirty="0"/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93727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ÐÐ°ÑÑÐ¸Ð½ÐºÐ¸ Ð¿Ð¾ Ð·Ð°Ð¿ÑÐ¾ÑÑ Hammurabi of Babylon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" y="260648"/>
            <a:ext cx="903467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852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5287" y="1844824"/>
            <a:ext cx="2589201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/>
              <a:t>The </a:t>
            </a:r>
            <a:r>
              <a:rPr lang="uk-UA" sz="3600" b="1" dirty="0" err="1" smtClean="0"/>
              <a:t>Code</a:t>
            </a:r>
            <a:r>
              <a:rPr lang="uk-UA" sz="3600" b="1" dirty="0" smtClean="0"/>
              <a:t> </a:t>
            </a:r>
            <a:r>
              <a:rPr lang="uk-UA" sz="3600" b="1" dirty="0" err="1"/>
              <a:t>of</a:t>
            </a:r>
            <a:r>
              <a:rPr lang="uk-UA" sz="3600" b="1" dirty="0"/>
              <a:t> </a:t>
            </a:r>
            <a:r>
              <a:rPr lang="uk-UA" sz="3600" b="1" dirty="0" err="1" smtClean="0"/>
              <a:t>Hammurabi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1750 BCE</a:t>
            </a:r>
            <a:endParaRPr lang="uk-UA" sz="3600" dirty="0"/>
          </a:p>
        </p:txBody>
      </p:sp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5"/>
            <a:ext cx="6051759" cy="59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987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Hittite Empire </a:t>
            </a:r>
            <a:r>
              <a:rPr lang="uk-UA" dirty="0"/>
              <a:t>1300 – </a:t>
            </a:r>
            <a:r>
              <a:rPr lang="uk-UA" dirty="0" smtClean="0"/>
              <a:t>1200</a:t>
            </a:r>
            <a:r>
              <a:rPr lang="en-US" dirty="0" smtClean="0"/>
              <a:t> BCE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20" name="Picture 4" descr="ÐÐ°ÑÑÐ¸Ð½ÐºÐ¸ Ð¿Ð¾ Ð·Ð°Ð¿ÑÐ¾ÑÑ The Hitt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35549"/>
            <a:ext cx="714375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431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Assyrian Empire </a:t>
            </a:r>
            <a:r>
              <a:rPr lang="uk-UA" dirty="0"/>
              <a:t>911 – </a:t>
            </a:r>
            <a:r>
              <a:rPr lang="uk-UA" dirty="0" smtClean="0"/>
              <a:t>612</a:t>
            </a:r>
            <a:r>
              <a:rPr lang="en-US" dirty="0" smtClean="0"/>
              <a:t> BCE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42" name="Picture 2" descr="ÐÐ°ÑÑÐ¸Ð½ÐºÐ¸ Ð¿Ð¾ Ð·Ð°Ð¿ÑÐ¾ÑÑ The Assyrian Emp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714381" cy="475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181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2276872"/>
            <a:ext cx="2160240" cy="18722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Little amount of cities </a:t>
            </a:r>
            <a:endParaRPr lang="uk-UA" sz="36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07904" y="2281599"/>
            <a:ext cx="2016224" cy="18722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Weak competition </a:t>
            </a:r>
            <a:endParaRPr lang="uk-UA" sz="3200" b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915816" y="2580304"/>
            <a:ext cx="648072" cy="122413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право 6"/>
          <p:cNvSpPr/>
          <p:nvPr/>
        </p:nvSpPr>
        <p:spPr>
          <a:xfrm>
            <a:off x="5868144" y="2580304"/>
            <a:ext cx="648072" cy="122413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32240" y="2312667"/>
            <a:ext cx="2016224" cy="18722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centralization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3424486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209234" y="1385423"/>
            <a:ext cx="4536504" cy="4752528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743997"/>
            <a:ext cx="1888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Pharaoh </a:t>
            </a:r>
            <a:endParaRPr lang="uk-UA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2780928"/>
            <a:ext cx="1570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Priests </a:t>
            </a:r>
            <a:endParaRPr lang="uk-UA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55269" y="5368860"/>
            <a:ext cx="1444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People 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981790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3933825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вно 3"/>
          <p:cNvSpPr/>
          <p:nvPr/>
        </p:nvSpPr>
        <p:spPr>
          <a:xfrm>
            <a:off x="4572000" y="2852936"/>
            <a:ext cx="1008112" cy="504056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012160" y="1844824"/>
            <a:ext cx="2664296" cy="28083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One of gods </a:t>
            </a:r>
            <a:endParaRPr lang="uk-UA" sz="4800" b="1" dirty="0"/>
          </a:p>
        </p:txBody>
      </p:sp>
    </p:spTree>
    <p:extLst>
      <p:ext uri="{BB962C8B-B14F-4D97-AF65-F5344CB8AC3E}">
        <p14:creationId xmlns:p14="http://schemas.microsoft.com/office/powerpoint/2010/main" val="4272094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03648" y="5345895"/>
            <a:ext cx="6408712" cy="7920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The Old Kingdom </a:t>
            </a:r>
            <a:endParaRPr lang="uk-UA" sz="32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03648" y="3645024"/>
            <a:ext cx="6561112" cy="7920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The Middle Kingdom </a:t>
            </a:r>
            <a:r>
              <a:rPr lang="en-US" sz="3200" b="1" u="sng" dirty="0" smtClean="0">
                <a:solidFill>
                  <a:schemeClr val="tx1"/>
                </a:solidFill>
              </a:rPr>
              <a:t> </a:t>
            </a:r>
            <a:endParaRPr lang="uk-UA" sz="3200" b="1" u="sng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03648" y="1700808"/>
            <a:ext cx="6561112" cy="7920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The New Kingdom </a:t>
            </a:r>
            <a:endParaRPr lang="uk-UA" sz="3200" b="1" u="sng" dirty="0"/>
          </a:p>
        </p:txBody>
      </p:sp>
      <p:sp>
        <p:nvSpPr>
          <p:cNvPr id="7" name="Стрелка вправо 6"/>
          <p:cNvSpPr/>
          <p:nvPr/>
        </p:nvSpPr>
        <p:spPr>
          <a:xfrm rot="16200000">
            <a:off x="4319974" y="4360761"/>
            <a:ext cx="576064" cy="116081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право 7"/>
          <p:cNvSpPr/>
          <p:nvPr/>
        </p:nvSpPr>
        <p:spPr>
          <a:xfrm rot="16200000">
            <a:off x="4288310" y="2488555"/>
            <a:ext cx="576064" cy="116081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899592" y="3068960"/>
            <a:ext cx="2276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2050 – 1650 BCE</a:t>
            </a:r>
            <a:endParaRPr lang="uk-UA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4849772"/>
            <a:ext cx="2345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3100</a:t>
            </a:r>
            <a:r>
              <a:rPr lang="uk-UA" sz="2400" dirty="0" smtClean="0"/>
              <a:t> </a:t>
            </a:r>
            <a:r>
              <a:rPr lang="uk-UA" sz="2400" dirty="0"/>
              <a:t>– 2200 </a:t>
            </a:r>
            <a:r>
              <a:rPr lang="en-US" sz="2400" b="1" dirty="0" smtClean="0"/>
              <a:t> BCE</a:t>
            </a:r>
            <a:endParaRPr lang="uk-UA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1052736"/>
            <a:ext cx="2276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1550 – 1070 BCE</a:t>
            </a:r>
            <a:endParaRPr lang="uk-UA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732240" y="4849772"/>
            <a:ext cx="1558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Memphis</a:t>
            </a:r>
            <a:endParaRPr lang="uk-UA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05364" y="3090415"/>
            <a:ext cx="1385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Thebes</a:t>
            </a:r>
            <a:endParaRPr lang="uk-UA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046206" y="1039733"/>
            <a:ext cx="1385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Thebes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555437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56"/>
            <a:ext cx="339472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Isis with Horus </a:t>
            </a:r>
            <a:endParaRPr lang="uk-UA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3580864" cy="570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ÐÐ°ÑÑÐ¸Ð½ÐºÐ¸ Ð¿Ð¾ Ð·Ð°Ð¿ÑÐ¾ÑÑ virgin Mary with Christ statue sitti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60" b="9590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3256242" cy="53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006817" y="235821"/>
            <a:ext cx="3394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Virgin Mary with Jesus Christ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7504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 – the god of Sun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666" y="1679670"/>
            <a:ext cx="8229600" cy="4525963"/>
          </a:xfrm>
        </p:spPr>
        <p:txBody>
          <a:bodyPr/>
          <a:lstStyle/>
          <a:p>
            <a:endParaRPr lang="uk-UA"/>
          </a:p>
        </p:txBody>
      </p:sp>
      <p:pic>
        <p:nvPicPr>
          <p:cNvPr id="15362" name="Picture 2" descr="ÐÐ°ÑÑÐ¸Ð½ÐºÐ¸ Ð¿Ð¾ Ð·Ð°Ð¿ÑÐ¾ÑÑ Ra god depi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3829332" cy="460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801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Sumer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ÐÐ°ÑÑÐ¸Ð½ÐºÐ¸ Ð¿Ð¾ Ð·Ð°Ð¿ÑÐ¾ÑÑ The Sumerians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5" y="1340768"/>
            <a:ext cx="8208912" cy="506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983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Mummy </a:t>
            </a:r>
            <a:endParaRPr lang="uk-UA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6386" name="Picture 2" descr="ÐÐ°ÑÑÐ¸Ð½ÐºÐ¸ Ð¿Ð¾ Ð·Ð°Ð¿ÑÐ¾ÑÑ mummy Egypti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09" b="97378" l="9867" r="89867">
                        <a14:foregroundMark x1="68267" y1="4869" x2="71200" y2="7491"/>
                        <a14:foregroundMark x1="64000" y1="5431" x2="73067" y2="5431"/>
                        <a14:foregroundMark x1="65333" y1="4869" x2="74933" y2="4494"/>
                        <a14:foregroundMark x1="76533" y1="16479" x2="83467" y2="20787"/>
                        <a14:foregroundMark x1="83467" y1="24345" x2="83467" y2="35019"/>
                        <a14:foregroundMark x1="59733" y1="8801" x2="59733" y2="15730"/>
                        <a14:foregroundMark x1="62667" y1="5431" x2="60267" y2="7491"/>
                        <a14:foregroundMark x1="57600" y1="17416" x2="52533" y2="23596"/>
                        <a14:foregroundMark x1="24533" y1="6367" x2="25067" y2="91386"/>
                        <a14:backgroundMark x1="46400" y1="28464" x2="46933" y2="593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20006"/>
            <a:ext cx="3571875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120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Pyramids – tombs  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7410" name="Picture 2" descr="ÐÐ°ÑÑÐ¸Ð½ÐºÐ¸ Ð¿Ð¾ Ð·Ð°Ð¿ÑÐ¾ÑÑ pyram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18498"/>
            <a:ext cx="835292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840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Hieroglyphs 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8436" name="Picture 4" descr="ÐÐ°ÑÑÐ¸Ð½ÐºÐ¸ Ð¿Ð¾ Ð·Ð°Ð¿ÑÐ¾ÑÑ egyptian hieroglyp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345" y="1484784"/>
            <a:ext cx="4107582" cy="51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936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677" y1="7865" x2="9677" y2="66292"/>
                        <a14:foregroundMark x1="2509" y1="67790" x2="8961" y2="93258"/>
                        <a14:foregroundMark x1="23656" y1="4869" x2="93907" y2="5993"/>
                        <a14:foregroundMark x1="29749" y1="11610" x2="41577" y2="34457"/>
                        <a14:foregroundMark x1="8244" y1="3371" x2="5735" y2="4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"/>
          <a:stretch/>
        </p:blipFill>
        <p:spPr bwMode="auto">
          <a:xfrm>
            <a:off x="3419872" y="908720"/>
            <a:ext cx="4868605" cy="471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1916832"/>
            <a:ext cx="136768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b="1" dirty="0"/>
              <a:t>?</a:t>
            </a:r>
            <a:endParaRPr lang="uk-UA" sz="19900" b="1" dirty="0"/>
          </a:p>
        </p:txBody>
      </p:sp>
    </p:spTree>
    <p:extLst>
      <p:ext uri="{BB962C8B-B14F-4D97-AF65-F5344CB8AC3E}">
        <p14:creationId xmlns:p14="http://schemas.microsoft.com/office/powerpoint/2010/main" val="1730624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1506" name="Picture 2" descr="ÐÐ°ÑÑÐ¸Ð½ÐºÐ¸ Ð¿Ð¾ Ð·Ð°Ð¿ÑÐ¾ÑÑ Harappa Mohenjo-Daro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62965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909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</a:t>
            </a:r>
            <a:r>
              <a:rPr lang="uk-UA" b="1" dirty="0" err="1" smtClean="0"/>
              <a:t>ewage</a:t>
            </a:r>
            <a:r>
              <a:rPr lang="uk-UA" b="1" dirty="0" smtClean="0"/>
              <a:t> </a:t>
            </a:r>
            <a:r>
              <a:rPr lang="en-US" b="1" dirty="0" smtClean="0"/>
              <a:t>in Mohenjo-Daro</a:t>
            </a:r>
            <a:endParaRPr lang="uk-UA" dirty="0"/>
          </a:p>
        </p:txBody>
      </p:sp>
      <p:pic>
        <p:nvPicPr>
          <p:cNvPr id="2253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776"/>
            <a:ext cx="342337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978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1 900 BCE 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4" name="Пятно 2 3"/>
          <p:cNvSpPr/>
          <p:nvPr/>
        </p:nvSpPr>
        <p:spPr>
          <a:xfrm rot="1021508">
            <a:off x="2336317" y="2222568"/>
            <a:ext cx="4680679" cy="3035998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The end of the Indus</a:t>
            </a:r>
            <a:endParaRPr lang="uk-UA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603861"/>
            <a:ext cx="1822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FLOODS </a:t>
            </a:r>
            <a:endParaRPr lang="uk-UA" sz="3600" b="1" dirty="0"/>
          </a:p>
        </p:txBody>
      </p:sp>
      <p:sp>
        <p:nvSpPr>
          <p:cNvPr id="6" name="TextBox 5"/>
          <p:cNvSpPr txBox="1"/>
          <p:nvPr/>
        </p:nvSpPr>
        <p:spPr>
          <a:xfrm rot="651072">
            <a:off x="5684864" y="1927027"/>
            <a:ext cx="3142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EARTHQUAKES </a:t>
            </a:r>
            <a:endParaRPr lang="uk-UA" sz="3600" b="1" dirty="0"/>
          </a:p>
        </p:txBody>
      </p:sp>
      <p:sp>
        <p:nvSpPr>
          <p:cNvPr id="7" name="TextBox 6"/>
          <p:cNvSpPr txBox="1"/>
          <p:nvPr/>
        </p:nvSpPr>
        <p:spPr>
          <a:xfrm rot="904011">
            <a:off x="539551" y="5120317"/>
            <a:ext cx="3426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DEFORESTATION </a:t>
            </a:r>
            <a:endParaRPr lang="uk-UA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18998" y="5142159"/>
            <a:ext cx="2674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THE ARYANS 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3360236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Aryans’ religion  </a:t>
            </a:r>
            <a:endParaRPr lang="uk-UA" b="1" dirty="0"/>
          </a:p>
        </p:txBody>
      </p:sp>
      <p:sp>
        <p:nvSpPr>
          <p:cNvPr id="4" name="Овал 3"/>
          <p:cNvSpPr/>
          <p:nvPr/>
        </p:nvSpPr>
        <p:spPr>
          <a:xfrm>
            <a:off x="683568" y="1484783"/>
            <a:ext cx="2448272" cy="151216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Rigveda </a:t>
            </a:r>
            <a:endParaRPr lang="uk-UA" sz="3600" b="1" dirty="0"/>
          </a:p>
        </p:txBody>
      </p:sp>
      <p:sp>
        <p:nvSpPr>
          <p:cNvPr id="6" name="TextBox 5"/>
          <p:cNvSpPr txBox="1"/>
          <p:nvPr/>
        </p:nvSpPr>
        <p:spPr>
          <a:xfrm rot="567674">
            <a:off x="1156854" y="1623997"/>
            <a:ext cx="1747291" cy="646331"/>
          </a:xfrm>
          <a:custGeom>
            <a:avLst/>
            <a:gdLst>
              <a:gd name="connsiteX0" fmla="*/ 0 w 1691873"/>
              <a:gd name="connsiteY0" fmla="*/ 0 h 646331"/>
              <a:gd name="connsiteX1" fmla="*/ 1691873 w 1691873"/>
              <a:gd name="connsiteY1" fmla="*/ 0 h 646331"/>
              <a:gd name="connsiteX2" fmla="*/ 1691873 w 1691873"/>
              <a:gd name="connsiteY2" fmla="*/ 646331 h 646331"/>
              <a:gd name="connsiteX3" fmla="*/ 0 w 1691873"/>
              <a:gd name="connsiteY3" fmla="*/ 646331 h 646331"/>
              <a:gd name="connsiteX4" fmla="*/ 0 w 1691873"/>
              <a:gd name="connsiteY4" fmla="*/ 0 h 646331"/>
              <a:gd name="connsiteX0" fmla="*/ 27709 w 1719582"/>
              <a:gd name="connsiteY0" fmla="*/ 0 h 646331"/>
              <a:gd name="connsiteX1" fmla="*/ 1719582 w 1719582"/>
              <a:gd name="connsiteY1" fmla="*/ 0 h 646331"/>
              <a:gd name="connsiteX2" fmla="*/ 1719582 w 1719582"/>
              <a:gd name="connsiteY2" fmla="*/ 646331 h 646331"/>
              <a:gd name="connsiteX3" fmla="*/ 0 w 1719582"/>
              <a:gd name="connsiteY3" fmla="*/ 521640 h 646331"/>
              <a:gd name="connsiteX4" fmla="*/ 27709 w 1719582"/>
              <a:gd name="connsiteY4" fmla="*/ 0 h 646331"/>
              <a:gd name="connsiteX0" fmla="*/ 27709 w 1747291"/>
              <a:gd name="connsiteY0" fmla="*/ 0 h 646331"/>
              <a:gd name="connsiteX1" fmla="*/ 1747291 w 1747291"/>
              <a:gd name="connsiteY1" fmla="*/ 304800 h 646331"/>
              <a:gd name="connsiteX2" fmla="*/ 1719582 w 1747291"/>
              <a:gd name="connsiteY2" fmla="*/ 646331 h 646331"/>
              <a:gd name="connsiteX3" fmla="*/ 0 w 1747291"/>
              <a:gd name="connsiteY3" fmla="*/ 521640 h 646331"/>
              <a:gd name="connsiteX4" fmla="*/ 27709 w 1747291"/>
              <a:gd name="connsiteY4" fmla="*/ 0 h 646331"/>
              <a:gd name="connsiteX0" fmla="*/ 27709 w 1747291"/>
              <a:gd name="connsiteY0" fmla="*/ 0 h 646331"/>
              <a:gd name="connsiteX1" fmla="*/ 1747291 w 1747291"/>
              <a:gd name="connsiteY1" fmla="*/ 304800 h 646331"/>
              <a:gd name="connsiteX2" fmla="*/ 1719582 w 1747291"/>
              <a:gd name="connsiteY2" fmla="*/ 646331 h 646331"/>
              <a:gd name="connsiteX3" fmla="*/ 799225 w 1747291"/>
              <a:gd name="connsiteY3" fmla="*/ 303447 h 646331"/>
              <a:gd name="connsiteX4" fmla="*/ 0 w 1747291"/>
              <a:gd name="connsiteY4" fmla="*/ 521640 h 646331"/>
              <a:gd name="connsiteX5" fmla="*/ 27709 w 1747291"/>
              <a:gd name="connsiteY5" fmla="*/ 0 h 646331"/>
              <a:gd name="connsiteX0" fmla="*/ 27709 w 1747291"/>
              <a:gd name="connsiteY0" fmla="*/ 0 h 646331"/>
              <a:gd name="connsiteX1" fmla="*/ 1747291 w 1747291"/>
              <a:gd name="connsiteY1" fmla="*/ 304800 h 646331"/>
              <a:gd name="connsiteX2" fmla="*/ 1719582 w 1747291"/>
              <a:gd name="connsiteY2" fmla="*/ 646331 h 646331"/>
              <a:gd name="connsiteX3" fmla="*/ 840788 w 1747291"/>
              <a:gd name="connsiteY3" fmla="*/ 511265 h 646331"/>
              <a:gd name="connsiteX4" fmla="*/ 799225 w 1747291"/>
              <a:gd name="connsiteY4" fmla="*/ 303447 h 646331"/>
              <a:gd name="connsiteX5" fmla="*/ 0 w 1747291"/>
              <a:gd name="connsiteY5" fmla="*/ 521640 h 646331"/>
              <a:gd name="connsiteX6" fmla="*/ 27709 w 1747291"/>
              <a:gd name="connsiteY6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7291" h="646331">
                <a:moveTo>
                  <a:pt x="27709" y="0"/>
                </a:moveTo>
                <a:lnTo>
                  <a:pt x="1747291" y="304800"/>
                </a:lnTo>
                <a:lnTo>
                  <a:pt x="1719582" y="646331"/>
                </a:lnTo>
                <a:cubicBezTo>
                  <a:pt x="1580044" y="643796"/>
                  <a:pt x="994181" y="568412"/>
                  <a:pt x="840788" y="511265"/>
                </a:cubicBezTo>
                <a:cubicBezTo>
                  <a:pt x="687395" y="454118"/>
                  <a:pt x="950902" y="264772"/>
                  <a:pt x="799225" y="303447"/>
                </a:cubicBezTo>
                <a:lnTo>
                  <a:pt x="0" y="521640"/>
                </a:lnTo>
                <a:lnTo>
                  <a:pt x="27709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Vedism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1112653">
            <a:off x="4271288" y="3421326"/>
            <a:ext cx="2880320" cy="129614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Caste system </a:t>
            </a:r>
            <a:endParaRPr lang="uk-UA" sz="3200" b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275857" y="2364924"/>
            <a:ext cx="1184129" cy="106562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7020272" y="2996951"/>
            <a:ext cx="792088" cy="110434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 rot="1112653">
            <a:off x="5580112" y="1486613"/>
            <a:ext cx="2880320" cy="129614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Hinduism </a:t>
            </a:r>
            <a:endParaRPr lang="uk-U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12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923928" y="692696"/>
            <a:ext cx="3528392" cy="354973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chemeClr val="tx1"/>
                </a:solidFill>
              </a:rPr>
              <a:t>330 millions 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chemeClr val="tx1"/>
                </a:solidFill>
              </a:rPr>
              <a:t>gods &amp; goddesses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836712"/>
            <a:ext cx="24080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Hinduism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1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Castes (</a:t>
            </a:r>
            <a:r>
              <a:rPr lang="en-US" b="1" dirty="0" err="1" smtClean="0"/>
              <a:t>Varnas</a:t>
            </a:r>
            <a:r>
              <a:rPr lang="en-US" b="1" dirty="0" smtClean="0"/>
              <a:t>)</a:t>
            </a:r>
            <a:endParaRPr lang="uk-UA" b="1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051720" y="1628800"/>
            <a:ext cx="5688632" cy="4752528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4127396" y="2348880"/>
            <a:ext cx="1763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Brahmans </a:t>
            </a:r>
            <a:endParaRPr lang="uk-UA" sz="2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86352" y="3481844"/>
            <a:ext cx="1797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Kshatriyas 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4581128"/>
            <a:ext cx="1428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Vaisyas  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30519" y="5517232"/>
            <a:ext cx="1156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Sudra</a:t>
            </a:r>
            <a:endParaRPr lang="uk-UA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2368570"/>
            <a:ext cx="874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Priests </a:t>
            </a:r>
            <a:endParaRPr lang="uk-UA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300192" y="3558788"/>
            <a:ext cx="1066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Warriors </a:t>
            </a:r>
            <a:endParaRPr lang="uk-UA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86758" y="4581128"/>
            <a:ext cx="10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Farmers </a:t>
            </a:r>
            <a:endParaRPr lang="uk-UA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455375" y="5572093"/>
            <a:ext cx="105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Servants </a:t>
            </a:r>
            <a:endParaRPr lang="uk-UA" b="1" dirty="0"/>
          </a:p>
        </p:txBody>
      </p:sp>
      <p:sp>
        <p:nvSpPr>
          <p:cNvPr id="14" name="Стрелка вправо 13"/>
          <p:cNvSpPr/>
          <p:nvPr/>
        </p:nvSpPr>
        <p:spPr>
          <a:xfrm rot="16200000">
            <a:off x="-1347607" y="2926109"/>
            <a:ext cx="4375348" cy="139167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Reincarnation </a:t>
            </a:r>
            <a:endParaRPr lang="uk-UA" sz="3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4230" y="913916"/>
            <a:ext cx="1763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Brahmans </a:t>
            </a:r>
            <a:endParaRPr lang="uk-UA" sz="24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7967" y="5796553"/>
            <a:ext cx="1156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Sudra</a:t>
            </a:r>
            <a:endParaRPr lang="uk-UA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40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earliest law</a:t>
            </a:r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2204864"/>
            <a:ext cx="2736304" cy="23762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smtClean="0"/>
              <a:t>Power of elite </a:t>
            </a:r>
            <a:endParaRPr lang="en-US" sz="4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80112" y="2492896"/>
            <a:ext cx="3109308" cy="23762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smtClean="0"/>
              <a:t>The Code of Ur-</a:t>
            </a:r>
            <a:r>
              <a:rPr lang="en-US" sz="4000" b="1" dirty="0" err="1" smtClean="0"/>
              <a:t>Nammu</a:t>
            </a:r>
            <a:endParaRPr lang="uk-UA" sz="4000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3995936" y="2780928"/>
            <a:ext cx="1296144" cy="122413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3697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Olmecs</a:t>
            </a:r>
            <a:r>
              <a:rPr lang="en-US" b="1" dirty="0" smtClean="0"/>
              <a:t> (1 100 – 400 BCE)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ÐÐ°ÑÑÐ¸Ð½ÐºÐ¸ Ð¿Ð¾ Ð·Ð°Ð¿ÑÐ¾ÑÑ the Olmecs c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192688" cy="476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239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Olmecs</a:t>
            </a:r>
            <a:r>
              <a:rPr lang="en-US" b="1" dirty="0" smtClean="0"/>
              <a:t>’ hieroglyphs 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22" name="Picture 2" descr="ÐÐ°ÑÑÐ¸Ð½ÐºÐ¸ Ð¿Ð¾ Ð·Ð°Ð¿ÑÐ¾ÑÑ Olmecs wri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535355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8456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Evidences of long-distance trade </a:t>
            </a:r>
            <a:endParaRPr lang="uk-UA" dirty="0"/>
          </a:p>
        </p:txBody>
      </p:sp>
      <p:pic>
        <p:nvPicPr>
          <p:cNvPr id="31746" name="Picture 2" descr="ÐÐ°ÑÑÐ¸Ð½ÐºÐ¸ Ð¿Ð¾ Ð·Ð°Ð¿ÑÐ¾ÑÑ Olmecs obsid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57" y="2276872"/>
            <a:ext cx="262985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374858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5877272"/>
            <a:ext cx="1779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Obsidian </a:t>
            </a:r>
            <a:endParaRPr lang="uk-UA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6004908"/>
            <a:ext cx="2850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Mask from jade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925996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t="2479" r="1867" b="3496"/>
          <a:stretch/>
        </p:blipFill>
        <p:spPr bwMode="auto">
          <a:xfrm>
            <a:off x="539552" y="908720"/>
            <a:ext cx="8160327" cy="443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310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78371" y="4509120"/>
            <a:ext cx="2736304" cy="18722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Big resources </a:t>
            </a:r>
            <a:endParaRPr lang="uk-UA" sz="4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99541" y="260648"/>
            <a:ext cx="2736304" cy="18722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Large population </a:t>
            </a:r>
            <a:endParaRPr lang="uk-UA" sz="4000" b="1" dirty="0"/>
          </a:p>
        </p:txBody>
      </p:sp>
      <p:sp>
        <p:nvSpPr>
          <p:cNvPr id="6" name="Овал 5"/>
          <p:cNvSpPr/>
          <p:nvPr/>
        </p:nvSpPr>
        <p:spPr>
          <a:xfrm>
            <a:off x="1331640" y="1772816"/>
            <a:ext cx="2664296" cy="2448272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Military power</a:t>
            </a:r>
            <a:endParaRPr lang="uk-UA" sz="1100" dirty="0"/>
          </a:p>
        </p:txBody>
      </p:sp>
      <p:sp>
        <p:nvSpPr>
          <p:cNvPr id="8" name="Стрелка вправо 7"/>
          <p:cNvSpPr/>
          <p:nvPr/>
        </p:nvSpPr>
        <p:spPr>
          <a:xfrm rot="8961995">
            <a:off x="3984612" y="1790924"/>
            <a:ext cx="1593043" cy="122413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право 8"/>
          <p:cNvSpPr/>
          <p:nvPr/>
        </p:nvSpPr>
        <p:spPr>
          <a:xfrm rot="12773499">
            <a:off x="3980626" y="3609021"/>
            <a:ext cx="1593043" cy="122413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8301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ÐÐ°ÑÑÐ¸Ð½ÐºÐ¸ Ð¿Ð¾ Ð·Ð°Ð¿ÑÐ¾ÑÑ Akkad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7742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60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03648" y="5345895"/>
            <a:ext cx="6408712" cy="7920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The Old Sumer </a:t>
            </a:r>
            <a:endParaRPr lang="uk-UA" sz="32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03648" y="3645024"/>
            <a:ext cx="6561112" cy="7920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The Middle Sumer </a:t>
            </a:r>
            <a:r>
              <a:rPr lang="en-US" sz="3200" b="1" u="sng" dirty="0" smtClean="0">
                <a:solidFill>
                  <a:srgbClr val="FF0000"/>
                </a:solidFill>
              </a:rPr>
              <a:t>(Akkad) </a:t>
            </a:r>
            <a:endParaRPr lang="uk-UA" sz="3200" b="1" u="sng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03648" y="1700808"/>
            <a:ext cx="6561112" cy="7920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The Neo-Sumer</a:t>
            </a:r>
            <a:r>
              <a:rPr lang="en-US" sz="3200" b="1" u="sng" dirty="0" smtClean="0"/>
              <a:t> </a:t>
            </a:r>
            <a:endParaRPr lang="uk-UA" sz="3200" b="1" u="sng" dirty="0"/>
          </a:p>
        </p:txBody>
      </p:sp>
      <p:sp>
        <p:nvSpPr>
          <p:cNvPr id="7" name="Стрелка вправо 6"/>
          <p:cNvSpPr/>
          <p:nvPr/>
        </p:nvSpPr>
        <p:spPr>
          <a:xfrm rot="16200000">
            <a:off x="4319974" y="4360761"/>
            <a:ext cx="576064" cy="116081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право 7"/>
          <p:cNvSpPr/>
          <p:nvPr/>
        </p:nvSpPr>
        <p:spPr>
          <a:xfrm rot="16200000">
            <a:off x="4288310" y="2488555"/>
            <a:ext cx="576064" cy="116081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899592" y="3068960"/>
            <a:ext cx="2276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2334 – 2104 BCE</a:t>
            </a:r>
            <a:endParaRPr lang="uk-UA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4849772"/>
            <a:ext cx="2276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3300 – 2334 BCE</a:t>
            </a:r>
            <a:endParaRPr lang="uk-UA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1052736"/>
            <a:ext cx="2276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2104 – 2000 BCE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724102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Sumerian Phalanx 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ÐÐ°ÑÑÐ¸Ð½ÐºÐ¸ Ð¿Ð¾ Ð·Ð°Ð¿ÑÐ¾ÑÑ phalanx Su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64805"/>
            <a:ext cx="702450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817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The </a:t>
            </a:r>
            <a:r>
              <a:rPr lang="en-US" sz="3200" b="1" dirty="0" smtClean="0"/>
              <a:t>Neo-Sumerian phase </a:t>
            </a:r>
            <a:r>
              <a:rPr lang="en-US" sz="3200" b="1" u="sng" dirty="0" smtClean="0"/>
              <a:t> </a:t>
            </a:r>
            <a:r>
              <a:rPr lang="uk-UA" sz="3200" b="1" u="sng" dirty="0"/>
              <a:t/>
            </a:r>
            <a:br>
              <a:rPr lang="uk-UA" sz="3200" b="1" u="sng" dirty="0"/>
            </a:br>
            <a:r>
              <a:rPr lang="en-US" sz="3200" b="1" dirty="0"/>
              <a:t>2104 – 2000 BCE</a:t>
            </a:r>
            <a:r>
              <a:rPr lang="uk-UA" sz="3200" b="1" dirty="0"/>
              <a:t/>
            </a:r>
            <a:br>
              <a:rPr lang="uk-UA" sz="3200" b="1" dirty="0"/>
            </a:b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8" name="Picture 4" descr="ÐÐ°ÑÑÐ¸Ð½ÐºÐ¸ Ð¿Ð¾ Ð·Ð°Ð¿ÑÐ¾ÑÑ Ur Sumer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940" y="1196753"/>
            <a:ext cx="685920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6516216" y="4598373"/>
            <a:ext cx="432048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6810985" y="3935803"/>
            <a:ext cx="808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UR</a:t>
            </a:r>
            <a:endParaRPr lang="uk-UA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366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971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Ziggurat</a:t>
            </a:r>
            <a:r>
              <a:rPr lang="en-US" b="1" dirty="0" smtClean="0"/>
              <a:t> – the Mesopotamian temple </a:t>
            </a:r>
            <a:endParaRPr lang="uk-UA" b="1" dirty="0"/>
          </a:p>
        </p:txBody>
      </p:sp>
      <p:pic>
        <p:nvPicPr>
          <p:cNvPr id="7170" name="Picture 2" descr="ÐÐ°ÑÑÐ¸Ð½ÐºÐ¸ Ð¿Ð¾ Ð·Ð°Ð¿ÑÐ¾ÑÑ neo-Sumerian ziggura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74377"/>
            <a:ext cx="4042405" cy="283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74377"/>
            <a:ext cx="4300600" cy="286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4362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207</Words>
  <Application>Microsoft Office PowerPoint</Application>
  <PresentationFormat>Экран (4:3)</PresentationFormat>
  <Paragraphs>80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Arial</vt:lpstr>
      <vt:lpstr>Calibri</vt:lpstr>
      <vt:lpstr>Тема Office</vt:lpstr>
      <vt:lpstr>Theme 2 Civilizations of the Ancient East  (3 000–600 BCE) </vt:lpstr>
      <vt:lpstr>Sumer</vt:lpstr>
      <vt:lpstr>The earliest law</vt:lpstr>
      <vt:lpstr>Презентация PowerPoint</vt:lpstr>
      <vt:lpstr>Презентация PowerPoint</vt:lpstr>
      <vt:lpstr>Презентация PowerPoint</vt:lpstr>
      <vt:lpstr>The Sumerian Phalanx </vt:lpstr>
      <vt:lpstr>The Neo-Sumerian phase   2104 – 2000 BCE </vt:lpstr>
      <vt:lpstr>Ziggurat – the Mesopotamian temple </vt:lpstr>
      <vt:lpstr>Презентация PowerPoint</vt:lpstr>
      <vt:lpstr>The Code of Hammurabi 1750 BCE</vt:lpstr>
      <vt:lpstr>The Hittite Empire 1300 – 1200 BCE</vt:lpstr>
      <vt:lpstr>The Assyrian Empire 911 – 612 BCE</vt:lpstr>
      <vt:lpstr>Презентация PowerPoint</vt:lpstr>
      <vt:lpstr>Презентация PowerPoint</vt:lpstr>
      <vt:lpstr>Презентация PowerPoint</vt:lpstr>
      <vt:lpstr>Презентация PowerPoint</vt:lpstr>
      <vt:lpstr>Isis with Horus </vt:lpstr>
      <vt:lpstr>Ra – the god of Sun</vt:lpstr>
      <vt:lpstr>Mummy </vt:lpstr>
      <vt:lpstr>Pyramids – tombs  </vt:lpstr>
      <vt:lpstr>Hieroglyphs </vt:lpstr>
      <vt:lpstr>Презентация PowerPoint</vt:lpstr>
      <vt:lpstr>Презентация PowerPoint</vt:lpstr>
      <vt:lpstr>Sewage in Mohenjo-Daro</vt:lpstr>
      <vt:lpstr>1 900 BCE </vt:lpstr>
      <vt:lpstr>The Aryans’ religion  </vt:lpstr>
      <vt:lpstr>Презентация PowerPoint</vt:lpstr>
      <vt:lpstr>Castes (Varnas)</vt:lpstr>
      <vt:lpstr>The Olmecs (1 100 – 400 BCE)</vt:lpstr>
      <vt:lpstr>The Olmecs’ hieroglyphs </vt:lpstr>
      <vt:lpstr>Evidences of long-distance trade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Cities and States  (3500 - 800 BCE)</dc:title>
  <dc:creator>Андрей</dc:creator>
  <cp:lastModifiedBy>Кравченко Е.В.</cp:lastModifiedBy>
  <cp:revision>86</cp:revision>
  <dcterms:created xsi:type="dcterms:W3CDTF">2018-09-25T14:51:33Z</dcterms:created>
  <dcterms:modified xsi:type="dcterms:W3CDTF">2022-09-22T21:03:55Z</dcterms:modified>
</cp:coreProperties>
</file>