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sldIdLst>
    <p:sldId id="281" r:id="rId2"/>
    <p:sldId id="329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6" r:id="rId11"/>
    <p:sldId id="322" r:id="rId12"/>
    <p:sldId id="324" r:id="rId13"/>
    <p:sldId id="325" r:id="rId14"/>
    <p:sldId id="323" r:id="rId15"/>
    <p:sldId id="257" r:id="rId16"/>
    <p:sldId id="282" r:id="rId17"/>
    <p:sldId id="331" r:id="rId18"/>
    <p:sldId id="294" r:id="rId19"/>
    <p:sldId id="295" r:id="rId20"/>
    <p:sldId id="313" r:id="rId21"/>
    <p:sldId id="314" r:id="rId22"/>
    <p:sldId id="330" r:id="rId23"/>
    <p:sldId id="30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00FFCC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22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71000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697%D0%B0-20#n612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z0016-14#n8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584%D0%B0-18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z1080-12#n49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495-17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4495-17#n78" TargetMode="External"/><Relationship Id="rId2" Type="http://schemas.openxmlformats.org/officeDocument/2006/relationships/hyperlink" Target="https://zakon.rada.gov.ua/laws/show/4495-17#n73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z0016-14#n7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548680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ТЕМА 9: </a:t>
            </a:r>
            <a:r>
              <a:rPr lang="uk-UA" sz="2400" b="1" dirty="0" smtClean="0">
                <a:solidFill>
                  <a:srgbClr val="C00000"/>
                </a:solidFill>
              </a:rPr>
              <a:t>Митний режим безмитної торгівлі </a:t>
            </a:r>
            <a:endParaRPr lang="ru-RU" sz="2400" b="1" dirty="0">
              <a:solidFill>
                <a:srgbClr val="C00000"/>
              </a:solidFill>
            </a:endParaRPr>
          </a:p>
          <a:p>
            <a:pPr algn="ctr"/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844824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1. Поняття митного режиму безмитної торгівлі </a:t>
            </a:r>
          </a:p>
          <a:p>
            <a:pPr algn="just"/>
            <a:r>
              <a:rPr lang="uk-UA" dirty="0" smtClean="0"/>
              <a:t>2. </a:t>
            </a:r>
            <a:r>
              <a:rPr lang="uk-UA" dirty="0"/>
              <a:t>Вимоги до облаштування та розташування магазину безмитної торгівлі</a:t>
            </a:r>
            <a:endParaRPr lang="ru-RU" dirty="0"/>
          </a:p>
          <a:p>
            <a:r>
              <a:rPr lang="uk-UA" dirty="0" smtClean="0"/>
              <a:t>3. Митний контроль та митні формальності </a:t>
            </a:r>
          </a:p>
          <a:p>
            <a:r>
              <a:rPr lang="uk-UA" dirty="0" smtClean="0"/>
              <a:t>4. Податкові наслідки митного режиму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4924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84969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dirty="0" smtClean="0"/>
              <a:t>Неподання утримувачем </a:t>
            </a:r>
            <a:r>
              <a:rPr lang="uk-UA" dirty="0" err="1" smtClean="0"/>
              <a:t>МБТ</a:t>
            </a:r>
            <a:r>
              <a:rPr lang="uk-UA" dirty="0" smtClean="0"/>
              <a:t>, складу тимчасового зберігання, митного складу, вантажного митного комплексу, особою, відповідальною за експлуатацію складу організації - отримувача гуманітарної допомоги, митному органу </a:t>
            </a:r>
            <a:r>
              <a:rPr lang="uk-UA" b="1" dirty="0" smtClean="0">
                <a:solidFill>
                  <a:srgbClr val="0000FF"/>
                </a:solidFill>
              </a:rPr>
              <a:t>звіту про рух товарів</a:t>
            </a:r>
            <a:r>
              <a:rPr lang="uk-UA" dirty="0" smtClean="0"/>
              <a:t>, а також порушення порядку ведення обліку таких товарів -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b="1" dirty="0" smtClean="0">
                <a:solidFill>
                  <a:srgbClr val="C00000"/>
                </a:solidFill>
              </a:rPr>
              <a:t>тягнуть за собою накладення штрафу в розмірі п’ятдесяти неоподатковуваних мінімумів доходів громадян.</a:t>
            </a:r>
            <a:endParaRPr lang="uk-UA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787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260648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uk-UA" b="1" dirty="0" smtClean="0">
                <a:solidFill>
                  <a:srgbClr val="0000FF"/>
                </a:solidFill>
              </a:rPr>
              <a:t>Постановою КМУ від 17.07.2003 року № 1089 затверджено Правила продажу товарів </a:t>
            </a:r>
            <a:r>
              <a:rPr lang="uk-UA" b="1" dirty="0" err="1" smtClean="0">
                <a:solidFill>
                  <a:srgbClr val="0000FF"/>
                </a:solidFill>
              </a:rPr>
              <a:t>МБТ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124744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dirty="0" smtClean="0"/>
              <a:t>У </a:t>
            </a:r>
            <a:r>
              <a:rPr lang="uk-UA" dirty="0" err="1" smtClean="0"/>
              <a:t>МБТ</a:t>
            </a:r>
            <a:r>
              <a:rPr lang="uk-UA" dirty="0" smtClean="0"/>
              <a:t> з товарами можуть проводитися прості складські операції, а також операції щодо підготовки товарів до продажу та транспортування (сортування, пакування, перепакування, маркування, навантаження, вивантаження, </a:t>
            </a:r>
            <a:br>
              <a:rPr lang="uk-UA" dirty="0" smtClean="0"/>
            </a:br>
            <a:r>
              <a:rPr lang="uk-UA" dirty="0" smtClean="0"/>
              <a:t>перевантаження та інші подібні операції). 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420888"/>
            <a:ext cx="85689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dirty="0" smtClean="0"/>
              <a:t>Факт продажу товару підтверджується касовим  або  товарним чеком  з  послідовною  нумерацією  (</a:t>
            </a:r>
            <a:r>
              <a:rPr lang="uk-UA" b="1" dirty="0" smtClean="0"/>
              <a:t>у  двох примірниках</a:t>
            </a:r>
            <a:r>
              <a:rPr lang="uk-UA" dirty="0" smtClean="0"/>
              <a:t>),  у якому повинні зазначатися номер  рейсу  або  реквізити  документа,  який посвідчує  особу,  з  відміткою  про проходження митного контролю, ідентифікаційний  код  товару  і  його  вартість.  Оригінал  чека видається пасажирові,  який придбав товар,  а копія зберігається у </a:t>
            </a:r>
            <a:r>
              <a:rPr lang="uk-UA" dirty="0" err="1" smtClean="0"/>
              <a:t>МБТ</a:t>
            </a:r>
            <a:r>
              <a:rPr lang="uk-UA" dirty="0" smtClean="0"/>
              <a:t> </a:t>
            </a:r>
            <a:r>
              <a:rPr lang="uk-UA" b="1" dirty="0" smtClean="0">
                <a:solidFill>
                  <a:srgbClr val="0000FF"/>
                </a:solidFill>
              </a:rPr>
              <a:t>протягом не менш як трьох років.  </a:t>
            </a:r>
            <a:endParaRPr lang="uk-UA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247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260648"/>
            <a:ext cx="8640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uk-UA" b="1" dirty="0" smtClean="0">
                <a:solidFill>
                  <a:srgbClr val="C00000"/>
                </a:solidFill>
                <a:cs typeface="Arial" pitchFamily="34" charset="0"/>
              </a:rPr>
              <a:t>У разі коли між переліком товарів у документах, що подаються митному органу для декларування, і кількістю товарів, що фактично надійшли на склад </a:t>
            </a:r>
            <a:r>
              <a:rPr lang="uk-UA" b="1" dirty="0" err="1" smtClean="0">
                <a:solidFill>
                  <a:srgbClr val="C00000"/>
                </a:solidFill>
                <a:cs typeface="Arial" pitchFamily="34" charset="0"/>
              </a:rPr>
              <a:t>МБТ</a:t>
            </a:r>
            <a:r>
              <a:rPr lang="uk-UA" b="1" dirty="0" smtClean="0">
                <a:solidFill>
                  <a:srgbClr val="C00000"/>
                </a:solidFill>
                <a:cs typeface="Arial" pitchFamily="34" charset="0"/>
              </a:rPr>
              <a:t>, виявлено розбіжність, утримувач </a:t>
            </a:r>
            <a:r>
              <a:rPr lang="uk-UA" b="1" dirty="0" err="1" smtClean="0">
                <a:solidFill>
                  <a:srgbClr val="C00000"/>
                </a:solidFill>
                <a:cs typeface="Arial" pitchFamily="34" charset="0"/>
              </a:rPr>
              <a:t>МБТ</a:t>
            </a:r>
            <a:r>
              <a:rPr lang="uk-UA" b="1" dirty="0" smtClean="0">
                <a:solidFill>
                  <a:srgbClr val="C00000"/>
                </a:solidFill>
                <a:cs typeface="Arial" pitchFamily="34" charset="0"/>
              </a:rPr>
              <a:t>:</a:t>
            </a:r>
          </a:p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uk-UA" dirty="0" smtClean="0">
                <a:solidFill>
                  <a:srgbClr val="212529"/>
                </a:solidFill>
                <a:cs typeface="Arial" pitchFamily="34" charset="0"/>
              </a:rPr>
              <a:t> </a:t>
            </a:r>
            <a:br>
              <a:rPr lang="uk-UA" dirty="0" smtClean="0">
                <a:solidFill>
                  <a:srgbClr val="212529"/>
                </a:solidFill>
                <a:cs typeface="Arial" pitchFamily="34" charset="0"/>
              </a:rPr>
            </a:br>
            <a:endParaRPr lang="uk-UA" dirty="0" smtClean="0">
              <a:solidFill>
                <a:srgbClr val="212529"/>
              </a:solidFill>
              <a:cs typeface="Arial" pitchFamily="34" charset="0"/>
            </a:endParaRP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dirty="0" smtClean="0">
                <a:solidFill>
                  <a:srgbClr val="212529"/>
                </a:solidFill>
                <a:cs typeface="Arial" pitchFamily="34" charset="0"/>
              </a:rPr>
              <a:t>разом з посадовою особою митного органу проводить опис товарів, яких не вистачає або кількість яких виявилася більшою ніж зазначено у документах;</a:t>
            </a: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uk-UA" dirty="0" smtClean="0">
              <a:solidFill>
                <a:srgbClr val="212529"/>
              </a:solidFill>
              <a:cs typeface="Arial" pitchFamily="34" charset="0"/>
            </a:endParaRP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dirty="0" smtClean="0">
                <a:solidFill>
                  <a:srgbClr val="212529"/>
                </a:solidFill>
                <a:cs typeface="Arial" pitchFamily="34" charset="0"/>
              </a:rPr>
              <a:t>складає акт (у трьох примірниках), який підписується утримувачем магазину та посадовою особою митного органу; </a:t>
            </a:r>
            <a:endParaRPr lang="uk-UA" sz="28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007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82013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dirty="0" smtClean="0"/>
              <a:t>Товари, що реалізуються магазином безмитної торгівлі, повинні мати відповідне маркування, яке дає змогу їх легко ідентифікувати. Вид і метод маркування товарів затверджується керівником митного органу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556792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dirty="0"/>
              <a:t>Маркування  товарів  проводиться   на   складі   </a:t>
            </a:r>
            <a:r>
              <a:rPr lang="uk-UA" dirty="0" err="1" smtClean="0"/>
              <a:t>МБТ</a:t>
            </a:r>
            <a:r>
              <a:rPr lang="uk-UA" dirty="0" smtClean="0"/>
              <a:t> </a:t>
            </a:r>
            <a:r>
              <a:rPr lang="uk-UA" b="1" dirty="0" smtClean="0">
                <a:solidFill>
                  <a:srgbClr val="0000FF"/>
                </a:solidFill>
              </a:rPr>
              <a:t>у  </a:t>
            </a:r>
            <a:r>
              <a:rPr lang="uk-UA" b="1" dirty="0">
                <a:solidFill>
                  <a:srgbClr val="0000FF"/>
                </a:solidFill>
              </a:rPr>
              <a:t>триденний  строк  </a:t>
            </a:r>
            <a:r>
              <a:rPr lang="uk-UA" dirty="0"/>
              <a:t>після  їх надходження та митного оформлення.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7800" y="2348880"/>
            <a:ext cx="856467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b="1" dirty="0" smtClean="0">
                <a:solidFill>
                  <a:srgbClr val="0000FF"/>
                </a:solidFill>
              </a:rPr>
              <a:t>Приміщення    </a:t>
            </a:r>
            <a:r>
              <a:rPr lang="uk-UA" b="1" dirty="0" err="1" smtClean="0">
                <a:solidFill>
                  <a:srgbClr val="0000FF"/>
                </a:solidFill>
              </a:rPr>
              <a:t>МБТ</a:t>
            </a:r>
            <a:r>
              <a:rPr lang="uk-UA" b="1" dirty="0" smtClean="0">
                <a:solidFill>
                  <a:srgbClr val="0000FF"/>
                </a:solidFill>
              </a:rPr>
              <a:t> повинне бути  обладнаним засобами, які дають змогу забезпечити: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накладення митного забезпечення  на  всі  місця  доступу  до приміщення </a:t>
            </a:r>
            <a:r>
              <a:rPr lang="uk-UA" dirty="0" err="1" smtClean="0"/>
              <a:t>МБТ</a:t>
            </a:r>
            <a:r>
              <a:rPr lang="uk-UA" dirty="0" smtClean="0"/>
              <a:t>: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неможливість надходження  або  продаж  товарів  поза   митним контролем;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надійне функціонування охоронної та пожежної сигналізації;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телефонний зв'язок   посадової   особи  митного  органу,  яка здійснює митний контроль у магазині.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292119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dirty="0"/>
              <a:t>У  неробочий  час  </a:t>
            </a:r>
            <a:r>
              <a:rPr lang="uk-UA" dirty="0" err="1" smtClean="0"/>
              <a:t>МБТ</a:t>
            </a:r>
            <a:r>
              <a:rPr lang="uk-UA" dirty="0" smtClean="0"/>
              <a:t> товари зберігаються  </a:t>
            </a:r>
            <a:r>
              <a:rPr lang="uk-UA" dirty="0"/>
              <a:t>в приміщеннях магазину з обов’язковим накладенням </a:t>
            </a:r>
            <a:r>
              <a:rPr lang="uk-UA" dirty="0" smtClean="0"/>
              <a:t>на зовнішні </a:t>
            </a:r>
            <a:r>
              <a:rPr lang="uk-UA" dirty="0"/>
              <a:t>місця доступу до магазину </a:t>
            </a:r>
            <a:r>
              <a:rPr lang="uk-UA" b="1" dirty="0">
                <a:solidFill>
                  <a:srgbClr val="0000FF"/>
                </a:solidFill>
              </a:rPr>
              <a:t>митного забезпечення та пломб</a:t>
            </a:r>
            <a:r>
              <a:rPr lang="uk-UA" b="1" dirty="0" smtClean="0">
                <a:solidFill>
                  <a:srgbClr val="0000FF"/>
                </a:solidFill>
              </a:rPr>
              <a:t>, печаток  </a:t>
            </a:r>
            <a:r>
              <a:rPr lang="uk-UA" b="1" dirty="0">
                <a:solidFill>
                  <a:srgbClr val="0000FF"/>
                </a:solidFill>
              </a:rPr>
              <a:t>чи інших видів забезпечення утримувача </a:t>
            </a:r>
            <a:r>
              <a:rPr lang="uk-UA" dirty="0" err="1" smtClean="0"/>
              <a:t>МБТ</a:t>
            </a:r>
            <a:r>
              <a:rPr lang="uk-UA" dirty="0" smtClean="0"/>
              <a:t> і </a:t>
            </a:r>
            <a:r>
              <a:rPr lang="uk-UA" dirty="0"/>
              <a:t>з нанесеними на них реквізитами утримувача.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700808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b="1" dirty="0" err="1" smtClean="0">
                <a:solidFill>
                  <a:srgbClr val="C00000"/>
                </a:solidFill>
              </a:rPr>
              <a:t>МБТ</a:t>
            </a:r>
            <a:r>
              <a:rPr lang="uk-UA" b="1" dirty="0" smtClean="0">
                <a:solidFill>
                  <a:srgbClr val="C00000"/>
                </a:solidFill>
              </a:rPr>
              <a:t> відчиняється та зачиняється у присутності посадової особи митного органу</a:t>
            </a:r>
            <a:endParaRPr lang="uk-UA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564904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dirty="0"/>
              <a:t>Утримувачем  </a:t>
            </a:r>
            <a:r>
              <a:rPr lang="uk-UA" dirty="0" err="1" smtClean="0"/>
              <a:t>МБТ</a:t>
            </a:r>
            <a:r>
              <a:rPr lang="uk-UA" dirty="0" smtClean="0"/>
              <a:t> </a:t>
            </a:r>
            <a:r>
              <a:rPr lang="uk-UA" b="1" dirty="0" smtClean="0">
                <a:solidFill>
                  <a:srgbClr val="009900"/>
                </a:solidFill>
              </a:rPr>
              <a:t>один  </a:t>
            </a:r>
            <a:r>
              <a:rPr lang="uk-UA" b="1" dirty="0">
                <a:solidFill>
                  <a:srgbClr val="009900"/>
                </a:solidFill>
              </a:rPr>
              <a:t>раз </a:t>
            </a:r>
            <a:r>
              <a:rPr lang="uk-UA" b="1" dirty="0" smtClean="0">
                <a:solidFill>
                  <a:srgbClr val="009900"/>
                </a:solidFill>
              </a:rPr>
              <a:t>на квартал  </a:t>
            </a:r>
            <a:r>
              <a:rPr lang="uk-UA" b="1" dirty="0">
                <a:solidFill>
                  <a:srgbClr val="009900"/>
                </a:solidFill>
              </a:rPr>
              <a:t>проводиться  інвентаризація</a:t>
            </a:r>
            <a:r>
              <a:rPr lang="uk-UA" dirty="0"/>
              <a:t>.  </a:t>
            </a:r>
            <a:endParaRPr lang="uk-UA" dirty="0" smtClean="0"/>
          </a:p>
          <a:p>
            <a:pPr indent="457200" algn="just"/>
            <a:endParaRPr lang="uk-UA" b="1" dirty="0" smtClean="0">
              <a:solidFill>
                <a:srgbClr val="009900"/>
              </a:solidFill>
            </a:endParaRPr>
          </a:p>
          <a:p>
            <a:pPr indent="457200" algn="just"/>
            <a:r>
              <a:rPr lang="uk-UA" b="1" dirty="0" smtClean="0">
                <a:solidFill>
                  <a:srgbClr val="009900"/>
                </a:solidFill>
              </a:rPr>
              <a:t>Митний </a:t>
            </a:r>
            <a:r>
              <a:rPr lang="uk-UA" b="1" dirty="0">
                <a:solidFill>
                  <a:srgbClr val="009900"/>
                </a:solidFill>
              </a:rPr>
              <a:t>орган </a:t>
            </a:r>
            <a:r>
              <a:rPr lang="uk-UA" b="1" dirty="0" smtClean="0">
                <a:solidFill>
                  <a:srgbClr val="009900"/>
                </a:solidFill>
              </a:rPr>
              <a:t>має </a:t>
            </a:r>
            <a:r>
              <a:rPr lang="uk-UA" b="1" dirty="0">
                <a:solidFill>
                  <a:srgbClr val="009900"/>
                </a:solidFill>
              </a:rPr>
              <a:t>право </a:t>
            </a:r>
            <a:r>
              <a:rPr lang="uk-UA" dirty="0"/>
              <a:t>проводити </a:t>
            </a:r>
            <a:r>
              <a:rPr lang="uk-UA" dirty="0" smtClean="0"/>
              <a:t>інвентаризацію (</a:t>
            </a:r>
            <a:r>
              <a:rPr lang="uk-UA" b="1" dirty="0" smtClean="0">
                <a:solidFill>
                  <a:srgbClr val="FF0000"/>
                </a:solidFill>
              </a:rPr>
              <a:t>???</a:t>
            </a:r>
            <a:r>
              <a:rPr lang="uk-UA" dirty="0" smtClean="0"/>
              <a:t>) </a:t>
            </a:r>
            <a:r>
              <a:rPr lang="uk-UA" dirty="0"/>
              <a:t>товарів у приміщенні магазину </a:t>
            </a:r>
            <a:r>
              <a:rPr lang="uk-UA" dirty="0" smtClean="0"/>
              <a:t>в будь-який </a:t>
            </a:r>
            <a:r>
              <a:rPr lang="uk-UA" dirty="0"/>
              <a:t>час його роботи.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5516" y="4437112"/>
            <a:ext cx="87129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dirty="0" smtClean="0"/>
              <a:t>Порушення порядку або строків розпорядження товарами, розміщеними у </a:t>
            </a:r>
            <a:r>
              <a:rPr lang="uk-UA" dirty="0" err="1" smtClean="0"/>
              <a:t>МБТ</a:t>
            </a:r>
            <a:r>
              <a:rPr lang="uk-UA" dirty="0" smtClean="0"/>
              <a:t>, у разі ліквідації магазину або зупинення, скасування чи анулювання дозволу на його відкриття та експлуатацію -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b="1" dirty="0" smtClean="0">
                <a:solidFill>
                  <a:srgbClr val="C00000"/>
                </a:solidFill>
              </a:rPr>
              <a:t>тягнуть за собою накладення штрафу в розмірі однієї тисячі неоподатковуваних мінімумів доходів громадян.</a:t>
            </a:r>
            <a:endParaRPr lang="uk-UA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247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3626" y="1268760"/>
            <a:ext cx="871296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2200" b="1" dirty="0" smtClean="0">
                <a:solidFill>
                  <a:srgbClr val="C00000"/>
                </a:solidFill>
              </a:rPr>
              <a:t>Митний режим безмитної торгівлі </a:t>
            </a:r>
            <a:r>
              <a:rPr lang="uk-UA" sz="2200" dirty="0" smtClean="0"/>
              <a:t>- це митний режим, відповідно до якого товари, не призначені для вільного обігу на митній території України, знаходяться та реалізуються для вивезення за межі митної території України під митним контролем у пунктах пропуску (пунктах контролю) через державний кордон України, відкритих для міжнародного сполучення, та на повітряних, водних або залізничних транспортних засобах комерційного призначення, що виконують міжнародні рейси, </a:t>
            </a:r>
            <a:r>
              <a:rPr lang="uk-UA" sz="2200" b="1" dirty="0" smtClean="0">
                <a:solidFill>
                  <a:srgbClr val="0000FF"/>
                </a:solidFill>
              </a:rPr>
              <a:t>з умовним звільненням від оподаткування митними платежами, установленими на імпорт та експорт таких товарів</a:t>
            </a:r>
            <a:r>
              <a:rPr lang="uk-UA" sz="2200" dirty="0" smtClean="0"/>
              <a:t>, та без застосування до них заходів нетарифного регулювання зовнішньоекономічної діяльності, а також без проведення заходів офіційного контролю.</a:t>
            </a:r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val="11765182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5689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2000" dirty="0" smtClean="0"/>
              <a:t>У митний режим поміщуються іноземні та українські товари, які ввозяться з-за меж митної території України або вивозяться з митної території України.</a:t>
            </a:r>
          </a:p>
          <a:p>
            <a:pPr indent="457200" algn="just"/>
            <a:endParaRPr lang="uk-UA" sz="2000" dirty="0" smtClean="0"/>
          </a:p>
          <a:p>
            <a:pPr indent="457200" algn="just"/>
            <a:r>
              <a:rPr lang="uk-UA" sz="2000" dirty="0" smtClean="0"/>
              <a:t>У митний режим поміщуються будь-які товари, крім товарів, заборонених до ввезення в Україну, вивезення з України і транзиту через територію України, товарів, що надходять в Україну </a:t>
            </a:r>
            <a:r>
              <a:rPr lang="uk-UA" sz="2000" b="1" dirty="0" smtClean="0">
                <a:solidFill>
                  <a:srgbClr val="C00000"/>
                </a:solidFill>
              </a:rPr>
              <a:t>як гуманітарна допомога, живих тварин</a:t>
            </a:r>
            <a:r>
              <a:rPr lang="uk-UA" sz="2000" dirty="0" smtClean="0"/>
              <a:t>.</a:t>
            </a:r>
          </a:p>
          <a:p>
            <a:pPr indent="457200" algn="just"/>
            <a:endParaRPr lang="uk-UA" sz="2000" dirty="0" smtClean="0"/>
          </a:p>
          <a:p>
            <a:pPr indent="457200" algn="just"/>
            <a:r>
              <a:rPr lang="uk-UA" sz="2000" dirty="0" smtClean="0"/>
              <a:t>Іноземні товари поміщуються у митний режим безмитної торгівлі з умовним звільненням від оподаткування митними платежами.</a:t>
            </a:r>
          </a:p>
          <a:p>
            <a:pPr indent="457200" algn="just"/>
            <a:endParaRPr lang="uk-UA" sz="2000" dirty="0" smtClean="0"/>
          </a:p>
          <a:p>
            <a:pPr indent="457200" algn="just"/>
            <a:r>
              <a:rPr lang="uk-UA" sz="2000" dirty="0" smtClean="0"/>
              <a:t>Поміщення українських товарів у митний режим безмитної торгівлі для цілей оподаткування вважається експортом цих товарів.</a:t>
            </a:r>
            <a:endParaRPr lang="uk-UA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79974" y="5157192"/>
            <a:ext cx="85404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dirty="0" smtClean="0"/>
              <a:t>Для поміщення товарів у митний режим безмитної торгівлі забезпечення виконання обов’язку із сплати митних платежів не вимагається.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350520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8712968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200" b="1" dirty="0" smtClean="0">
                <a:solidFill>
                  <a:srgbClr val="C00000"/>
                </a:solidFill>
              </a:rPr>
              <a:t>До припинення чи скасування воєнного стану на території України забороняються:</a:t>
            </a:r>
          </a:p>
          <a:p>
            <a:pPr algn="ctr"/>
            <a:endParaRPr lang="uk-UA" sz="2200" b="1" dirty="0">
              <a:solidFill>
                <a:srgbClr val="C00000"/>
              </a:solidFill>
            </a:endParaRPr>
          </a:p>
          <a:p>
            <a:pPr indent="457200" algn="just"/>
            <a:r>
              <a:rPr lang="uk-UA" sz="1900" dirty="0"/>
              <a:t>1) поміщення у митний режим безмитної торгівлі та продаж (постачання) магазинами безмитної торгівлі, а також розміщення у них вироблених в Україні товарів, що класифікуються у товарних позиціях </a:t>
            </a:r>
            <a:r>
              <a:rPr lang="uk-UA" sz="1900" u="sng" dirty="0">
                <a:hlinkClick r:id="rId2"/>
              </a:rPr>
              <a:t>2401-2404</a:t>
            </a:r>
            <a:r>
              <a:rPr lang="uk-UA" sz="1900" dirty="0"/>
              <a:t> згідно з </a:t>
            </a:r>
            <a:r>
              <a:rPr lang="uk-UA" sz="1900" dirty="0" err="1"/>
              <a:t>УКТ</a:t>
            </a:r>
            <a:r>
              <a:rPr lang="uk-UA" sz="1900" dirty="0"/>
              <a:t> ЗЕД.</a:t>
            </a:r>
          </a:p>
          <a:p>
            <a:pPr indent="457200" algn="just"/>
            <a:endParaRPr lang="uk-UA" sz="1900" dirty="0" smtClean="0"/>
          </a:p>
          <a:p>
            <a:pPr indent="457200" algn="just"/>
            <a:r>
              <a:rPr lang="uk-UA" sz="1900" dirty="0"/>
              <a:t>2) продаж магазинами безмитної торгівлі тютюнових виробів одній особі протягом однієї доби в обсязі, що перевищує 50 сигарет або 10 сигар або 20 </a:t>
            </a:r>
            <a:r>
              <a:rPr lang="uk-UA" sz="1900" dirty="0" err="1"/>
              <a:t>сигарил</a:t>
            </a:r>
            <a:r>
              <a:rPr lang="uk-UA" sz="1900" dirty="0"/>
              <a:t> (вагою не більше 3 грамів кожна) або 50 грамів тютюну, або ці вироби в наборі загальною вагою понад 50 грамів;</a:t>
            </a:r>
          </a:p>
          <a:p>
            <a:pPr indent="457200" algn="just"/>
            <a:endParaRPr lang="uk-UA" sz="1900" dirty="0" smtClean="0"/>
          </a:p>
          <a:p>
            <a:pPr indent="457200" algn="just"/>
            <a:r>
              <a:rPr lang="uk-UA" sz="1900" dirty="0" smtClean="0"/>
              <a:t>3</a:t>
            </a:r>
            <a:r>
              <a:rPr lang="uk-UA" sz="1900" dirty="0"/>
              <a:t>) продаж магазинами безмитної торгівлі алкогольних напоїв одній особі протягом однієї доби в обсязі, що перевищує 2 літри алкогольних напоїв із вмістом спирту, що не перевищує 22 %, або 1 літр міцних (із вмістом спирту більш як 22 %) алкогольних напоїв.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/>
              <a:t>Перевищення магазином безмитної торгівлі встановлених </a:t>
            </a:r>
            <a:r>
              <a:rPr lang="uk-UA" dirty="0" smtClean="0"/>
              <a:t>обсягів </a:t>
            </a:r>
            <a:r>
              <a:rPr lang="uk-UA" dirty="0"/>
              <a:t>реалізації тютюнових виробів та/або алкогольних напоїв одній особі протягом однієї доби, вчинене у період дії воєнного стану в </a:t>
            </a:r>
            <a:r>
              <a:rPr lang="uk-UA" dirty="0" smtClean="0"/>
              <a:t>Україні тягне </a:t>
            </a:r>
            <a:r>
              <a:rPr lang="uk-UA" dirty="0"/>
              <a:t>за собою накладення штрафу в розмірі від вісімсот до однієї тисячі неоподатковуваних мінімумів доходів </a:t>
            </a:r>
            <a:r>
              <a:rPr lang="uk-UA" dirty="0" smtClean="0"/>
              <a:t>громадян.</a:t>
            </a:r>
            <a:endParaRPr lang="uk-UA" sz="2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8730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5846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00FF"/>
                </a:solidFill>
              </a:rPr>
              <a:t>Митний контроль </a:t>
            </a:r>
          </a:p>
          <a:p>
            <a:pPr indent="457200" algn="just"/>
            <a:endParaRPr lang="uk-UA" dirty="0"/>
          </a:p>
          <a:p>
            <a:pPr indent="457200" algn="just"/>
            <a:r>
              <a:rPr lang="uk-UA" dirty="0" smtClean="0"/>
              <a:t>Постачання товарів </a:t>
            </a:r>
            <a:r>
              <a:rPr lang="uk-UA" dirty="0" err="1" smtClean="0"/>
              <a:t>МБТ</a:t>
            </a:r>
            <a:r>
              <a:rPr lang="uk-UA" dirty="0" smtClean="0"/>
              <a:t> на повітряні, водні або залізничні транспортні засоби комерційного призначення, що виконують міжнародні рейси, для реалізації пасажирам цих рейсів здійснюється </a:t>
            </a:r>
            <a:r>
              <a:rPr lang="uk-UA" b="1" dirty="0" smtClean="0">
                <a:solidFill>
                  <a:srgbClr val="009900"/>
                </a:solidFill>
              </a:rPr>
              <a:t>за письмовою заявою утримувача</a:t>
            </a:r>
            <a:r>
              <a:rPr lang="uk-UA" dirty="0" smtClean="0"/>
              <a:t> </a:t>
            </a:r>
            <a:r>
              <a:rPr lang="uk-UA" dirty="0" err="1" smtClean="0"/>
              <a:t>МБТ</a:t>
            </a:r>
            <a:r>
              <a:rPr lang="uk-UA" dirty="0" smtClean="0"/>
              <a:t> на ім’я керівника митного органу, у зоні діяльності якого розташований магазин, або особи, яка виконує його обов’язки, </a:t>
            </a:r>
            <a:r>
              <a:rPr lang="uk-UA" b="1" dirty="0" smtClean="0">
                <a:solidFill>
                  <a:srgbClr val="009900"/>
                </a:solidFill>
              </a:rPr>
              <a:t>та на підставі відповідного договору </a:t>
            </a:r>
            <a:r>
              <a:rPr lang="uk-UA" dirty="0" smtClean="0"/>
              <a:t>між утримувачем </a:t>
            </a:r>
            <a:r>
              <a:rPr lang="uk-UA" dirty="0" err="1" smtClean="0"/>
              <a:t>МБТ</a:t>
            </a:r>
            <a:r>
              <a:rPr lang="uk-UA" dirty="0" smtClean="0"/>
              <a:t> та підприємством - експлуатантом зазначених транспортних засобів або іншим підприємством, уповноваженим експлуатантом на укладання таких договорів. </a:t>
            </a:r>
          </a:p>
          <a:p>
            <a:pPr indent="457200" algn="just"/>
            <a:endParaRPr lang="uk-UA" dirty="0"/>
          </a:p>
          <a:p>
            <a:pPr indent="457200" algn="just"/>
            <a:r>
              <a:rPr lang="uk-UA" dirty="0" smtClean="0"/>
              <a:t>Умови зазначеного договору не повинні передбачати перехід права власності на товари, що постачаються на транспортний засіб. </a:t>
            </a:r>
          </a:p>
          <a:p>
            <a:pPr indent="457200" algn="just"/>
            <a:endParaRPr lang="uk-UA" dirty="0"/>
          </a:p>
          <a:p>
            <a:pPr indent="457200" algn="just"/>
            <a:r>
              <a:rPr lang="uk-UA" dirty="0" smtClean="0"/>
              <a:t>Засвідчена утримувачем </a:t>
            </a:r>
            <a:r>
              <a:rPr lang="uk-UA" dirty="0" err="1" smtClean="0"/>
              <a:t>МБТ</a:t>
            </a:r>
            <a:r>
              <a:rPr lang="uk-UA" dirty="0" smtClean="0"/>
              <a:t> копія такого договору додається до заяви.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350520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71296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dirty="0" smtClean="0"/>
              <a:t>Постачання товарів магазином безмитної торгівлі на борт повітряного (водного або залізничного) транспортного засобу комерційного призначення, що виконує міжнародний рейс, здійснюється під контролем посадових осіб митного органу </a:t>
            </a:r>
            <a:r>
              <a:rPr lang="uk-UA" b="1" dirty="0" smtClean="0">
                <a:solidFill>
                  <a:srgbClr val="009900"/>
                </a:solidFill>
              </a:rPr>
              <a:t>в контейнерах під митним забезпеченням та/або забезпеченням утримувача магазину безмитної торгівлі. </a:t>
            </a:r>
          </a:p>
          <a:p>
            <a:pPr indent="457200" algn="just"/>
            <a:endParaRPr lang="uk-UA" dirty="0"/>
          </a:p>
          <a:p>
            <a:pPr indent="457200" algn="just"/>
            <a:r>
              <a:rPr lang="uk-UA" dirty="0" smtClean="0"/>
              <a:t>Посадовій особі митного органу, яка здійснює митний контроль та митне оформлення зазначених товарів, подаються </a:t>
            </a:r>
            <a:r>
              <a:rPr lang="uk-UA" dirty="0" err="1" smtClean="0"/>
              <a:t>товаросупровідні</a:t>
            </a:r>
            <a:r>
              <a:rPr lang="uk-UA" dirty="0" smtClean="0"/>
              <a:t> документи на ці товари та </a:t>
            </a:r>
            <a:r>
              <a:rPr lang="uk-UA" u="sng" dirty="0" smtClean="0">
                <a:hlinkClick r:id="rId2"/>
              </a:rPr>
              <a:t>звіт про товари, поставлені, реалізовані та не реалізовані на повітряному (водному або залізничному) транспортному засобі</a:t>
            </a:r>
            <a:r>
              <a:rPr lang="uk-UA" dirty="0" smtClean="0"/>
              <a:t>, форма якого затверджена наказом Міністерства доходів і зборів України від 16.12.2013 року № 803.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35052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0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b="1" dirty="0" smtClean="0">
                <a:solidFill>
                  <a:srgbClr val="00B050"/>
                </a:solidFill>
              </a:rPr>
              <a:t>Перший в світі магазин безмитної торгівлі був відкритий </a:t>
            </a:r>
            <a:r>
              <a:rPr lang="uk-UA" b="1" dirty="0" err="1" smtClean="0">
                <a:solidFill>
                  <a:srgbClr val="00B050"/>
                </a:solidFill>
              </a:rPr>
              <a:t>Бренданом</a:t>
            </a:r>
            <a:r>
              <a:rPr lang="uk-UA" b="1" dirty="0" smtClean="0">
                <a:solidFill>
                  <a:srgbClr val="00B050"/>
                </a:solidFill>
              </a:rPr>
              <a:t> </a:t>
            </a:r>
            <a:r>
              <a:rPr lang="uk-UA" b="1" dirty="0" err="1" smtClean="0">
                <a:solidFill>
                  <a:srgbClr val="00B050"/>
                </a:solidFill>
              </a:rPr>
              <a:t>О'Реганом</a:t>
            </a:r>
            <a:r>
              <a:rPr lang="uk-UA" b="1" dirty="0" smtClean="0">
                <a:solidFill>
                  <a:srgbClr val="00B050"/>
                </a:solidFill>
              </a:rPr>
              <a:t> в аеропорту </a:t>
            </a:r>
            <a:r>
              <a:rPr lang="uk-UA" b="1" dirty="0" err="1" smtClean="0">
                <a:solidFill>
                  <a:srgbClr val="00B050"/>
                </a:solidFill>
              </a:rPr>
              <a:t>Шаннон</a:t>
            </a:r>
            <a:r>
              <a:rPr lang="uk-UA" b="1" dirty="0" smtClean="0">
                <a:solidFill>
                  <a:srgbClr val="00B050"/>
                </a:solidFill>
              </a:rPr>
              <a:t> в Ірландії в 1947 роц</a:t>
            </a:r>
            <a:r>
              <a:rPr lang="uk-UA" dirty="0" smtClean="0"/>
              <a:t>і і працює до цих пір. Він був створений для обслуговування пасажирів авіарейсів між Європою і Північною Америкою, літаки яких зупинялися для дозаправки.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4447503"/>
            <a:ext cx="87849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dirty="0" smtClean="0"/>
              <a:t>Найбільшою мережею магазинів безмитної торгівлі (</a:t>
            </a:r>
            <a:r>
              <a:rPr lang="uk-UA" dirty="0" err="1" smtClean="0"/>
              <a:t>дьюті</a:t>
            </a:r>
            <a:r>
              <a:rPr lang="uk-UA" dirty="0" smtClean="0"/>
              <a:t> </a:t>
            </a:r>
            <a:r>
              <a:rPr lang="uk-UA" dirty="0" err="1" smtClean="0"/>
              <a:t>фрі</a:t>
            </a:r>
            <a:r>
              <a:rPr lang="uk-UA" dirty="0" smtClean="0"/>
              <a:t>) в Україні </a:t>
            </a:r>
            <a:r>
              <a:rPr lang="ru-RU" dirty="0" smtClean="0"/>
              <a:t>є </a:t>
            </a:r>
            <a:r>
              <a:rPr lang="ru-RU" dirty="0"/>
              <a:t>ПП "</a:t>
            </a:r>
            <a:r>
              <a:rPr lang="ru-RU" dirty="0" err="1"/>
              <a:t>ПАВО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" (</a:t>
            </a:r>
            <a:r>
              <a:rPr lang="en-US" dirty="0" err="1"/>
              <a:t>PAVO</a:t>
            </a:r>
            <a:r>
              <a:rPr lang="en-US" dirty="0"/>
              <a:t> Group), </a:t>
            </a:r>
            <a:r>
              <a:rPr lang="uk-UA" dirty="0" smtClean="0"/>
              <a:t>яку заснував Ігор Юхимович </a:t>
            </a:r>
            <a:r>
              <a:rPr lang="uk-UA" dirty="0" err="1" smtClean="0"/>
              <a:t>Кунянський</a:t>
            </a:r>
            <a:r>
              <a:rPr lang="uk-UA" dirty="0" smtClean="0"/>
              <a:t> в 1990 році. Магазини </a:t>
            </a:r>
            <a:r>
              <a:rPr lang="en-US" dirty="0" smtClean="0"/>
              <a:t>Duty </a:t>
            </a:r>
            <a:r>
              <a:rPr lang="en-US" dirty="0"/>
              <a:t>Free </a:t>
            </a:r>
            <a:r>
              <a:rPr lang="en-US" dirty="0" err="1"/>
              <a:t>PAVO</a:t>
            </a:r>
            <a:r>
              <a:rPr lang="en-US" dirty="0"/>
              <a:t> </a:t>
            </a:r>
            <a:r>
              <a:rPr lang="uk-UA" dirty="0" smtClean="0"/>
              <a:t>знаходяться у Міжнародних Аеропортах ("Бориспіль, Зал офіційних делегацій", "Запоріжжя", "Львів ім. Д. Галицького", "Харків"). </a:t>
            </a:r>
          </a:p>
          <a:p>
            <a:pPr indent="457200" algn="just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2204864"/>
            <a:ext cx="84392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uk-UA" b="1" dirty="0" smtClean="0">
                <a:solidFill>
                  <a:srgbClr val="C00000"/>
                </a:solidFill>
              </a:rPr>
              <a:t>В англомовних джерелах наводиться інформація, що перший </a:t>
            </a:r>
            <a:r>
              <a:rPr lang="uk-UA" b="1" dirty="0" err="1" smtClean="0">
                <a:solidFill>
                  <a:srgbClr val="C00000"/>
                </a:solidFill>
              </a:rPr>
              <a:t>МБТ</a:t>
            </a:r>
            <a:r>
              <a:rPr lang="uk-UA" b="1" dirty="0" smtClean="0">
                <a:solidFill>
                  <a:srgbClr val="C00000"/>
                </a:solidFill>
              </a:rPr>
              <a:t> було відкрито в 1951 році. </a:t>
            </a:r>
            <a:r>
              <a:rPr lang="uk-UA" dirty="0" smtClean="0"/>
              <a:t>Спочатку в магазині продавалися місцеві продукти, пропонувалося все, від м’яса, яєць і масла до віскі та інших алкогольних напоїв. Незважаючи на те, що безмитні фермерські продукти не прижилися, продаж алкоголю виявився миттєвим успіхом серед пасажирів.</a:t>
            </a:r>
            <a:endParaRPr lang="uk-UA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631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82013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dirty="0" smtClean="0"/>
              <a:t>Товари, поміщені у митний режим безмитної торгівлі, можуть бути вивезені повністю або частково в інший </a:t>
            </a:r>
            <a:r>
              <a:rPr lang="uk-UA" dirty="0" err="1" smtClean="0"/>
              <a:t>МБТ</a:t>
            </a:r>
            <a:r>
              <a:rPr lang="uk-UA" dirty="0" smtClean="0"/>
              <a:t> за умови виконання митних формальностей, передбачених для митних режимів транзиту та безмитної торгівлі.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484784"/>
            <a:ext cx="86409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/>
            <a:r>
              <a:rPr lang="uk-UA" b="1" dirty="0" smtClean="0">
                <a:solidFill>
                  <a:srgbClr val="009900"/>
                </a:solidFill>
              </a:rPr>
              <a:t>Митний статус товарів </a:t>
            </a:r>
          </a:p>
          <a:p>
            <a:pPr indent="457200"/>
            <a:endParaRPr lang="uk-UA" dirty="0"/>
          </a:p>
          <a:p>
            <a:pPr indent="457200" algn="just"/>
            <a:r>
              <a:rPr lang="uk-UA" dirty="0" smtClean="0"/>
              <a:t>Іноземні товари, поміщені у митний режим безмитної торгівлі, </a:t>
            </a:r>
            <a:r>
              <a:rPr lang="uk-UA" b="1" dirty="0" smtClean="0">
                <a:solidFill>
                  <a:srgbClr val="0000FF"/>
                </a:solidFill>
              </a:rPr>
              <a:t>зберігають статус іноземних товарів.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Українські товари, поміщені у митний режим безмитної торгівлі, </a:t>
            </a:r>
            <a:r>
              <a:rPr lang="uk-UA" b="1" dirty="0" smtClean="0">
                <a:solidFill>
                  <a:srgbClr val="0000FF"/>
                </a:solidFill>
              </a:rPr>
              <a:t>отримують статус іноземних товарів.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Українські товари, що не призначені для реалізації в </a:t>
            </a:r>
            <a:r>
              <a:rPr lang="uk-UA" dirty="0" err="1" smtClean="0"/>
              <a:t>МБТ</a:t>
            </a:r>
            <a:r>
              <a:rPr lang="uk-UA" dirty="0" smtClean="0"/>
              <a:t> та необхідні для забезпечення його функціонування, допускаються у приміщення такого магазину (випускаються з нього) з письмовим інформуванням митного органу без зміни їх митного статусу та поміщення у митні режими.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Українські та іноземні товари, які використовуються </a:t>
            </a:r>
            <a:r>
              <a:rPr lang="uk-UA" dirty="0" err="1" smtClean="0"/>
              <a:t>МБТ</a:t>
            </a:r>
            <a:r>
              <a:rPr lang="uk-UA" dirty="0" smtClean="0"/>
              <a:t> в рекламних та/або презентаційних цілях і не призначені для реалізації зазначеним магазином, розміщуються у </a:t>
            </a:r>
            <a:r>
              <a:rPr lang="uk-UA" dirty="0" err="1" smtClean="0"/>
              <a:t>МБТ</a:t>
            </a:r>
            <a:r>
              <a:rPr lang="uk-UA" dirty="0" smtClean="0"/>
              <a:t> у тому ж порядку та на тих же умовах, що й товари, призначені для реалізації.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50594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8745" y="75982"/>
            <a:ext cx="86409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200" b="1" dirty="0" smtClean="0">
                <a:solidFill>
                  <a:srgbClr val="C00000"/>
                </a:solidFill>
              </a:rPr>
              <a:t>Завершення митного режиму </a:t>
            </a:r>
            <a:endParaRPr lang="ru-RU" sz="22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629980"/>
            <a:ext cx="878497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2200" dirty="0" smtClean="0"/>
          </a:p>
          <a:p>
            <a:pPr indent="457200" algn="just"/>
            <a:r>
              <a:rPr lang="uk-UA" sz="2200" dirty="0" smtClean="0"/>
              <a:t>Митний режим безмитної </a:t>
            </a:r>
            <a:r>
              <a:rPr lang="uk-UA" sz="2200" dirty="0"/>
              <a:t>торгівлі, переробки на митній території завершуються у таких випадках:</a:t>
            </a:r>
          </a:p>
          <a:p>
            <a:pPr indent="457200" algn="just"/>
            <a:endParaRPr lang="uk-UA" sz="2200" dirty="0" smtClean="0"/>
          </a:p>
          <a:p>
            <a:pPr indent="457200" algn="just"/>
            <a:r>
              <a:rPr lang="uk-UA" sz="2200" dirty="0" smtClean="0"/>
              <a:t>1</a:t>
            </a:r>
            <a:r>
              <a:rPr lang="uk-UA" sz="2200" dirty="0"/>
              <a:t>) вивезення (реекспорту) товарів та/або продуктів їх переробки за межі митної території України;</a:t>
            </a:r>
          </a:p>
          <a:p>
            <a:pPr indent="457200" algn="just"/>
            <a:endParaRPr lang="uk-UA" sz="2200" dirty="0" smtClean="0"/>
          </a:p>
          <a:p>
            <a:pPr indent="457200" algn="just"/>
            <a:r>
              <a:rPr lang="uk-UA" sz="2200" dirty="0" smtClean="0"/>
              <a:t>2</a:t>
            </a:r>
            <a:r>
              <a:rPr lang="uk-UA" sz="2200" dirty="0"/>
              <a:t>) випуску у вільний обіг товарів та/або продуктів переробки товарів, що ввозилися в митному режимі переробки на митній території;</a:t>
            </a:r>
          </a:p>
          <a:p>
            <a:pPr indent="457200" algn="just"/>
            <a:endParaRPr lang="uk-UA" sz="2200" dirty="0" smtClean="0"/>
          </a:p>
          <a:p>
            <a:pPr indent="457200" algn="just"/>
            <a:r>
              <a:rPr lang="uk-UA" sz="2200" dirty="0" smtClean="0"/>
              <a:t>3</a:t>
            </a:r>
            <a:r>
              <a:rPr lang="uk-UA" sz="2200" dirty="0"/>
              <a:t>) поміщення товарів та/або продуктів їх переробки в інший митний </a:t>
            </a:r>
            <a:r>
              <a:rPr lang="uk-UA" sz="2200" dirty="0" smtClean="0"/>
              <a:t>режим.</a:t>
            </a:r>
            <a:endParaRPr lang="uk-UA" sz="2200" dirty="0"/>
          </a:p>
          <a:p>
            <a:pPr indent="457200" algn="just"/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val="4150594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60648"/>
            <a:ext cx="8640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2000" dirty="0" smtClean="0"/>
              <a:t>Для завершення митного режиму товарів, реалізованих громадянам, утримувач магазину безмитної торгівлі щомісяця до 15 числа місяця, що настає за кожним календарним місяцем, зобов’язаний проводити </a:t>
            </a:r>
            <a:r>
              <a:rPr lang="uk-UA" sz="2000" b="1" dirty="0" smtClean="0">
                <a:solidFill>
                  <a:srgbClr val="C00000"/>
                </a:solidFill>
              </a:rPr>
              <a:t>декларування товарів</a:t>
            </a:r>
            <a:r>
              <a:rPr lang="uk-UA" sz="2000" dirty="0" smtClean="0"/>
              <a:t>, реалізованих у магазині, шляхом заповнення митної декларації відповідно до митного режиму реекспорту.</a:t>
            </a:r>
          </a:p>
          <a:p>
            <a:pPr indent="457200" algn="just"/>
            <a:endParaRPr lang="uk-UA" sz="2000" dirty="0"/>
          </a:p>
          <a:p>
            <a:pPr indent="457200" algn="just"/>
            <a:r>
              <a:rPr lang="uk-UA" sz="2000" dirty="0"/>
              <a:t>У разі псування товарів, поміщених у митний режим безмитної торгівлі, ці товари підлягають поміщенню у митний режим знищення або руйнування утримувачем магазину безмитної торгівлі.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753859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620688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rgbClr val="0000FF"/>
                </a:solidFill>
              </a:rPr>
              <a:t>ПОДАТКОВІ НАСЛІДКИ 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052736"/>
            <a:ext cx="87849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dirty="0" smtClean="0"/>
              <a:t>Ввізне мито відповідно до частини третьої ст.  141  та  частини </a:t>
            </a:r>
            <a:r>
              <a:rPr lang="uk-UA" dirty="0" err="1" smtClean="0"/>
              <a:t>оди</a:t>
            </a:r>
            <a:r>
              <a:rPr lang="uk-UA" dirty="0" smtClean="0"/>
              <a:t>надцятої  ст.  286  МКУ </a:t>
            </a:r>
            <a:r>
              <a:rPr lang="uk-UA" b="1" dirty="0" smtClean="0">
                <a:solidFill>
                  <a:srgbClr val="0000FF"/>
                </a:solidFill>
              </a:rPr>
              <a:t>не сплачується </a:t>
            </a:r>
            <a:r>
              <a:rPr lang="uk-UA" dirty="0" smtClean="0"/>
              <a:t>з іноземних товарів при дотриманні вимог та обмежень, встановлених главою 22 </a:t>
            </a:r>
            <a:r>
              <a:rPr lang="uk-UA" dirty="0" err="1" smtClean="0"/>
              <a:t>МКУ</a:t>
            </a:r>
            <a:r>
              <a:rPr lang="uk-UA" dirty="0" smtClean="0"/>
              <a:t>. </a:t>
            </a:r>
          </a:p>
          <a:p>
            <a:pPr indent="457200" algn="just"/>
            <a:endParaRPr lang="uk-UA" dirty="0"/>
          </a:p>
          <a:p>
            <a:pPr indent="457200" algn="just"/>
            <a:r>
              <a:rPr lang="uk-UA" dirty="0" smtClean="0"/>
              <a:t>Вивізне мито відповідно до частини четвертої ст.   141  МКУ з українських товарів </a:t>
            </a:r>
            <a:r>
              <a:rPr lang="uk-UA" b="1" dirty="0" smtClean="0">
                <a:solidFill>
                  <a:srgbClr val="0000FF"/>
                </a:solidFill>
              </a:rPr>
              <a:t>нараховується та сплачується за ставками як при експорті товарів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0864" y="2924944"/>
            <a:ext cx="854161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b="1" dirty="0" smtClean="0">
                <a:solidFill>
                  <a:srgbClr val="C00000"/>
                </a:solidFill>
              </a:rPr>
              <a:t>Акцизний податок:</a:t>
            </a:r>
          </a:p>
          <a:p>
            <a:pPr indent="457200" algn="just"/>
            <a:r>
              <a:rPr lang="uk-UA" dirty="0" smtClean="0"/>
              <a:t>не сплачується з товарів, що ввозяться з-за меж митної території України в магазин безмитної торгівлі відповідно до </a:t>
            </a:r>
            <a:r>
              <a:rPr lang="uk-UA" dirty="0" err="1" smtClean="0"/>
              <a:t>п.п</a:t>
            </a:r>
            <a:r>
              <a:rPr lang="uk-UA" dirty="0" smtClean="0"/>
              <a:t>.  213.3.3  п.  213.3  ст. 213 </a:t>
            </a:r>
            <a:r>
              <a:rPr lang="uk-UA" dirty="0" err="1" smtClean="0"/>
              <a:t>ПКУ</a:t>
            </a:r>
            <a:r>
              <a:rPr lang="uk-UA" dirty="0"/>
              <a:t>;</a:t>
            </a:r>
            <a:endParaRPr lang="uk-UA" dirty="0" smtClean="0"/>
          </a:p>
          <a:p>
            <a:pPr indent="457200" algn="just"/>
            <a:r>
              <a:rPr lang="uk-UA" dirty="0"/>
              <a:t>н</a:t>
            </a:r>
            <a:r>
              <a:rPr lang="uk-UA" dirty="0" smtClean="0"/>
              <a:t>е сплачується з товарів, що вивозяться з митної території України в магазин безмитної торгівлі відповідно до  </a:t>
            </a:r>
            <a:r>
              <a:rPr lang="uk-UA" dirty="0" err="1" smtClean="0"/>
              <a:t>п.п</a:t>
            </a:r>
            <a:r>
              <a:rPr lang="uk-UA" dirty="0" smtClean="0"/>
              <a:t>.  213.2.1  п.  213.2 ст. 213 </a:t>
            </a:r>
            <a:r>
              <a:rPr lang="uk-UA" dirty="0" err="1" smtClean="0"/>
              <a:t>ПКУ</a:t>
            </a:r>
            <a:r>
              <a:rPr lang="uk-UA" dirty="0" smtClean="0"/>
              <a:t>.  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0863" y="4509120"/>
            <a:ext cx="854161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uk-UA" b="1" dirty="0" smtClean="0">
                <a:solidFill>
                  <a:srgbClr val="C00000"/>
                </a:solidFill>
              </a:rPr>
              <a:t>ПДВ: </a:t>
            </a:r>
          </a:p>
          <a:p>
            <a:pPr indent="457200" algn="just"/>
            <a:r>
              <a:rPr lang="uk-UA" dirty="0"/>
              <a:t>н</a:t>
            </a:r>
            <a:r>
              <a:rPr lang="uk-UA" dirty="0" smtClean="0"/>
              <a:t>е сплачується з товарів, що ввозяться з-за меж митної території України в магазин безмитної торгівлі відповідно до </a:t>
            </a:r>
            <a:r>
              <a:rPr lang="uk-UA" dirty="0" err="1" smtClean="0"/>
              <a:t>п.п</a:t>
            </a:r>
            <a:r>
              <a:rPr lang="uk-UA" dirty="0" smtClean="0"/>
              <a:t>.  206.11.  ПКУ за умови дотримання вимог та обмежень, встановлених главою 22 </a:t>
            </a:r>
            <a:r>
              <a:rPr lang="uk-UA" dirty="0" err="1" smtClean="0"/>
              <a:t>МКУ</a:t>
            </a:r>
            <a:r>
              <a:rPr lang="uk-UA" dirty="0" smtClean="0"/>
              <a:t>. 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не </a:t>
            </a:r>
            <a:r>
              <a:rPr lang="uk-UA" dirty="0" smtClean="0"/>
              <a:t>сплачується з товарів, що вивозяться з митної території України в магазин безмитної торгівлі відповідно до  </a:t>
            </a:r>
            <a:r>
              <a:rPr lang="uk-UA" dirty="0" err="1" smtClean="0"/>
              <a:t>п.п</a:t>
            </a:r>
            <a:r>
              <a:rPr lang="uk-UA" dirty="0" smtClean="0"/>
              <a:t>.  206.11.2   ПКУ.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35052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4345"/>
            <a:ext cx="84969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b="1" dirty="0" smtClean="0">
                <a:solidFill>
                  <a:srgbClr val="7030A0"/>
                </a:solidFill>
              </a:rPr>
              <a:t>Магазин безмитної торгівлі </a:t>
            </a:r>
            <a:r>
              <a:rPr lang="uk-UA" dirty="0" smtClean="0"/>
              <a:t>- це спеціалізований торговельний заклад, розташований у пункті пропуску через державний кордон України, відкритому для міжнародного сполучення, а також на повітряному або водному транспортному засобі комерційного призначення, що виконує міжнародні рейси, та призначений для реалізації товарів, поміщених у митний режим безмитної торгівлі.</a:t>
            </a:r>
          </a:p>
          <a:p>
            <a:pPr indent="457200" algn="just"/>
            <a:endParaRPr lang="uk-UA" dirty="0" smtClean="0"/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Магазини безмитної торгівлі здійснюють продаж товарів громадянам, які виїжджають за межі митної території України, а також пасажирам міжнародних рейсів, які виконуються повітряними та водними транспортними засобами комерційного призначення, що експлуатуються резидентами. </a:t>
            </a:r>
          </a:p>
          <a:p>
            <a:pPr indent="457200" algn="just"/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4509120"/>
            <a:ext cx="84969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dirty="0" smtClean="0"/>
              <a:t>Магазини безмитної торгівлі здійснюють торгівлю всіма видами продовольчих і непродовольчих товарів, крім товарів, які відповідно до закону заборонені до ввезення в Україну, вивезення з України та транзиту через територію України, та </a:t>
            </a:r>
            <a:r>
              <a:rPr lang="uk-UA" b="1" dirty="0" smtClean="0">
                <a:solidFill>
                  <a:srgbClr val="C00000"/>
                </a:solidFill>
              </a:rPr>
              <a:t>товарів за товарними позиціями 2701-2716 </a:t>
            </a:r>
            <a:r>
              <a:rPr lang="uk-UA" dirty="0" smtClean="0"/>
              <a:t>згідно </a:t>
            </a:r>
            <a:r>
              <a:rPr lang="uk-UA" dirty="0" err="1" smtClean="0"/>
              <a:t>з </a:t>
            </a:r>
            <a:r>
              <a:rPr lang="uk-UA" u="sng" dirty="0" err="1" smtClean="0">
                <a:hlinkClick r:id="rId2"/>
              </a:rPr>
              <a:t>У</a:t>
            </a:r>
            <a:r>
              <a:rPr lang="uk-UA" u="sng" dirty="0" smtClean="0">
                <a:hlinkClick r:id="rId2"/>
              </a:rPr>
              <a:t>КТ ЗЕД</a:t>
            </a:r>
            <a:r>
              <a:rPr lang="uk-UA" dirty="0" smtClean="0"/>
              <a:t>. (</a:t>
            </a:r>
            <a:r>
              <a:rPr lang="uk-UA" i="1" dirty="0" smtClean="0"/>
              <a:t>Палива </a:t>
            </a:r>
            <a:r>
              <a:rPr lang="uk-UA" i="1" dirty="0" err="1" smtClean="0"/>
              <a:t>мiнеральнi</a:t>
            </a:r>
            <a:r>
              <a:rPr lang="uk-UA" i="1" dirty="0" smtClean="0"/>
              <a:t>; нафта i продукти її перегонки; </a:t>
            </a:r>
            <a:r>
              <a:rPr lang="uk-UA" i="1" dirty="0" err="1" smtClean="0"/>
              <a:t>бiтумiнознi</a:t>
            </a:r>
            <a:r>
              <a:rPr lang="uk-UA" i="1" dirty="0" smtClean="0"/>
              <a:t> речовини; </a:t>
            </a:r>
            <a:r>
              <a:rPr lang="uk-UA" i="1" dirty="0" err="1" smtClean="0"/>
              <a:t>воски</a:t>
            </a:r>
            <a:r>
              <a:rPr lang="uk-UA" i="1" dirty="0" smtClean="0"/>
              <a:t> </a:t>
            </a:r>
            <a:r>
              <a:rPr lang="uk-UA" i="1" dirty="0" err="1" smtClean="0"/>
              <a:t>мiнеральнi</a:t>
            </a:r>
            <a:r>
              <a:rPr lang="ru-RU" dirty="0" smtClean="0"/>
              <a:t>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54756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5516" y="908720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uk-UA" dirty="0" smtClean="0"/>
              <a:t>Наказом </a:t>
            </a:r>
            <a:r>
              <a:rPr lang="uk-UA" dirty="0" err="1" smtClean="0"/>
              <a:t>МФУ</a:t>
            </a:r>
            <a:r>
              <a:rPr lang="uk-UA" dirty="0" smtClean="0"/>
              <a:t> від 08.06.2012 року № 692 затверджено </a:t>
            </a:r>
            <a:r>
              <a:rPr lang="uk-UA" b="1" dirty="0" smtClean="0">
                <a:solidFill>
                  <a:srgbClr val="0000FF"/>
                </a:solidFill>
              </a:rPr>
              <a:t>Порядок подання та розгляду заяв, надання, зупинення дії, анулювання дозволів на відкриття та експлуатацію магазину безмитної торгівлі та форми Заяви на відкриття та експлуатацію магазину безмитної торгівлі</a:t>
            </a:r>
            <a:endParaRPr lang="uk-UA" b="1" dirty="0">
              <a:solidFill>
                <a:srgbClr val="0000FF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7524" y="2612811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dirty="0" smtClean="0"/>
              <a:t>З метою одержання дозволу на відкриття та експлуатацію </a:t>
            </a:r>
            <a:r>
              <a:rPr lang="uk-UA" dirty="0" err="1" smtClean="0"/>
              <a:t>МБТ</a:t>
            </a:r>
            <a:r>
              <a:rPr lang="uk-UA" dirty="0" smtClean="0"/>
              <a:t> до митного органу та органу охорони державного кордону, у зоні діяльності яких планується відкрити </a:t>
            </a:r>
            <a:r>
              <a:rPr lang="uk-UA" dirty="0" err="1" smtClean="0"/>
              <a:t>МБТ</a:t>
            </a:r>
            <a:r>
              <a:rPr lang="uk-UA" dirty="0" smtClean="0"/>
              <a:t>, підприємством подається у паперовій та/або електронній формі </a:t>
            </a:r>
            <a:r>
              <a:rPr lang="uk-UA" u="sng" dirty="0" smtClean="0">
                <a:hlinkClick r:id="rId2"/>
              </a:rPr>
              <a:t>заява на відкриття та експлуатацію </a:t>
            </a:r>
            <a:r>
              <a:rPr lang="uk-UA" u="sng" dirty="0" err="1" smtClean="0">
                <a:hlinkClick r:id="rId2"/>
              </a:rPr>
              <a:t>МБТ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0770" y="4437112"/>
            <a:ext cx="86224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dirty="0" smtClean="0"/>
              <a:t>Заява реєструється в день її надходження і розглядається митним органом та органом охорони державного кордону </a:t>
            </a:r>
            <a:r>
              <a:rPr lang="uk-UA" b="1" dirty="0" smtClean="0">
                <a:solidFill>
                  <a:srgbClr val="0000FF"/>
                </a:solidFill>
              </a:rPr>
              <a:t>протягом 5 робочих днів після її реєстрації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5589240"/>
            <a:ext cx="84876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b="1" dirty="0">
                <a:solidFill>
                  <a:srgbClr val="C00000"/>
                </a:solidFill>
              </a:rPr>
              <a:t>Станом на </a:t>
            </a:r>
            <a:r>
              <a:rPr lang="uk-UA" b="1" dirty="0" smtClean="0">
                <a:solidFill>
                  <a:srgbClr val="C00000"/>
                </a:solidFill>
              </a:rPr>
              <a:t>1 квітня 2025 </a:t>
            </a:r>
            <a:r>
              <a:rPr lang="uk-UA" b="1" dirty="0">
                <a:solidFill>
                  <a:srgbClr val="C00000"/>
                </a:solidFill>
              </a:rPr>
              <a:t>року налічується </a:t>
            </a:r>
            <a:r>
              <a:rPr lang="uk-UA" b="1" dirty="0" smtClean="0">
                <a:solidFill>
                  <a:srgbClr val="C00000"/>
                </a:solidFill>
              </a:rPr>
              <a:t>57</a:t>
            </a:r>
            <a:r>
              <a:rPr lang="uk-UA" b="1" dirty="0" smtClean="0">
                <a:solidFill>
                  <a:srgbClr val="C00000"/>
                </a:solidFill>
              </a:rPr>
              <a:t> </a:t>
            </a:r>
            <a:r>
              <a:rPr lang="uk-UA" b="1" dirty="0">
                <a:solidFill>
                  <a:srgbClr val="C00000"/>
                </a:solidFill>
              </a:rPr>
              <a:t>магазинів безмитної </a:t>
            </a:r>
            <a:r>
              <a:rPr lang="uk-UA" b="1" dirty="0" smtClean="0">
                <a:solidFill>
                  <a:srgbClr val="C00000"/>
                </a:solidFill>
              </a:rPr>
              <a:t>торгівлі (з них лише 37 є діючими). </a:t>
            </a:r>
            <a:endParaRPr lang="uk-UA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103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356648"/>
            <a:ext cx="878497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uk-UA" b="1" dirty="0" smtClean="0">
                <a:solidFill>
                  <a:srgbClr val="0000FF"/>
                </a:solidFill>
              </a:rPr>
              <a:t>До Заяви додаються в паперовій та/або електронній формі такі документи: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виписка з Єдиного державного реєстру юридичних осіб та фізичних осіб - підприємців і копії установчих документів;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довідка банку (банків) про поточні рахунки заявника в національній та/або іноземній валюті;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план пункту пропуску через державний кордон України з позначенням місця, де планується відкрити </a:t>
            </a:r>
            <a:r>
              <a:rPr lang="uk-UA" dirty="0" err="1" smtClean="0"/>
              <a:t>МБТ</a:t>
            </a:r>
            <a:r>
              <a:rPr lang="uk-UA" dirty="0" smtClean="0"/>
              <a:t>, </a:t>
            </a:r>
            <a:r>
              <a:rPr lang="uk-UA" dirty="0" err="1" smtClean="0"/>
              <a:t>фотофіксація</a:t>
            </a:r>
            <a:r>
              <a:rPr lang="uk-UA" dirty="0" smtClean="0"/>
              <a:t> (фіксація оточення, під’їздів, переднього і заднього фасадів будівлі, приміщень різного конструктиву, функціонала і технічного стану, особливостей об’єкта, а також інших значимих характеристик об’єкта);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копії документів, що підтверджують право власності або користування приміщенням, у якому плануються відкриття та експлуатація </a:t>
            </a:r>
            <a:r>
              <a:rPr lang="uk-UA" dirty="0" err="1" smtClean="0"/>
              <a:t>МБТ</a:t>
            </a:r>
            <a:r>
              <a:rPr lang="uk-UA" dirty="0" smtClean="0"/>
              <a:t>;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згода заявника на обробку його персональних даних;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план приміщення </a:t>
            </a:r>
            <a:r>
              <a:rPr lang="uk-UA" dirty="0" err="1" smtClean="0"/>
              <a:t>МБТ</a:t>
            </a:r>
            <a:r>
              <a:rPr lang="uk-UA" dirty="0" smtClean="0"/>
              <a:t>;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довідка митного органу про відсутність у юридичних осіб, фізичних осіб - підприємців заборгованості із сплати податків та зборів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99103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dirty="0" smtClean="0"/>
              <a:t>Якщо документи відповідають вимогам, установленим </a:t>
            </a:r>
            <a:r>
              <a:rPr lang="uk-UA" u="sng" dirty="0" smtClean="0">
                <a:hlinkClick r:id="rId2"/>
              </a:rPr>
              <a:t>Митним кодексом України</a:t>
            </a:r>
            <a:r>
              <a:rPr lang="uk-UA" dirty="0" smtClean="0"/>
              <a:t> та законодавством України з питань охорони державного кордону, протягом </a:t>
            </a:r>
            <a:r>
              <a:rPr lang="uk-UA" b="1" dirty="0" smtClean="0">
                <a:solidFill>
                  <a:srgbClr val="0000FF"/>
                </a:solidFill>
              </a:rPr>
              <a:t>20</a:t>
            </a:r>
            <a:r>
              <a:rPr lang="uk-UA" b="1" dirty="0" smtClean="0">
                <a:solidFill>
                  <a:srgbClr val="0000FF"/>
                </a:solidFill>
              </a:rPr>
              <a:t> </a:t>
            </a:r>
            <a:r>
              <a:rPr lang="uk-UA" b="1" dirty="0" smtClean="0">
                <a:solidFill>
                  <a:srgbClr val="0000FF"/>
                </a:solidFill>
              </a:rPr>
              <a:t>робочих днів </a:t>
            </a:r>
            <a:r>
              <a:rPr lang="uk-UA" b="1" dirty="0" smtClean="0">
                <a:solidFill>
                  <a:srgbClr val="0000FF"/>
                </a:solidFill>
              </a:rPr>
              <a:t>(в наказі 15 </a:t>
            </a:r>
            <a:r>
              <a:rPr lang="uk-UA" b="1" dirty="0" err="1" smtClean="0">
                <a:solidFill>
                  <a:srgbClr val="0000FF"/>
                </a:solidFill>
              </a:rPr>
              <a:t>р.д</a:t>
            </a:r>
            <a:r>
              <a:rPr lang="uk-UA" b="1" dirty="0" smtClean="0">
                <a:solidFill>
                  <a:srgbClr val="0000FF"/>
                </a:solidFill>
              </a:rPr>
              <a:t>) </a:t>
            </a:r>
            <a:r>
              <a:rPr lang="uk-UA" dirty="0" smtClean="0"/>
              <a:t>після </a:t>
            </a:r>
            <a:r>
              <a:rPr lang="uk-UA" dirty="0" smtClean="0"/>
              <a:t>надходження документів до Державної митної служби України </a:t>
            </a:r>
            <a:r>
              <a:rPr lang="uk-UA" b="1" dirty="0" smtClean="0">
                <a:solidFill>
                  <a:srgbClr val="7030A0"/>
                </a:solidFill>
              </a:rPr>
              <a:t>заявнику надається дозвіл на відкриття та експлуатацію </a:t>
            </a:r>
            <a:r>
              <a:rPr lang="uk-UA" b="1" dirty="0" err="1" smtClean="0">
                <a:solidFill>
                  <a:srgbClr val="7030A0"/>
                </a:solidFill>
              </a:rPr>
              <a:t>МБТ</a:t>
            </a:r>
            <a:endParaRPr lang="uk-UA" b="1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700808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uk-UA" dirty="0" smtClean="0"/>
              <a:t>Реєстраційний номер </a:t>
            </a:r>
            <a:r>
              <a:rPr lang="uk-UA" dirty="0" err="1" smtClean="0"/>
              <a:t>МБТ</a:t>
            </a:r>
            <a:r>
              <a:rPr lang="uk-UA" dirty="0" smtClean="0"/>
              <a:t> формується за такою схемою:</a:t>
            </a:r>
          </a:p>
          <a:p>
            <a:pPr algn="ctr"/>
            <a:r>
              <a:rPr lang="uk-UA" b="1" dirty="0" smtClean="0">
                <a:solidFill>
                  <a:srgbClr val="C00000"/>
                </a:solidFill>
              </a:rPr>
              <a:t>D/XXXX/</a:t>
            </a:r>
            <a:r>
              <a:rPr lang="uk-UA" b="1" dirty="0" err="1" smtClean="0">
                <a:solidFill>
                  <a:srgbClr val="C00000"/>
                </a:solidFill>
              </a:rPr>
              <a:t>AА</a:t>
            </a:r>
            <a:r>
              <a:rPr lang="uk-UA" b="1" dirty="0" smtClean="0">
                <a:solidFill>
                  <a:srgbClr val="C00000"/>
                </a:solidFill>
              </a:rPr>
              <a:t>,</a:t>
            </a:r>
          </a:p>
          <a:p>
            <a:pPr algn="ctr"/>
            <a:endParaRPr lang="uk-UA" dirty="0" smtClean="0"/>
          </a:p>
          <a:p>
            <a:pPr indent="457200" algn="just"/>
            <a:r>
              <a:rPr lang="uk-UA" dirty="0" smtClean="0"/>
              <a:t>де D - маркер, який вказує про належність цього реєстраційного номера </a:t>
            </a:r>
            <a:r>
              <a:rPr lang="uk-UA" dirty="0" err="1" smtClean="0"/>
              <a:t>МБТ</a:t>
            </a:r>
            <a:r>
              <a:rPr lang="uk-UA" dirty="0" smtClean="0"/>
              <a:t> (зазначається як „D”);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XXXX - (символи 2-5 реєстраційного номера </a:t>
            </a:r>
            <a:r>
              <a:rPr lang="uk-UA" dirty="0" err="1" smtClean="0"/>
              <a:t>МБТ</a:t>
            </a:r>
            <a:r>
              <a:rPr lang="uk-UA" dirty="0" smtClean="0"/>
              <a:t> формуються в порядку зростання, починаючи з 0001) - порядковий номер </a:t>
            </a:r>
            <a:r>
              <a:rPr lang="uk-UA" dirty="0" err="1" smtClean="0"/>
              <a:t>МБТ</a:t>
            </a:r>
            <a:r>
              <a:rPr lang="uk-UA" dirty="0" smtClean="0"/>
              <a:t> у загальному переліку таких магазинів;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err="1" smtClean="0"/>
              <a:t>AА</a:t>
            </a:r>
            <a:r>
              <a:rPr lang="uk-UA" dirty="0" smtClean="0"/>
              <a:t> - (символи 6-7) - відображають історію дозволу. Порядкові номери переоформлених дозволів присвоюються у порядку зростання, починаючи з 01. </a:t>
            </a:r>
          </a:p>
          <a:p>
            <a:pPr indent="457200" algn="just"/>
            <a:endParaRPr lang="uk-UA" dirty="0"/>
          </a:p>
          <a:p>
            <a:pPr indent="457200" algn="just"/>
            <a:r>
              <a:rPr lang="uk-UA" dirty="0" smtClean="0"/>
              <a:t>Символи 6-7 реєстраційного номера </a:t>
            </a:r>
            <a:r>
              <a:rPr lang="uk-UA" dirty="0" err="1" smtClean="0"/>
              <a:t>МБТ</a:t>
            </a:r>
            <a:r>
              <a:rPr lang="uk-UA" dirty="0" smtClean="0"/>
              <a:t> формуються таким чином: при отриманні підприємством дозволу зазначається „00”, при переоформленні дозволу вперше - „01”, при переоформленні дозволу вдруге - „02” і т. д.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99103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dirty="0" smtClean="0"/>
              <a:t>Витяг з реєстру </a:t>
            </a:r>
            <a:r>
              <a:rPr lang="uk-UA" dirty="0" err="1" smtClean="0"/>
              <a:t>МБТ</a:t>
            </a:r>
            <a:r>
              <a:rPr lang="uk-UA" dirty="0" smtClean="0"/>
              <a:t> видається підприємству </a:t>
            </a:r>
            <a:r>
              <a:rPr lang="uk-UA" b="1" dirty="0" smtClean="0">
                <a:solidFill>
                  <a:srgbClr val="0000FF"/>
                </a:solidFill>
              </a:rPr>
              <a:t>протягом трьох робочих днів </a:t>
            </a:r>
            <a:r>
              <a:rPr lang="uk-UA" dirty="0" smtClean="0"/>
              <a:t>з дня прийняття рішення про надання дозволу.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166842"/>
            <a:ext cx="8640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b="1" dirty="0" smtClean="0">
                <a:solidFill>
                  <a:srgbClr val="C00000"/>
                </a:solidFill>
              </a:rPr>
              <a:t>У наданні дозволу може бути відмовлено у разі: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коли приміщення </a:t>
            </a:r>
            <a:r>
              <a:rPr lang="uk-UA" dirty="0" err="1" smtClean="0"/>
              <a:t>МБТ</a:t>
            </a:r>
            <a:r>
              <a:rPr lang="uk-UA" dirty="0" smtClean="0"/>
              <a:t> не відповідає вимогам статей </a:t>
            </a:r>
            <a:r>
              <a:rPr lang="uk-UA" u="sng" dirty="0" smtClean="0">
                <a:hlinkClick r:id="rId2"/>
              </a:rPr>
              <a:t>420</a:t>
            </a:r>
            <a:r>
              <a:rPr lang="uk-UA" dirty="0" smtClean="0"/>
              <a:t> та </a:t>
            </a:r>
            <a:r>
              <a:rPr lang="uk-UA" u="sng" dirty="0" smtClean="0">
                <a:hlinkClick r:id="rId3"/>
              </a:rPr>
              <a:t>421 Митного кодексу України</a:t>
            </a:r>
            <a:r>
              <a:rPr lang="uk-UA" dirty="0" smtClean="0"/>
              <a:t>;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відсутності передбачених документів або коли у цих документах містяться неправдиві відомості;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коли розташування такого магазину в пункті пропуску через державний кордон України ускладнюватиме забезпечення режиму, установленого у пункті пропуску.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31540" y="4329970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dirty="0" smtClean="0"/>
              <a:t>Дозвіл може бути переоформлений, анульований або його дія може зупинятись </a:t>
            </a:r>
            <a:r>
              <a:rPr lang="uk-UA" b="1" dirty="0" smtClean="0">
                <a:solidFill>
                  <a:srgbClr val="C00000"/>
                </a:solidFill>
              </a:rPr>
              <a:t>на строк до 30 днів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05319" y="5301208"/>
            <a:ext cx="85329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b="1" dirty="0" smtClean="0">
                <a:solidFill>
                  <a:srgbClr val="00B050"/>
                </a:solidFill>
              </a:rPr>
              <a:t>Протягом 30 днів </a:t>
            </a:r>
            <a:r>
              <a:rPr lang="uk-UA" dirty="0" smtClean="0"/>
              <a:t>з дня анулювання дозволу товари, які знаходяться у цьому магазині та перебувають в митному режимі безмитної торгівлі, підлягають декларуванню утримувачем магазину до іншого митного режиму або розміщенню в </a:t>
            </a:r>
            <a:r>
              <a:rPr lang="uk-UA" dirty="0" err="1" smtClean="0"/>
              <a:t>в</a:t>
            </a:r>
            <a:r>
              <a:rPr lang="uk-UA" dirty="0" smtClean="0"/>
              <a:t> іншому </a:t>
            </a:r>
            <a:r>
              <a:rPr lang="uk-UA" dirty="0" err="1" smtClean="0"/>
              <a:t>МБТ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71247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332656"/>
            <a:ext cx="885698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b="1" dirty="0" smtClean="0">
                <a:solidFill>
                  <a:srgbClr val="00B050"/>
                </a:solidFill>
              </a:rPr>
              <a:t>Вимоги до облаштування та розташування магазину безмитної торгівлі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Приміщення магазину безмитної торгівлі може включати в себе:</a:t>
            </a:r>
          </a:p>
          <a:p>
            <a:pPr indent="457200" algn="just"/>
            <a:r>
              <a:rPr lang="uk-UA" dirty="0" smtClean="0"/>
              <a:t>1) торговельний зал (зали), у тому числі бари та пункти громадського харчування;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2) допоміжні приміщення;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3) склади магазину, в тому числі склади для товарів, що реалізуються в торговельних залах, розташованих у різних пунктах пропуску, та переміщуються між ними виключно під митним контролем, та для майна, яке використовується у таких залах для реалізації зазначених товарів.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b="1" dirty="0" smtClean="0">
                <a:solidFill>
                  <a:srgbClr val="C00000"/>
                </a:solidFill>
              </a:rPr>
              <a:t>У приміщенні магазину безмитної торгівлі створюється зона митного контролю.</a:t>
            </a:r>
            <a:endParaRPr lang="uk-UA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247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60648"/>
            <a:ext cx="864096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/>
            <a:r>
              <a:rPr lang="uk-UA" b="1" dirty="0" smtClean="0">
                <a:solidFill>
                  <a:srgbClr val="00B050"/>
                </a:solidFill>
              </a:rPr>
              <a:t>Утримувач магазину безмитної торгівлі зобов’язаний: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1) своєчасно декларувати митному органу, в зоні діяльності якого знаходиться магазин, товари, що надходять до магазину чи вибувають з магазину, у тому числі товарні нестачі, що виникли не внаслідок умисних дій утримувача магазину, та подавати всі документи, необхідні для здійснення митного контролю та митного оформлення цих товарів;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2) виключити можливість надходження товарів до </a:t>
            </a:r>
            <a:r>
              <a:rPr lang="uk-UA" dirty="0" err="1" smtClean="0"/>
              <a:t>МБТ</a:t>
            </a:r>
            <a:r>
              <a:rPr lang="uk-UA" dirty="0" smtClean="0"/>
              <a:t> поза митним контролем, у тому числі виникненню товарних нестач;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3) дотримуватися положень законодавчих актів України щодо умов діяльності магазинів безмитної торгівлі;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4) вести облік товарів, що надходять до магазину безмитної торгівлі та реалізуються ним, і </a:t>
            </a:r>
            <a:r>
              <a:rPr lang="uk-UA" b="1" dirty="0" smtClean="0">
                <a:solidFill>
                  <a:srgbClr val="00B050"/>
                </a:solidFill>
              </a:rPr>
              <a:t>щоквартально</a:t>
            </a:r>
            <a:r>
              <a:rPr lang="uk-UA" dirty="0" smtClean="0"/>
              <a:t> подавати митному органу, в зоні діяльності якого знаходиться магазин, </a:t>
            </a:r>
            <a:r>
              <a:rPr lang="uk-UA" u="sng" dirty="0" smtClean="0">
                <a:hlinkClick r:id="rId2"/>
              </a:rPr>
              <a:t>звіт про рух товарів у магазині</a:t>
            </a:r>
            <a:r>
              <a:rPr lang="uk-UA" dirty="0" smtClean="0"/>
              <a:t> за формою, встановленою </a:t>
            </a:r>
            <a:r>
              <a:rPr lang="uk-UA" b="1" dirty="0" smtClean="0">
                <a:solidFill>
                  <a:srgbClr val="0000FF"/>
                </a:solidFill>
              </a:rPr>
              <a:t>наказом </a:t>
            </a:r>
            <a:r>
              <a:rPr lang="uk-UA" b="1" dirty="0" err="1" smtClean="0">
                <a:solidFill>
                  <a:srgbClr val="0000FF"/>
                </a:solidFill>
              </a:rPr>
              <a:t>Міндоходів</a:t>
            </a:r>
            <a:r>
              <a:rPr lang="uk-UA" b="1" dirty="0" smtClean="0">
                <a:solidFill>
                  <a:srgbClr val="0000FF"/>
                </a:solidFill>
              </a:rPr>
              <a:t> від 16.12.2013 року № 803 (подається протягом 10 календарних днів після закінчення кварталу)</a:t>
            </a:r>
            <a:endParaRPr lang="uk-UA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5805264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uk-UA" dirty="0" smtClean="0"/>
              <a:t>Також наказом № 803 затверджено форму </a:t>
            </a:r>
            <a:r>
              <a:rPr lang="uk-UA" b="1" dirty="0" smtClean="0">
                <a:solidFill>
                  <a:srgbClr val="00B050"/>
                </a:solidFill>
              </a:rPr>
              <a:t>Звіту </a:t>
            </a:r>
            <a:r>
              <a:rPr lang="uk-UA" b="1" dirty="0">
                <a:solidFill>
                  <a:srgbClr val="00B050"/>
                </a:solidFill>
              </a:rPr>
              <a:t>про товари, поставлені, реалізовані та не </a:t>
            </a:r>
            <a:r>
              <a:rPr lang="uk-UA" b="1" dirty="0" smtClean="0">
                <a:solidFill>
                  <a:srgbClr val="00B050"/>
                </a:solidFill>
              </a:rPr>
              <a:t>реалізовані на </a:t>
            </a:r>
            <a:r>
              <a:rPr lang="uk-UA" b="1" dirty="0">
                <a:solidFill>
                  <a:srgbClr val="00B050"/>
                </a:solidFill>
              </a:rPr>
              <a:t>повітряному (водному або залізничному) транспортному </a:t>
            </a:r>
            <a:r>
              <a:rPr lang="uk-UA" b="1" dirty="0" smtClean="0">
                <a:solidFill>
                  <a:srgbClr val="00B050"/>
                </a:solidFill>
              </a:rPr>
              <a:t>засобі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12476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972</TotalTime>
  <Words>2209</Words>
  <Application>Microsoft Office PowerPoint</Application>
  <PresentationFormat>Экран (4:3)</PresentationFormat>
  <Paragraphs>164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kafnalog</dc:creator>
  <cp:lastModifiedBy>Пользователь Windows</cp:lastModifiedBy>
  <cp:revision>124</cp:revision>
  <dcterms:created xsi:type="dcterms:W3CDTF">2023-01-04T06:34:23Z</dcterms:created>
  <dcterms:modified xsi:type="dcterms:W3CDTF">2025-05-05T06:51:38Z</dcterms:modified>
</cp:coreProperties>
</file>