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6" r:id="rId4"/>
    <p:sldId id="258" r:id="rId5"/>
    <p:sldId id="259" r:id="rId6"/>
    <p:sldId id="260" r:id="rId7"/>
    <p:sldId id="261" r:id="rId8"/>
    <p:sldId id="262" r:id="rId9"/>
    <p:sldId id="263" r:id="rId10"/>
    <p:sldId id="264" r:id="rId11"/>
    <p:sldId id="265" r:id="rId12"/>
    <p:sldId id="287" r:id="rId13"/>
    <p:sldId id="288" r:id="rId14"/>
    <p:sldId id="289" r:id="rId15"/>
    <p:sldId id="290" r:id="rId16"/>
    <p:sldId id="291" r:id="rId17"/>
    <p:sldId id="292" r:id="rId18"/>
    <p:sldId id="266" r:id="rId19"/>
    <p:sldId id="267" r:id="rId20"/>
    <p:sldId id="268" r:id="rId21"/>
    <p:sldId id="269" r:id="rId22"/>
    <p:sldId id="293" r:id="rId23"/>
    <p:sldId id="270" r:id="rId24"/>
    <p:sldId id="271" r:id="rId25"/>
    <p:sldId id="272" r:id="rId26"/>
    <p:sldId id="294" r:id="rId27"/>
    <p:sldId id="273" r:id="rId28"/>
    <p:sldId id="274" r:id="rId29"/>
    <p:sldId id="275" r:id="rId30"/>
    <p:sldId id="295" r:id="rId31"/>
    <p:sldId id="276" r:id="rId32"/>
    <p:sldId id="277" r:id="rId33"/>
    <p:sldId id="278" r:id="rId34"/>
    <p:sldId id="296" r:id="rId35"/>
    <p:sldId id="279" r:id="rId36"/>
    <p:sldId id="280" r:id="rId37"/>
    <p:sldId id="281" r:id="rId38"/>
    <p:sldId id="297" r:id="rId39"/>
    <p:sldId id="282" r:id="rId40"/>
    <p:sldId id="299" r:id="rId41"/>
    <p:sldId id="300" r:id="rId42"/>
    <p:sldId id="298" r:id="rId4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a:srgbClr val="00FFFF"/>
    <a:srgbClr val="00FF00"/>
    <a:srgbClr val="FF00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27.03.2023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27.03.2023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27.03.2023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27.03.2023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27.03.2023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27.03.2023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27.03.2023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27.03.2023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27.03.2023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27.03.2023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27.03.2023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CCCCFF"/>
            </a:gs>
            <a:gs pos="17999">
              <a:srgbClr val="99CCFF"/>
            </a:gs>
            <a:gs pos="100000">
              <a:srgbClr val="9966FF"/>
            </a:gs>
            <a:gs pos="61000">
              <a:srgbClr val="CC99FF"/>
            </a:gs>
            <a:gs pos="82001">
              <a:srgbClr val="99CCFF"/>
            </a:gs>
            <a:gs pos="100000">
              <a:srgbClr val="CCCCFF"/>
            </a:gs>
          </a:gsLst>
          <a:lin ang="54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27.03.2023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zakon.rada.gov.ua/laws/show/584%D0%B0-18#n3"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zakon.rada.gov.ua/laws/show/4495-17#n1482"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zakon.rada.gov.ua/laws/show/4495-17#n1485"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zakon.rada.gov.ua/laws/show/2371%D0%B0-14"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zakon.rada.gov.ua/laws/show/879-2013-%D0%BF#n61" TargetMode="External"/><Relationship Id="rId2" Type="http://schemas.openxmlformats.org/officeDocument/2006/relationships/hyperlink" Target="https://zakon.rada.gov.ua/laws/show/879-2013-%D0%BF#n58" TargetMode="External"/><Relationship Id="rId1" Type="http://schemas.openxmlformats.org/officeDocument/2006/relationships/slideLayout" Target="../slideLayouts/slideLayout1.xml"/><Relationship Id="rId4" Type="http://schemas.openxmlformats.org/officeDocument/2006/relationships/hyperlink" Target="https://zakon.rada.gov.ua/laws/show/879-2013-%D0%BF#n65"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hyperlink" Target="https://zakon.rada.gov.ua/laws/show/4495-17#n1579" TargetMode="Externa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hyperlink" Target="https://zakon.rada.gov.ua/laws/show/4495-17#n1586" TargetMode="Externa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hyperlink" Target="https://zakon.rada.gov.ua/laws/show/z1669-12#n328" TargetMode="Externa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hyperlink" Target="https://zakon.rada.gov.ua/laws/show/4495-17#n1622"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hyperlink" Target="https://zakon.rada.gov.ua/laws/show/2755-17#n4602" TargetMode="External"/><Relationship Id="rId2" Type="http://schemas.openxmlformats.org/officeDocument/2006/relationships/hyperlink" Target="https://zakon.rada.gov.ua/laws/show/4495-17"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zakon.rada.gov.ua/laws/show/4495-17#n2690"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zakon.rada.gov.ua/laws/show/vb457609-10"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9552" y="260648"/>
            <a:ext cx="8496944" cy="369332"/>
          </a:xfrm>
          <a:prstGeom prst="rect">
            <a:avLst/>
          </a:prstGeom>
          <a:noFill/>
        </p:spPr>
        <p:txBody>
          <a:bodyPr wrap="square" rtlCol="0">
            <a:spAutoFit/>
          </a:bodyPr>
          <a:lstStyle/>
          <a:p>
            <a:r>
              <a:rPr lang="uk-UA" b="1" dirty="0" smtClean="0">
                <a:solidFill>
                  <a:srgbClr val="3333FF"/>
                </a:solidFill>
              </a:rPr>
              <a:t>Тема 10. Митні режими переробки на митній території України та за її межами </a:t>
            </a:r>
            <a:endParaRPr lang="ru-RU" b="1" dirty="0">
              <a:solidFill>
                <a:srgbClr val="3333FF"/>
              </a:solidFill>
            </a:endParaRPr>
          </a:p>
        </p:txBody>
      </p:sp>
      <p:sp>
        <p:nvSpPr>
          <p:cNvPr id="5" name="Прямоугольник 4"/>
          <p:cNvSpPr/>
          <p:nvPr/>
        </p:nvSpPr>
        <p:spPr>
          <a:xfrm>
            <a:off x="179512" y="908720"/>
            <a:ext cx="8424936" cy="5509200"/>
          </a:xfrm>
          <a:prstGeom prst="rect">
            <a:avLst/>
          </a:prstGeom>
        </p:spPr>
        <p:txBody>
          <a:bodyPr wrap="square">
            <a:spAutoFit/>
          </a:bodyPr>
          <a:lstStyle/>
          <a:p>
            <a:pPr indent="457200" algn="just"/>
            <a:r>
              <a:rPr lang="uk-UA" sz="1600" dirty="0" smtClean="0"/>
              <a:t>Гарантування </a:t>
            </a:r>
            <a:r>
              <a:rPr lang="uk-UA" sz="1600" dirty="0"/>
              <a:t>дотримання умов перебування товарів у митному режимі переробки на митній території та обмеження щодо поміщення окремих товарів у цей митний режим. Дозвіл на переробку товарів на митній території України. Операції з переробки товарів. Строки переробки товарів на митній території України. Перевірка митними органами дотримання митного режиму переробки на митній території. Обсяг виходу продуктів переробки. Порядок митного оформлення продуктів переробки. Умови реалізації продуктів переробки на митній території України. Переробка товарів для вільного обігу на митній території України. Залишки і відходи, що утворилися в результаті переробки товарів. Еквівалентна компенсація. Митний статус товарів, що поміщуються у митний режим переробки на митній території. Розпорядження товарами, що поміщені у митний режим переробки на митній території, у разі відкликання дозволу на переробку.</a:t>
            </a:r>
            <a:endParaRPr lang="ru-RU" sz="1600" dirty="0"/>
          </a:p>
          <a:p>
            <a:pPr indent="457200" algn="just"/>
            <a:r>
              <a:rPr lang="uk-UA" sz="1600" dirty="0" smtClean="0"/>
              <a:t>Операції </a:t>
            </a:r>
            <a:r>
              <a:rPr lang="uk-UA" sz="1600" dirty="0"/>
              <a:t>щодо переробки товарів за межами митної території. Гарантування дотримання умов перебування товарів у митному режимі переробки за межами митної території та обмеження щодо поміщення окремих товарів у цей митний режим. Дозвіл на вивезення товарів для переробки за межами митної території України. Строки переробки товарів за межами митної території України. Обсяг виходу продуктів переробки. Порядок митного оформлення та оподаткування продуктів переробки. Умови реалізації продуктів переробки за межами митної території України. Залишки і відходи, що утворилися в результаті переробки товарів. Еквівалентна компенсація. Митний статус товарів, що поміщуються у митний режим переробки за межами митної території. Завершення режиму переробки за межами митної території. Розпорядження товарами, поміщеними у митний режим переробки за межами митної території, в разі відкликання дозволу на переробку.</a:t>
            </a:r>
            <a:endParaRPr lang="ru-RU" sz="1600" dirty="0"/>
          </a:p>
        </p:txBody>
      </p:sp>
    </p:spTree>
    <p:extLst>
      <p:ext uri="{BB962C8B-B14F-4D97-AF65-F5344CB8AC3E}">
        <p14:creationId xmlns:p14="http://schemas.microsoft.com/office/powerpoint/2010/main" val="32742746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88640"/>
            <a:ext cx="8630226" cy="5909310"/>
          </a:xfrm>
          <a:prstGeom prst="rect">
            <a:avLst/>
          </a:prstGeom>
        </p:spPr>
        <p:txBody>
          <a:bodyPr wrap="square">
            <a:spAutoFit/>
          </a:bodyPr>
          <a:lstStyle/>
          <a:p>
            <a:pPr indent="457200" algn="just"/>
            <a:r>
              <a:rPr lang="uk-UA" dirty="0" smtClean="0"/>
              <a:t>Якщо умовами переробки іноземних товарів на митній території України передбачено проведення розрахунків частиною продуктів їх переробки, такі продукти підлягають митному оформленню відповідно до митного режиму імпорту з оподаткуванням митними платежами та застосуванням заходів нетарифного регулювання зовнішньоекономічної діяльності, передбачених законом.</a:t>
            </a:r>
          </a:p>
          <a:p>
            <a:pPr indent="457200" algn="just"/>
            <a:endParaRPr lang="uk-UA" dirty="0" smtClean="0"/>
          </a:p>
          <a:p>
            <a:pPr indent="457200" algn="just"/>
            <a:r>
              <a:rPr lang="uk-UA" dirty="0" smtClean="0"/>
              <a:t>Реалізація на митній території України продуктів переробки, власником яких є нерезидент, здійснюється через зареєстроване в Україні його представництво, на яке покладається обов’язок з декларування цих продуктів переробки для вільного обігу.</a:t>
            </a:r>
          </a:p>
          <a:p>
            <a:pPr indent="457200" algn="just"/>
            <a:endParaRPr lang="uk-UA" dirty="0" smtClean="0"/>
          </a:p>
          <a:p>
            <a:pPr indent="457200" algn="just"/>
            <a:r>
              <a:rPr lang="uk-UA" dirty="0" smtClean="0"/>
              <a:t>Продукти переробки також можуть бути реалізовані підприємству, яке їх виготовило.</a:t>
            </a:r>
          </a:p>
          <a:p>
            <a:pPr indent="457200" algn="just"/>
            <a:endParaRPr lang="uk-UA" dirty="0" smtClean="0"/>
          </a:p>
          <a:p>
            <a:pPr indent="457200" algn="just"/>
            <a:r>
              <a:rPr lang="uk-UA" dirty="0" smtClean="0"/>
              <a:t>Реалізація на митній території України продуктів переробки, виготовлених з товарів, власником яких є підприємство-резидент, якому митним органом надано дозвіл на їх переробку, здійснюється після поміщення зазначеним підприємством таких продуктів переробки в митний режим імпорту зі сплатою митних платежів, якими відповідно до законів України оподатковуються товари під час ввезення на митну територію України в режимі імпорту, та із застосуванням до таких продуктів переробки встановлених відповідно до закону заходів нетарифного регулювання зовнішньоекономічної діяльності.</a:t>
            </a:r>
            <a:endParaRPr lang="uk-UA" dirty="0"/>
          </a:p>
        </p:txBody>
      </p:sp>
    </p:spTree>
    <p:extLst>
      <p:ext uri="{BB962C8B-B14F-4D97-AF65-F5344CB8AC3E}">
        <p14:creationId xmlns:p14="http://schemas.microsoft.com/office/powerpoint/2010/main" val="4058507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474345"/>
            <a:ext cx="8712968" cy="4247317"/>
          </a:xfrm>
          <a:prstGeom prst="rect">
            <a:avLst/>
          </a:prstGeom>
        </p:spPr>
        <p:txBody>
          <a:bodyPr wrap="square">
            <a:spAutoFit/>
          </a:bodyPr>
          <a:lstStyle/>
          <a:p>
            <a:pPr indent="457200" algn="just"/>
            <a:r>
              <a:rPr lang="uk-UA" dirty="0" smtClean="0"/>
              <a:t>Дозволяється ввезення товарів для переробки на митній території України з метою подальшого митного оформлення продуктів переробки для вільного обігу на цій території.</a:t>
            </a:r>
          </a:p>
          <a:p>
            <a:pPr indent="457200" algn="just"/>
            <a:endParaRPr lang="uk-UA" dirty="0" smtClean="0"/>
          </a:p>
          <a:p>
            <a:pPr indent="457200" algn="just"/>
            <a:r>
              <a:rPr lang="uk-UA" b="1" dirty="0" smtClean="0">
                <a:solidFill>
                  <a:srgbClr val="7030A0"/>
                </a:solidFill>
              </a:rPr>
              <a:t>Товари можуть бути допущені до переробки для вільного обігу на митній території України за умови, що:</a:t>
            </a:r>
          </a:p>
          <a:p>
            <a:pPr indent="457200" algn="just"/>
            <a:r>
              <a:rPr lang="uk-UA" dirty="0" smtClean="0"/>
              <a:t>1) митний орган може впевнитися в тому, що продукти переробки були отримані саме з цих товарів; та</a:t>
            </a:r>
          </a:p>
          <a:p>
            <a:pPr indent="457200" algn="just"/>
            <a:r>
              <a:rPr lang="uk-UA" dirty="0" smtClean="0"/>
              <a:t>2) товари після переробки не можуть бути економічно вигідно відновлені у первинному стані.</a:t>
            </a:r>
          </a:p>
          <a:p>
            <a:pPr indent="457200" algn="just"/>
            <a:endParaRPr lang="uk-UA" dirty="0" smtClean="0"/>
          </a:p>
          <a:p>
            <a:pPr indent="457200" algn="just"/>
            <a:r>
              <a:rPr lang="uk-UA" dirty="0" smtClean="0"/>
              <a:t>Переробка товарів для вільного обігу на митній території України завершується шляхом поміщення продуктів їх переробки у митний режим імпорту. За рішенням декларанта або уповноваженої ним особи допускається поміщення зазначених продуктів в інші митні режими.</a:t>
            </a:r>
            <a:endParaRPr lang="uk-UA" dirty="0"/>
          </a:p>
        </p:txBody>
      </p:sp>
    </p:spTree>
    <p:extLst>
      <p:ext uri="{BB962C8B-B14F-4D97-AF65-F5344CB8AC3E}">
        <p14:creationId xmlns:p14="http://schemas.microsoft.com/office/powerpoint/2010/main" val="40585074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332656"/>
            <a:ext cx="8712968" cy="3416320"/>
          </a:xfrm>
          <a:prstGeom prst="rect">
            <a:avLst/>
          </a:prstGeom>
        </p:spPr>
        <p:txBody>
          <a:bodyPr wrap="square">
            <a:spAutoFit/>
          </a:bodyPr>
          <a:lstStyle/>
          <a:p>
            <a:pPr indent="457200" algn="just"/>
            <a:r>
              <a:rPr lang="uk-UA" dirty="0" smtClean="0"/>
              <a:t>Залишки або відходи, що утворилися в результаті здійснення операцій з переробки іноземних товарів і мають господарську цінність та/або можуть бути утилізовані, підлягають поміщенню в цьому стані у відповідний митний режим до закінчення строку переробки товарів.</a:t>
            </a:r>
          </a:p>
          <a:p>
            <a:pPr indent="457200" algn="just"/>
            <a:endParaRPr lang="uk-UA" dirty="0" smtClean="0"/>
          </a:p>
          <a:p>
            <a:pPr indent="457200" algn="just"/>
            <a:r>
              <a:rPr lang="uk-UA" dirty="0" smtClean="0"/>
              <a:t>За бажанням декларанта або уповноваженої ним особи залишки або відходи, зазначені в частині першій цієї статті, можуть декларуватися за одним класифікаційним кодом згідно </a:t>
            </a:r>
            <a:r>
              <a:rPr lang="uk-UA" dirty="0" err="1" smtClean="0"/>
              <a:t>з </a:t>
            </a:r>
            <a:r>
              <a:rPr lang="uk-UA" u="sng" dirty="0" err="1" smtClean="0">
                <a:hlinkClick r:id="rId2"/>
              </a:rPr>
              <a:t>У</a:t>
            </a:r>
            <a:r>
              <a:rPr lang="uk-UA" u="sng" dirty="0" smtClean="0">
                <a:hlinkClick r:id="rId2"/>
              </a:rPr>
              <a:t>КТ ЗЕД</a:t>
            </a:r>
            <a:r>
              <a:rPr lang="uk-UA" dirty="0" smtClean="0"/>
              <a:t>, за умови, що цьому коду відповідає найбільша ставка мита.</a:t>
            </a:r>
          </a:p>
          <a:p>
            <a:pPr indent="457200" algn="just"/>
            <a:endParaRPr lang="uk-UA" dirty="0" smtClean="0"/>
          </a:p>
          <a:p>
            <a:pPr indent="457200" algn="just"/>
            <a:r>
              <a:rPr lang="uk-UA" dirty="0" smtClean="0"/>
              <a:t>Інші відходи з дозволу митного органу підлягають видаленню відповідно до законодавства України до закінчення строку переробки товарів.</a:t>
            </a:r>
            <a:endParaRPr lang="uk-UA" dirty="0"/>
          </a:p>
        </p:txBody>
      </p:sp>
    </p:spTree>
    <p:extLst>
      <p:ext uri="{BB962C8B-B14F-4D97-AF65-F5344CB8AC3E}">
        <p14:creationId xmlns:p14="http://schemas.microsoft.com/office/powerpoint/2010/main" val="8256954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88640"/>
            <a:ext cx="8784976" cy="3139321"/>
          </a:xfrm>
          <a:prstGeom prst="rect">
            <a:avLst/>
          </a:prstGeom>
        </p:spPr>
        <p:txBody>
          <a:bodyPr wrap="square">
            <a:spAutoFit/>
          </a:bodyPr>
          <a:lstStyle/>
          <a:p>
            <a:pPr indent="457200" algn="just"/>
            <a:r>
              <a:rPr lang="uk-UA" dirty="0" smtClean="0"/>
              <a:t>Продукти, отримані в результаті переробки еквівалентних товарів, вважаються продуктами переробки іноземних товарів.</a:t>
            </a:r>
          </a:p>
          <a:p>
            <a:pPr indent="457200" algn="just"/>
            <a:endParaRPr lang="uk-UA" dirty="0" smtClean="0"/>
          </a:p>
          <a:p>
            <a:pPr indent="457200" algn="just"/>
            <a:r>
              <a:rPr lang="uk-UA" b="1" dirty="0" smtClean="0">
                <a:solidFill>
                  <a:srgbClr val="7030A0"/>
                </a:solidFill>
              </a:rPr>
              <a:t>Під еквівалентними товарами </a:t>
            </a:r>
            <a:r>
              <a:rPr lang="uk-UA" dirty="0" smtClean="0"/>
              <a:t>розуміються українські та іноземні товари, які є ідентичними за описовими, кількісними і технічними характеристиками іноземним товарам, які вони замінюють, ввезеним для операцій з переробки на митній території України.</a:t>
            </a:r>
          </a:p>
          <a:p>
            <a:pPr indent="457200" algn="just"/>
            <a:endParaRPr lang="uk-UA" dirty="0" smtClean="0"/>
          </a:p>
          <a:p>
            <a:pPr indent="457200" algn="just"/>
            <a:r>
              <a:rPr lang="uk-UA" dirty="0" smtClean="0"/>
              <a:t>Дозволяється здійснення реекспорту продуктів переробки, одержаних з використанням еквівалентних товарів, до ввезення товарів для переробки на митній території України або до завершення операцій з їх переробки.</a:t>
            </a:r>
            <a:endParaRPr lang="uk-UA" dirty="0"/>
          </a:p>
        </p:txBody>
      </p:sp>
    </p:spTree>
    <p:extLst>
      <p:ext uri="{BB962C8B-B14F-4D97-AF65-F5344CB8AC3E}">
        <p14:creationId xmlns:p14="http://schemas.microsoft.com/office/powerpoint/2010/main" val="8256954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332656"/>
            <a:ext cx="8568952" cy="3416320"/>
          </a:xfrm>
          <a:prstGeom prst="rect">
            <a:avLst/>
          </a:prstGeom>
        </p:spPr>
        <p:txBody>
          <a:bodyPr wrap="square">
            <a:spAutoFit/>
          </a:bodyPr>
          <a:lstStyle/>
          <a:p>
            <a:pPr indent="457200" algn="ctr"/>
            <a:r>
              <a:rPr lang="uk-UA" b="1" dirty="0" smtClean="0">
                <a:solidFill>
                  <a:srgbClr val="7030A0"/>
                </a:solidFill>
              </a:rPr>
              <a:t>Митний статус товарів</a:t>
            </a:r>
          </a:p>
          <a:p>
            <a:pPr indent="457200" algn="just"/>
            <a:endParaRPr lang="uk-UA" dirty="0"/>
          </a:p>
          <a:p>
            <a:pPr indent="457200" algn="just"/>
            <a:r>
              <a:rPr lang="uk-UA" dirty="0" smtClean="0"/>
              <a:t>Іноземні товари, поміщені у митний режим переробки на митній території, зберігають статус іноземних товарів.</a:t>
            </a:r>
          </a:p>
          <a:p>
            <a:pPr indent="457200" algn="just"/>
            <a:endParaRPr lang="uk-UA" dirty="0" smtClean="0"/>
          </a:p>
          <a:p>
            <a:pPr indent="457200" algn="just"/>
            <a:r>
              <a:rPr lang="uk-UA" dirty="0" smtClean="0"/>
              <a:t>Продукти переробки, залишки (відходи), виготовлені (одержані) в процесі здійснення операцій з переробки іноземних товарів, мають статус іноземних товарів та вважаються такими, що поміщені у митний режим переробки на митній території.</a:t>
            </a:r>
          </a:p>
          <a:p>
            <a:pPr indent="457200" algn="just"/>
            <a:endParaRPr lang="uk-UA" dirty="0" smtClean="0"/>
          </a:p>
          <a:p>
            <a:pPr indent="457200" algn="just"/>
            <a:r>
              <a:rPr lang="uk-UA" dirty="0" smtClean="0"/>
              <a:t>Українські товари, що використовувалися в процесі переробки іноземних товарів на митній території України, отримують статус іноземних товарів у момент вивезення продуктів переробки за межі митної території України.</a:t>
            </a:r>
            <a:endParaRPr lang="uk-UA" dirty="0"/>
          </a:p>
        </p:txBody>
      </p:sp>
    </p:spTree>
    <p:extLst>
      <p:ext uri="{BB962C8B-B14F-4D97-AF65-F5344CB8AC3E}">
        <p14:creationId xmlns:p14="http://schemas.microsoft.com/office/powerpoint/2010/main" val="8256954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260648"/>
            <a:ext cx="8712968" cy="4247317"/>
          </a:xfrm>
          <a:prstGeom prst="rect">
            <a:avLst/>
          </a:prstGeom>
        </p:spPr>
        <p:txBody>
          <a:bodyPr wrap="square">
            <a:spAutoFit/>
          </a:bodyPr>
          <a:lstStyle/>
          <a:p>
            <a:pPr indent="457200" algn="just"/>
            <a:r>
              <a:rPr lang="uk-UA" b="1" dirty="0" smtClean="0">
                <a:solidFill>
                  <a:srgbClr val="7030A0"/>
                </a:solidFill>
              </a:rPr>
              <a:t>Митний режим переробки на митній території завершується </a:t>
            </a:r>
            <a:r>
              <a:rPr lang="uk-UA" dirty="0" smtClean="0"/>
              <a:t>шляхом реекспорту продуктів переробки чи поміщення їх в інший митний режим, а також у випадках, передбачених частиною другою цієї статті.</a:t>
            </a:r>
          </a:p>
          <a:p>
            <a:pPr indent="457200" algn="just"/>
            <a:endParaRPr lang="uk-UA" dirty="0" smtClean="0"/>
          </a:p>
          <a:p>
            <a:pPr indent="457200" algn="just"/>
            <a:r>
              <a:rPr lang="uk-UA" b="1" dirty="0" smtClean="0">
                <a:solidFill>
                  <a:srgbClr val="C00000"/>
                </a:solidFill>
              </a:rPr>
              <a:t>Митний режим переробки на митній території припиняється митним органом у разі:</a:t>
            </a:r>
          </a:p>
          <a:p>
            <a:pPr indent="457200" algn="just"/>
            <a:r>
              <a:rPr lang="uk-UA" dirty="0" smtClean="0"/>
              <a:t>1) конфіскації товарів;</a:t>
            </a:r>
          </a:p>
          <a:p>
            <a:pPr indent="457200" algn="just"/>
            <a:r>
              <a:rPr lang="uk-UA" dirty="0" smtClean="0"/>
              <a:t>2) повної втрати товарів унаслідок аварії або дії обставин непереборної сили, за умови підтвердження факту такої аварії або дії обставин у порядку, встановленому центральним органом виконавчої влади, що забезпечує формування та реалізує державну фінансову політику.</a:t>
            </a:r>
          </a:p>
          <a:p>
            <a:pPr indent="457200" algn="just"/>
            <a:endParaRPr lang="uk-UA" dirty="0" smtClean="0"/>
          </a:p>
          <a:p>
            <a:pPr indent="457200" algn="just"/>
            <a:r>
              <a:rPr lang="uk-UA" dirty="0" smtClean="0"/>
              <a:t>У разі припинення митного режиму переробки на митній території реекспорт товарів та продуктів їх переробки не вимагається, а забезпечення сплати митних платежів, надане відповідно до </a:t>
            </a:r>
            <a:r>
              <a:rPr lang="uk-UA" u="sng" dirty="0" smtClean="0">
                <a:hlinkClick r:id="rId2"/>
              </a:rPr>
              <a:t>статті 148</a:t>
            </a:r>
            <a:r>
              <a:rPr lang="uk-UA" dirty="0" smtClean="0"/>
              <a:t> МКУ, підлягає поверненню (вивільненню).</a:t>
            </a:r>
            <a:endParaRPr lang="uk-UA" dirty="0"/>
          </a:p>
        </p:txBody>
      </p:sp>
    </p:spTree>
    <p:extLst>
      <p:ext uri="{BB962C8B-B14F-4D97-AF65-F5344CB8AC3E}">
        <p14:creationId xmlns:p14="http://schemas.microsoft.com/office/powerpoint/2010/main" val="8256954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404664"/>
            <a:ext cx="8784976" cy="4524315"/>
          </a:xfrm>
          <a:prstGeom prst="rect">
            <a:avLst/>
          </a:prstGeom>
        </p:spPr>
        <p:txBody>
          <a:bodyPr wrap="square">
            <a:spAutoFit/>
          </a:bodyPr>
          <a:lstStyle/>
          <a:p>
            <a:pPr indent="457200" algn="just"/>
            <a:r>
              <a:rPr lang="uk-UA" dirty="0" smtClean="0"/>
              <a:t>Протягом 20 днів від дати відкликання дозволу на переробку товарів на митній території України підприємство повинно завершити розпочаті операції з переробки, а товари, поміщені в митний режим переробки на митній території, у строк до 30 днів з дати відкликання дозволу на переробку товарів повинні бути вивезені за межі митної території України або заявлені в інший митний режим. </a:t>
            </a:r>
          </a:p>
          <a:p>
            <a:pPr indent="457200" algn="just"/>
            <a:endParaRPr lang="uk-UA" dirty="0"/>
          </a:p>
          <a:p>
            <a:pPr indent="457200" algn="just"/>
            <a:r>
              <a:rPr lang="uk-UA" dirty="0" smtClean="0"/>
              <a:t>Якщо завершення розпочатих операцій з переробки протягом 20 днів є неможливим без спричинення безповоротної шкоди товарам або технологічному обладнанню, переробка зазначених товарів завершується відповідно до технологічної схеми переробки. У такому разі товари протягом 10 днів з дати фактичного завершення їх переробки підлягають вивезенню за межі митної території України або поміщенню в інший митний режим.</a:t>
            </a:r>
          </a:p>
          <a:p>
            <a:pPr indent="457200" algn="just"/>
            <a:endParaRPr lang="uk-UA" dirty="0" smtClean="0"/>
          </a:p>
          <a:p>
            <a:pPr indent="457200" algn="just"/>
            <a:r>
              <a:rPr lang="uk-UA" dirty="0" smtClean="0"/>
              <a:t>У разі невиконання підприємством вимог забезпечення сплати митних платежів, надане відповідно до </a:t>
            </a:r>
            <a:r>
              <a:rPr lang="uk-UA" u="sng" dirty="0" smtClean="0">
                <a:hlinkClick r:id="rId2"/>
              </a:rPr>
              <a:t>частини третьої</a:t>
            </a:r>
            <a:r>
              <a:rPr lang="uk-UA" dirty="0" smtClean="0"/>
              <a:t> статті 148 </a:t>
            </a:r>
            <a:r>
              <a:rPr lang="uk-UA" dirty="0" err="1" smtClean="0"/>
              <a:t>МКУ</a:t>
            </a:r>
            <a:r>
              <a:rPr lang="uk-UA" dirty="0" smtClean="0"/>
              <a:t>, використовується для сплати відповідних митних платежів.</a:t>
            </a:r>
            <a:endParaRPr lang="uk-UA" dirty="0"/>
          </a:p>
        </p:txBody>
      </p:sp>
    </p:spTree>
    <p:extLst>
      <p:ext uri="{BB962C8B-B14F-4D97-AF65-F5344CB8AC3E}">
        <p14:creationId xmlns:p14="http://schemas.microsoft.com/office/powerpoint/2010/main" val="8256954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260648"/>
            <a:ext cx="8352928" cy="2031325"/>
          </a:xfrm>
          <a:prstGeom prst="rect">
            <a:avLst/>
          </a:prstGeom>
          <a:noFill/>
        </p:spPr>
        <p:txBody>
          <a:bodyPr wrap="square" rtlCol="0">
            <a:spAutoFit/>
          </a:bodyPr>
          <a:lstStyle/>
          <a:p>
            <a:pPr algn="ctr"/>
            <a:r>
              <a:rPr lang="uk-UA" b="1" dirty="0" smtClean="0">
                <a:solidFill>
                  <a:srgbClr val="00B050"/>
                </a:solidFill>
              </a:rPr>
              <a:t>Постановою КМУ від 27.03.2013 року № 295 визначено: </a:t>
            </a:r>
          </a:p>
          <a:p>
            <a:pPr algn="ctr"/>
            <a:endParaRPr lang="uk-UA" dirty="0"/>
          </a:p>
          <a:p>
            <a:pPr indent="457200" algn="just"/>
            <a:r>
              <a:rPr lang="uk-UA" dirty="0" smtClean="0"/>
              <a:t>Перелік товарів, поміщення яких у митний режим переробки на митній території України забороняється </a:t>
            </a:r>
            <a:r>
              <a:rPr lang="ru-RU" b="1" dirty="0" smtClean="0"/>
              <a:t>(</a:t>
            </a:r>
            <a:r>
              <a:rPr lang="uk-UA" b="1" dirty="0" smtClean="0">
                <a:solidFill>
                  <a:srgbClr val="FF00FF"/>
                </a:solidFill>
              </a:rPr>
              <a:t>п'ять</a:t>
            </a:r>
            <a:r>
              <a:rPr lang="ru-RU" b="1" dirty="0" smtClean="0">
                <a:solidFill>
                  <a:srgbClr val="FF00FF"/>
                </a:solidFill>
              </a:rPr>
              <a:t> </a:t>
            </a:r>
            <a:r>
              <a:rPr lang="uk-UA" b="1" dirty="0" smtClean="0">
                <a:solidFill>
                  <a:srgbClr val="FF00FF"/>
                </a:solidFill>
              </a:rPr>
              <a:t>товарних позицій</a:t>
            </a:r>
            <a:r>
              <a:rPr lang="ru-RU" b="1" dirty="0" smtClean="0"/>
              <a:t>) </a:t>
            </a:r>
          </a:p>
          <a:p>
            <a:pPr indent="457200" algn="just"/>
            <a:endParaRPr lang="uk-UA" b="1" dirty="0"/>
          </a:p>
          <a:p>
            <a:pPr indent="457200" algn="just"/>
            <a:r>
              <a:rPr lang="uk-UA" dirty="0" smtClean="0"/>
              <a:t>Перелік товарів, які не можуть бути допущені до переробки для вільного обігу на митній території України (</a:t>
            </a:r>
            <a:r>
              <a:rPr lang="uk-UA" b="1" dirty="0" smtClean="0">
                <a:solidFill>
                  <a:srgbClr val="FF00FF"/>
                </a:solidFill>
              </a:rPr>
              <a:t>одна товарна позиція</a:t>
            </a:r>
            <a:r>
              <a:rPr lang="uk-UA" dirty="0" smtClean="0"/>
              <a:t>) </a:t>
            </a:r>
            <a:endParaRPr lang="uk-UA" dirty="0"/>
          </a:p>
        </p:txBody>
      </p:sp>
      <p:sp>
        <p:nvSpPr>
          <p:cNvPr id="3" name="Прямоугольник 2"/>
          <p:cNvSpPr/>
          <p:nvPr/>
        </p:nvSpPr>
        <p:spPr>
          <a:xfrm>
            <a:off x="331395" y="2852936"/>
            <a:ext cx="8568952" cy="2585323"/>
          </a:xfrm>
          <a:prstGeom prst="rect">
            <a:avLst/>
          </a:prstGeom>
        </p:spPr>
        <p:txBody>
          <a:bodyPr wrap="square">
            <a:spAutoFit/>
          </a:bodyPr>
          <a:lstStyle/>
          <a:p>
            <a:pPr indent="457200" algn="just"/>
            <a:r>
              <a:rPr lang="uk-UA" dirty="0"/>
              <a:t>Ф</a:t>
            </a:r>
            <a:r>
              <a:rPr lang="uk-UA" dirty="0" smtClean="0"/>
              <a:t>інансові гарантії застосовуються при поміщенні у митний режим переробки на митній території України товарів групи 17 згідно </a:t>
            </a:r>
            <a:r>
              <a:rPr lang="uk-UA" dirty="0" err="1" smtClean="0"/>
              <a:t>з </a:t>
            </a:r>
            <a:r>
              <a:rPr lang="uk-UA" u="sng" dirty="0" err="1" smtClean="0">
                <a:hlinkClick r:id="rId2"/>
              </a:rPr>
              <a:t>УКТЗ</a:t>
            </a:r>
            <a:r>
              <a:rPr lang="uk-UA" u="sng" dirty="0" smtClean="0">
                <a:hlinkClick r:id="rId2"/>
              </a:rPr>
              <a:t>ЕД</a:t>
            </a:r>
            <a:r>
              <a:rPr lang="uk-UA" dirty="0" smtClean="0"/>
              <a:t> (цукор і кондитерські вироби з цукру).</a:t>
            </a:r>
          </a:p>
          <a:p>
            <a:pPr indent="457200" algn="just"/>
            <a:endParaRPr lang="uk-UA" dirty="0" smtClean="0"/>
          </a:p>
          <a:p>
            <a:pPr indent="457200" algn="just"/>
            <a:r>
              <a:rPr lang="uk-UA" dirty="0"/>
              <a:t>П</a:t>
            </a:r>
            <a:r>
              <a:rPr lang="uk-UA" dirty="0" smtClean="0"/>
              <a:t>родукти переробки, отримані в результаті переробки іноземних товарів, щодо яких встановлено особливі види мита на підставі рішень Міжвідомчої комісії з міжнародної торгівлі про застосування антидемпінгових, компенсаційних або спеціальних заходів, прийнятих відповідно до законів України, </a:t>
            </a:r>
            <a:r>
              <a:rPr lang="uk-UA" b="1" dirty="0" smtClean="0">
                <a:solidFill>
                  <a:srgbClr val="3333FF"/>
                </a:solidFill>
              </a:rPr>
              <a:t>підлягають обов’язковому реекспорту за межі митної території України.</a:t>
            </a:r>
            <a:endParaRPr lang="uk-UA" b="1" dirty="0">
              <a:solidFill>
                <a:srgbClr val="3333FF"/>
              </a:solidFill>
            </a:endParaRPr>
          </a:p>
        </p:txBody>
      </p:sp>
    </p:spTree>
    <p:extLst>
      <p:ext uri="{BB962C8B-B14F-4D97-AF65-F5344CB8AC3E}">
        <p14:creationId xmlns:p14="http://schemas.microsoft.com/office/powerpoint/2010/main" val="8256954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260648"/>
            <a:ext cx="8784976" cy="369332"/>
          </a:xfrm>
          <a:prstGeom prst="rect">
            <a:avLst/>
          </a:prstGeom>
          <a:noFill/>
        </p:spPr>
        <p:txBody>
          <a:bodyPr wrap="square" rtlCol="0">
            <a:spAutoFit/>
          </a:bodyPr>
          <a:lstStyle/>
          <a:p>
            <a:pPr algn="ctr"/>
            <a:r>
              <a:rPr lang="uk-UA" b="1" dirty="0" smtClean="0">
                <a:solidFill>
                  <a:srgbClr val="3333FF"/>
                </a:solidFill>
              </a:rPr>
              <a:t>Податкові наслідки переробки на митній території України </a:t>
            </a:r>
            <a:endParaRPr lang="ru-RU" b="1" dirty="0">
              <a:solidFill>
                <a:srgbClr val="3333FF"/>
              </a:solidFill>
            </a:endParaRPr>
          </a:p>
        </p:txBody>
      </p:sp>
      <p:sp>
        <p:nvSpPr>
          <p:cNvPr id="3" name="Прямоугольник 2"/>
          <p:cNvSpPr/>
          <p:nvPr/>
        </p:nvSpPr>
        <p:spPr>
          <a:xfrm>
            <a:off x="180094" y="980728"/>
            <a:ext cx="8640377" cy="2585323"/>
          </a:xfrm>
          <a:prstGeom prst="rect">
            <a:avLst/>
          </a:prstGeom>
        </p:spPr>
        <p:txBody>
          <a:bodyPr wrap="square">
            <a:spAutoFit/>
          </a:bodyPr>
          <a:lstStyle/>
          <a:p>
            <a:pPr indent="457200" algn="just"/>
            <a:r>
              <a:rPr lang="uk-UA" b="1" dirty="0" smtClean="0">
                <a:solidFill>
                  <a:srgbClr val="00B050"/>
                </a:solidFill>
              </a:rPr>
              <a:t>Ввізне мито не сплачується </a:t>
            </a:r>
            <a:r>
              <a:rPr lang="uk-UA" dirty="0" smtClean="0"/>
              <a:t>відповідно до п. 1) частини першої ст.  284  та  частини </a:t>
            </a:r>
            <a:r>
              <a:rPr lang="uk-UA" dirty="0" err="1" smtClean="0"/>
              <a:t>два</a:t>
            </a:r>
            <a:r>
              <a:rPr lang="uk-UA" dirty="0" smtClean="0"/>
              <a:t>надцятої  ст.  286  МКУ при дотриманні вимог та обмежень, встановлених главою 23 </a:t>
            </a:r>
            <a:r>
              <a:rPr lang="uk-UA" dirty="0" err="1" smtClean="0"/>
              <a:t>МКУ</a:t>
            </a:r>
            <a:r>
              <a:rPr lang="uk-UA" dirty="0" smtClean="0"/>
              <a:t>. </a:t>
            </a:r>
            <a:endParaRPr lang="uk-UA" dirty="0" smtClean="0"/>
          </a:p>
          <a:p>
            <a:pPr indent="457200" algn="just"/>
            <a:endParaRPr lang="uk-UA" dirty="0" smtClean="0"/>
          </a:p>
          <a:p>
            <a:pPr indent="457200" algn="just"/>
            <a:r>
              <a:rPr lang="ru-RU" dirty="0"/>
              <a:t>У </a:t>
            </a:r>
            <a:r>
              <a:rPr lang="uk-UA" dirty="0" smtClean="0"/>
              <a:t>разі випуску у вільний обіг продуктів переробки, отриманих з товарів, поміщених у </a:t>
            </a:r>
            <a:r>
              <a:rPr lang="uk-UA" dirty="0" err="1" smtClean="0"/>
              <a:t>митни</a:t>
            </a:r>
            <a:r>
              <a:rPr lang="ru-RU" dirty="0" smtClean="0"/>
              <a:t>й </a:t>
            </a:r>
            <a:r>
              <a:rPr lang="ru-RU" dirty="0"/>
              <a:t>режим </a:t>
            </a:r>
            <a:r>
              <a:rPr lang="ru-RU" dirty="0" err="1"/>
              <a:t>переробки</a:t>
            </a:r>
            <a:r>
              <a:rPr lang="ru-RU" dirty="0"/>
              <a:t> на </a:t>
            </a:r>
            <a:r>
              <a:rPr lang="uk-UA" dirty="0" smtClean="0"/>
              <a:t>митній території, </a:t>
            </a:r>
            <a:r>
              <a:rPr lang="uk-UA" dirty="0" err="1" smtClean="0"/>
              <a:t>здійснюєтсья</a:t>
            </a:r>
            <a:r>
              <a:rPr lang="uk-UA" dirty="0" smtClean="0"/>
              <a:t> </a:t>
            </a:r>
            <a:r>
              <a:rPr lang="uk-UA" dirty="0" err="1" smtClean="0"/>
              <a:t>сп</a:t>
            </a:r>
            <a:r>
              <a:rPr lang="ru-RU" dirty="0" err="1" smtClean="0"/>
              <a:t>лата</a:t>
            </a:r>
            <a:r>
              <a:rPr lang="ru-RU" dirty="0" smtClean="0"/>
              <a:t> </a:t>
            </a:r>
            <a:r>
              <a:rPr lang="ru-RU" dirty="0" err="1"/>
              <a:t>ввізного</a:t>
            </a:r>
            <a:r>
              <a:rPr lang="ru-RU" dirty="0"/>
              <a:t> </a:t>
            </a:r>
            <a:r>
              <a:rPr lang="ru-RU" dirty="0" err="1"/>
              <a:t>мита</a:t>
            </a:r>
            <a:endParaRPr lang="uk-UA" dirty="0"/>
          </a:p>
          <a:p>
            <a:pPr indent="457200" algn="just"/>
            <a:endParaRPr lang="uk-UA" dirty="0" smtClean="0"/>
          </a:p>
          <a:p>
            <a:pPr indent="457200" algn="just"/>
            <a:endParaRPr lang="uk-UA" dirty="0"/>
          </a:p>
        </p:txBody>
      </p:sp>
      <p:sp>
        <p:nvSpPr>
          <p:cNvPr id="4" name="Прямоугольник 3"/>
          <p:cNvSpPr/>
          <p:nvPr/>
        </p:nvSpPr>
        <p:spPr>
          <a:xfrm>
            <a:off x="251810" y="3789040"/>
            <a:ext cx="8496943" cy="369332"/>
          </a:xfrm>
          <a:prstGeom prst="rect">
            <a:avLst/>
          </a:prstGeom>
        </p:spPr>
        <p:txBody>
          <a:bodyPr wrap="square">
            <a:spAutoFit/>
          </a:bodyPr>
          <a:lstStyle/>
          <a:p>
            <a:pPr indent="457200" algn="just"/>
            <a:r>
              <a:rPr lang="uk-UA" b="1" dirty="0" smtClean="0">
                <a:solidFill>
                  <a:srgbClr val="00B050"/>
                </a:solidFill>
              </a:rPr>
              <a:t>Акцизний податок не сплачується </a:t>
            </a:r>
            <a:r>
              <a:rPr lang="uk-UA" dirty="0" smtClean="0"/>
              <a:t>відповідно до пп.  213.3.3 ПКУ.  </a:t>
            </a:r>
            <a:endParaRPr lang="uk-UA" dirty="0"/>
          </a:p>
        </p:txBody>
      </p:sp>
      <p:sp>
        <p:nvSpPr>
          <p:cNvPr id="5" name="Прямоугольник 4"/>
          <p:cNvSpPr/>
          <p:nvPr/>
        </p:nvSpPr>
        <p:spPr>
          <a:xfrm>
            <a:off x="251520" y="4725144"/>
            <a:ext cx="8352927" cy="923330"/>
          </a:xfrm>
          <a:prstGeom prst="rect">
            <a:avLst/>
          </a:prstGeom>
        </p:spPr>
        <p:txBody>
          <a:bodyPr wrap="square">
            <a:spAutoFit/>
          </a:bodyPr>
          <a:lstStyle/>
          <a:p>
            <a:pPr indent="457200" algn="just"/>
            <a:r>
              <a:rPr lang="uk-UA" b="1" dirty="0" smtClean="0">
                <a:solidFill>
                  <a:srgbClr val="00B050"/>
                </a:solidFill>
              </a:rPr>
              <a:t>ПДВ не сплачується </a:t>
            </a:r>
            <a:r>
              <a:rPr lang="uk-UA" dirty="0" smtClean="0"/>
              <a:t>відповідно до п. 206.12 ПКУ за умови дотримання вимог та обмежень, встановлених главою 23 </a:t>
            </a:r>
            <a:r>
              <a:rPr lang="uk-UA" dirty="0" err="1" smtClean="0"/>
              <a:t>МКУ</a:t>
            </a:r>
            <a:r>
              <a:rPr lang="uk-UA" dirty="0"/>
              <a:t> </a:t>
            </a:r>
            <a:r>
              <a:rPr lang="uk-UA" dirty="0" smtClean="0"/>
              <a:t>(</a:t>
            </a:r>
            <a:r>
              <a:rPr lang="uk-UA" b="1" dirty="0" smtClean="0">
                <a:solidFill>
                  <a:srgbClr val="00B050"/>
                </a:solidFill>
              </a:rPr>
              <a:t>умовне повне звільнення від оподаткування</a:t>
            </a:r>
            <a:r>
              <a:rPr lang="uk-UA" dirty="0" smtClean="0"/>
              <a:t>)</a:t>
            </a:r>
            <a:endParaRPr lang="uk-UA" dirty="0"/>
          </a:p>
        </p:txBody>
      </p:sp>
    </p:spTree>
    <p:extLst>
      <p:ext uri="{BB962C8B-B14F-4D97-AF65-F5344CB8AC3E}">
        <p14:creationId xmlns:p14="http://schemas.microsoft.com/office/powerpoint/2010/main" val="40585074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289679"/>
            <a:ext cx="8640960" cy="1508105"/>
          </a:xfrm>
          <a:prstGeom prst="rect">
            <a:avLst/>
          </a:prstGeom>
        </p:spPr>
        <p:txBody>
          <a:bodyPr wrap="square">
            <a:spAutoFit/>
          </a:bodyPr>
          <a:lstStyle/>
          <a:p>
            <a:pPr indent="457200" algn="just"/>
            <a:r>
              <a:rPr lang="uk-UA" sz="2000" b="1" dirty="0" smtClean="0">
                <a:solidFill>
                  <a:srgbClr val="7030A0"/>
                </a:solidFill>
              </a:rPr>
              <a:t>Переробка за межами митної території </a:t>
            </a:r>
            <a:r>
              <a:rPr lang="uk-UA" dirty="0" smtClean="0"/>
              <a:t>- це митний режим, відповідно до якого українські товари піддаються у встановленому законодавством порядку переробці за межами митної території України без застосування заходів нетарифного регулювання зовнішньоекономічної діяльності, за умови повернення цих товарів або продуктів їх переробки на митну територію України у митному режимі імпорту.</a:t>
            </a:r>
            <a:endParaRPr lang="uk-UA" dirty="0"/>
          </a:p>
        </p:txBody>
      </p:sp>
      <p:sp>
        <p:nvSpPr>
          <p:cNvPr id="3" name="Прямоугольник 2"/>
          <p:cNvSpPr/>
          <p:nvPr/>
        </p:nvSpPr>
        <p:spPr>
          <a:xfrm>
            <a:off x="323528" y="2044005"/>
            <a:ext cx="8568952" cy="2585323"/>
          </a:xfrm>
          <a:prstGeom prst="rect">
            <a:avLst/>
          </a:prstGeom>
        </p:spPr>
        <p:txBody>
          <a:bodyPr wrap="square">
            <a:spAutoFit/>
          </a:bodyPr>
          <a:lstStyle/>
          <a:p>
            <a:pPr indent="457200" algn="just"/>
            <a:r>
              <a:rPr lang="uk-UA" b="1" dirty="0" smtClean="0">
                <a:solidFill>
                  <a:srgbClr val="7030A0"/>
                </a:solidFill>
              </a:rPr>
              <a:t>Під час переробки товарів за межами митної території України можуть здійснюватися операції: </a:t>
            </a:r>
          </a:p>
          <a:p>
            <a:pPr indent="457200" algn="just"/>
            <a:endParaRPr lang="uk-UA" dirty="0"/>
          </a:p>
          <a:p>
            <a:pPr indent="457200" algn="just"/>
            <a:r>
              <a:rPr lang="uk-UA" dirty="0" smtClean="0"/>
              <a:t>власне переробку товарів, у тому числі: обробку, монтаж, демонтаж, використання окремих товарів, які сприяють чи полегшують процес виготовлення продуктів переробки;</a:t>
            </a:r>
          </a:p>
          <a:p>
            <a:pPr indent="457200" algn="just"/>
            <a:r>
              <a:rPr lang="uk-UA" dirty="0" smtClean="0"/>
              <a:t>ремонт товарів, у тому числі модернізацію, відновлення та регулювання, калібрування.</a:t>
            </a:r>
          </a:p>
          <a:p>
            <a:pPr indent="457200" algn="just"/>
            <a:endParaRPr lang="uk-UA" dirty="0"/>
          </a:p>
        </p:txBody>
      </p:sp>
      <p:sp>
        <p:nvSpPr>
          <p:cNvPr id="4" name="Прямоугольник 3"/>
          <p:cNvSpPr/>
          <p:nvPr/>
        </p:nvSpPr>
        <p:spPr>
          <a:xfrm>
            <a:off x="326344" y="4638052"/>
            <a:ext cx="8638144" cy="646331"/>
          </a:xfrm>
          <a:prstGeom prst="rect">
            <a:avLst/>
          </a:prstGeom>
        </p:spPr>
        <p:txBody>
          <a:bodyPr wrap="square">
            <a:spAutoFit/>
          </a:bodyPr>
          <a:lstStyle/>
          <a:p>
            <a:pPr indent="457200" algn="just"/>
            <a:r>
              <a:rPr lang="uk-UA" dirty="0" smtClean="0"/>
              <a:t>Поміщення товарів у митний режим переробки за межами митної території здійснюється зі сплатою вивізного мита (для товарів, на які діє ставка вивізного мита).</a:t>
            </a:r>
            <a:endParaRPr lang="uk-UA" dirty="0"/>
          </a:p>
        </p:txBody>
      </p:sp>
    </p:spTree>
    <p:extLst>
      <p:ext uri="{BB962C8B-B14F-4D97-AF65-F5344CB8AC3E}">
        <p14:creationId xmlns:p14="http://schemas.microsoft.com/office/powerpoint/2010/main" val="4058507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88640"/>
            <a:ext cx="8712968" cy="1261884"/>
          </a:xfrm>
          <a:prstGeom prst="rect">
            <a:avLst/>
          </a:prstGeom>
        </p:spPr>
        <p:txBody>
          <a:bodyPr wrap="square">
            <a:spAutoFit/>
          </a:bodyPr>
          <a:lstStyle/>
          <a:p>
            <a:pPr indent="457200" algn="just"/>
            <a:r>
              <a:rPr lang="uk-UA" sz="2200" b="1" dirty="0" smtClean="0">
                <a:solidFill>
                  <a:srgbClr val="FF00FF"/>
                </a:solidFill>
              </a:rPr>
              <a:t>Переробка на митній території </a:t>
            </a:r>
            <a:r>
              <a:rPr lang="uk-UA" dirty="0" smtClean="0"/>
              <a:t>- це митний режим, відповідно до якого іноземні товари піддаються у встановленому законодавством порядку переробці без застосування до них заходів нетарифного регулювання зовнішньоекономічної діяльності, за умови подальшого реекспорту продуктів переробки.</a:t>
            </a:r>
            <a:endParaRPr lang="uk-UA" dirty="0"/>
          </a:p>
        </p:txBody>
      </p:sp>
      <p:sp>
        <p:nvSpPr>
          <p:cNvPr id="3" name="Прямоугольник 2"/>
          <p:cNvSpPr/>
          <p:nvPr/>
        </p:nvSpPr>
        <p:spPr>
          <a:xfrm>
            <a:off x="251520" y="1637231"/>
            <a:ext cx="8640960" cy="923330"/>
          </a:xfrm>
          <a:prstGeom prst="rect">
            <a:avLst/>
          </a:prstGeom>
        </p:spPr>
        <p:txBody>
          <a:bodyPr wrap="square">
            <a:spAutoFit/>
          </a:bodyPr>
          <a:lstStyle/>
          <a:p>
            <a:pPr indent="457200" algn="just"/>
            <a:r>
              <a:rPr lang="uk-UA" b="1" dirty="0" smtClean="0">
                <a:solidFill>
                  <a:srgbClr val="00B050"/>
                </a:solidFill>
              </a:rPr>
              <a:t>Поміщення товарів у митний режим переробки на митній території здійснюється з умовним повним звільненням від оподаткування митними платежами.</a:t>
            </a:r>
            <a:endParaRPr lang="uk-UA" b="1" dirty="0">
              <a:solidFill>
                <a:srgbClr val="00B050"/>
              </a:solidFill>
            </a:endParaRPr>
          </a:p>
        </p:txBody>
      </p:sp>
      <p:sp>
        <p:nvSpPr>
          <p:cNvPr id="4" name="Прямоугольник 3"/>
          <p:cNvSpPr/>
          <p:nvPr/>
        </p:nvSpPr>
        <p:spPr>
          <a:xfrm>
            <a:off x="266670" y="2564904"/>
            <a:ext cx="8625810" cy="646331"/>
          </a:xfrm>
          <a:prstGeom prst="rect">
            <a:avLst/>
          </a:prstGeom>
        </p:spPr>
        <p:txBody>
          <a:bodyPr wrap="square">
            <a:spAutoFit/>
          </a:bodyPr>
          <a:lstStyle/>
          <a:p>
            <a:pPr indent="457200" algn="just"/>
            <a:r>
              <a:rPr lang="uk-UA" smtClean="0"/>
              <a:t>У процесі переробки іноземних товарів не допускається використання українських товарів (крім палива та енергії), на які законом встановлено вивізне мито.</a:t>
            </a:r>
            <a:endParaRPr lang="uk-UA"/>
          </a:p>
        </p:txBody>
      </p:sp>
      <p:sp>
        <p:nvSpPr>
          <p:cNvPr id="5" name="Прямоугольник 4"/>
          <p:cNvSpPr/>
          <p:nvPr/>
        </p:nvSpPr>
        <p:spPr>
          <a:xfrm>
            <a:off x="278856" y="3429000"/>
            <a:ext cx="8541615" cy="646331"/>
          </a:xfrm>
          <a:prstGeom prst="rect">
            <a:avLst/>
          </a:prstGeom>
        </p:spPr>
        <p:txBody>
          <a:bodyPr wrap="square">
            <a:spAutoFit/>
          </a:bodyPr>
          <a:lstStyle/>
          <a:p>
            <a:pPr indent="457200" algn="just"/>
            <a:r>
              <a:rPr lang="uk-UA" dirty="0" smtClean="0"/>
              <a:t>Поміщення товарів у митний режим переробки на митній території допускається з письмового дозволу митного органу за заявою власника цих товарів.</a:t>
            </a:r>
            <a:endParaRPr lang="uk-UA" dirty="0"/>
          </a:p>
        </p:txBody>
      </p:sp>
      <p:sp>
        <p:nvSpPr>
          <p:cNvPr id="6" name="Прямоугольник 5"/>
          <p:cNvSpPr/>
          <p:nvPr/>
        </p:nvSpPr>
        <p:spPr>
          <a:xfrm>
            <a:off x="289540" y="4437112"/>
            <a:ext cx="8613624" cy="923330"/>
          </a:xfrm>
          <a:prstGeom prst="rect">
            <a:avLst/>
          </a:prstGeom>
        </p:spPr>
        <p:txBody>
          <a:bodyPr wrap="square">
            <a:spAutoFit/>
          </a:bodyPr>
          <a:lstStyle/>
          <a:p>
            <a:pPr indent="457200" algn="just"/>
            <a:r>
              <a:rPr lang="uk-UA" dirty="0" smtClean="0"/>
              <a:t>Дозвіл на переробку товарів на митній території України видається митним органом підприємству </a:t>
            </a:r>
            <a:r>
              <a:rPr lang="uk-UA" b="1" dirty="0" smtClean="0">
                <a:solidFill>
                  <a:srgbClr val="7030A0"/>
                </a:solidFill>
              </a:rPr>
              <a:t>безоплатно протягом п’яти робочих днів від дати реєстрації відповідної заяви.</a:t>
            </a:r>
            <a:endParaRPr lang="uk-UA" b="1" dirty="0">
              <a:solidFill>
                <a:srgbClr val="7030A0"/>
              </a:solidFill>
            </a:endParaRPr>
          </a:p>
        </p:txBody>
      </p:sp>
      <p:sp>
        <p:nvSpPr>
          <p:cNvPr id="7" name="Прямоугольник 6"/>
          <p:cNvSpPr/>
          <p:nvPr/>
        </p:nvSpPr>
        <p:spPr>
          <a:xfrm>
            <a:off x="395536" y="5657671"/>
            <a:ext cx="8496944" cy="646331"/>
          </a:xfrm>
          <a:prstGeom prst="rect">
            <a:avLst/>
          </a:prstGeom>
        </p:spPr>
        <p:txBody>
          <a:bodyPr wrap="square">
            <a:spAutoFit/>
          </a:bodyPr>
          <a:lstStyle/>
          <a:p>
            <a:pPr indent="457200" algn="just"/>
            <a:r>
              <a:rPr lang="uk-UA" smtClean="0"/>
              <a:t>У дозволі на переробку товарів на митній території України зазначається перелік операцій з переробки та спосіб їх здійснення.</a:t>
            </a:r>
            <a:endParaRPr lang="uk-UA"/>
          </a:p>
        </p:txBody>
      </p:sp>
    </p:spTree>
    <p:extLst>
      <p:ext uri="{BB962C8B-B14F-4D97-AF65-F5344CB8AC3E}">
        <p14:creationId xmlns:p14="http://schemas.microsoft.com/office/powerpoint/2010/main" val="40585074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260648"/>
            <a:ext cx="8640960" cy="923330"/>
          </a:xfrm>
          <a:prstGeom prst="rect">
            <a:avLst/>
          </a:prstGeom>
        </p:spPr>
        <p:txBody>
          <a:bodyPr wrap="square">
            <a:spAutoFit/>
          </a:bodyPr>
          <a:lstStyle/>
          <a:p>
            <a:pPr indent="457200" algn="just"/>
            <a:r>
              <a:rPr lang="uk-UA" b="1" dirty="0" smtClean="0">
                <a:solidFill>
                  <a:srgbClr val="C00000"/>
                </a:solidFill>
              </a:rPr>
              <a:t>Не підлягають поміщенню у митний режим переробки за межами митної території товари (крім тих, що вивозяться з метою ремонту), які при імпорті були звільнені від оподаткування митними платежами.</a:t>
            </a:r>
            <a:endParaRPr lang="uk-UA" b="1" dirty="0">
              <a:solidFill>
                <a:srgbClr val="C00000"/>
              </a:solidFill>
            </a:endParaRPr>
          </a:p>
        </p:txBody>
      </p:sp>
      <p:sp>
        <p:nvSpPr>
          <p:cNvPr id="3" name="Прямоугольник 2"/>
          <p:cNvSpPr/>
          <p:nvPr/>
        </p:nvSpPr>
        <p:spPr>
          <a:xfrm>
            <a:off x="273952" y="1340768"/>
            <a:ext cx="8618527" cy="2862322"/>
          </a:xfrm>
          <a:prstGeom prst="rect">
            <a:avLst/>
          </a:prstGeom>
        </p:spPr>
        <p:txBody>
          <a:bodyPr wrap="square">
            <a:spAutoFit/>
          </a:bodyPr>
          <a:lstStyle/>
          <a:p>
            <a:pPr indent="457200" algn="just"/>
            <a:r>
              <a:rPr lang="uk-UA" b="1" dirty="0" smtClean="0">
                <a:solidFill>
                  <a:srgbClr val="7030A0"/>
                </a:solidFill>
              </a:rPr>
              <a:t>Кабінет Міністрів України має право визначати (Постанова від 04.12.2013 року № 879 :</a:t>
            </a:r>
          </a:p>
          <a:p>
            <a:pPr indent="457200" algn="just"/>
            <a:r>
              <a:rPr lang="uk-UA" dirty="0" smtClean="0"/>
              <a:t>1) </a:t>
            </a:r>
            <a:r>
              <a:rPr lang="uk-UA" u="sng" dirty="0" smtClean="0">
                <a:hlinkClick r:id="rId2"/>
              </a:rPr>
              <a:t>продукти</a:t>
            </a:r>
            <a:r>
              <a:rPr lang="uk-UA" dirty="0" smtClean="0"/>
              <a:t> переробки (7 товарних позицій), </a:t>
            </a:r>
            <a:r>
              <a:rPr lang="uk-UA" u="sng" dirty="0" smtClean="0">
                <a:hlinkClick r:id="rId3"/>
              </a:rPr>
              <a:t>залишки</a:t>
            </a:r>
            <a:r>
              <a:rPr lang="uk-UA" dirty="0" smtClean="0"/>
              <a:t> переробки (10 товарних позицій), а також товари, продукти переробки чи залишки переробки яких підлягають обов’язковому поверненню на митну територію України і випуску у вільний обіг;</a:t>
            </a:r>
          </a:p>
          <a:p>
            <a:pPr indent="457200" algn="just"/>
            <a:endParaRPr lang="uk-UA" dirty="0" smtClean="0"/>
          </a:p>
          <a:p>
            <a:pPr indent="457200" algn="just"/>
            <a:r>
              <a:rPr lang="uk-UA" dirty="0" smtClean="0"/>
              <a:t>2) </a:t>
            </a:r>
            <a:r>
              <a:rPr lang="uk-UA" u="sng" dirty="0" smtClean="0">
                <a:hlinkClick r:id="rId4"/>
              </a:rPr>
              <a:t>мінімальне співвідношення</a:t>
            </a:r>
            <a:r>
              <a:rPr lang="uk-UA" dirty="0" smtClean="0"/>
              <a:t> вартості українських та іноземних товарів (15 товарних позицій) для окремих категорій товарів, що піддаються операціям з переробки за межами митної території України (розмір співвідношення від 80 до 90 %).</a:t>
            </a:r>
            <a:endParaRPr lang="uk-UA" dirty="0"/>
          </a:p>
        </p:txBody>
      </p:sp>
      <p:sp>
        <p:nvSpPr>
          <p:cNvPr id="4" name="Прямоугольник 3"/>
          <p:cNvSpPr/>
          <p:nvPr/>
        </p:nvSpPr>
        <p:spPr>
          <a:xfrm>
            <a:off x="287524" y="4293096"/>
            <a:ext cx="8568951" cy="1200329"/>
          </a:xfrm>
          <a:prstGeom prst="rect">
            <a:avLst/>
          </a:prstGeom>
        </p:spPr>
        <p:txBody>
          <a:bodyPr wrap="square">
            <a:spAutoFit/>
          </a:bodyPr>
          <a:lstStyle/>
          <a:p>
            <a:pPr indent="457200" algn="just"/>
            <a:r>
              <a:rPr lang="uk-UA" dirty="0" smtClean="0"/>
              <a:t>Товари, продукти переробки яких визначені Кабінетом Міністрів України як обов’язкові до повернення на митну територію України, вивозяться у митному режимі переробки за межами митної території із наданням забезпечення на суму їх вартості (</a:t>
            </a:r>
            <a:r>
              <a:rPr lang="uk-UA" b="1" dirty="0" smtClean="0">
                <a:solidFill>
                  <a:srgbClr val="00B050"/>
                </a:solidFill>
              </a:rPr>
              <a:t>гарантії регламентуються постановою № 879</a:t>
            </a:r>
            <a:r>
              <a:rPr lang="uk-UA" dirty="0" smtClean="0"/>
              <a:t>). </a:t>
            </a:r>
            <a:endParaRPr lang="uk-UA" dirty="0"/>
          </a:p>
        </p:txBody>
      </p:sp>
    </p:spTree>
    <p:extLst>
      <p:ext uri="{BB962C8B-B14F-4D97-AF65-F5344CB8AC3E}">
        <p14:creationId xmlns:p14="http://schemas.microsoft.com/office/powerpoint/2010/main" val="40585074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188640"/>
            <a:ext cx="8856984" cy="923330"/>
          </a:xfrm>
          <a:prstGeom prst="rect">
            <a:avLst/>
          </a:prstGeom>
        </p:spPr>
        <p:txBody>
          <a:bodyPr wrap="square">
            <a:spAutoFit/>
          </a:bodyPr>
          <a:lstStyle/>
          <a:p>
            <a:pPr indent="457200" algn="just"/>
            <a:r>
              <a:rPr lang="uk-UA" dirty="0" smtClean="0"/>
              <a:t>Гарантування під час вивезення товарів у митному режимі переробки за межами митної території здійснюється шляхом </a:t>
            </a:r>
            <a:r>
              <a:rPr lang="uk-UA" b="1" dirty="0" smtClean="0">
                <a:solidFill>
                  <a:srgbClr val="00B050"/>
                </a:solidFill>
              </a:rPr>
              <a:t>надання митниці фінансової гарантії </a:t>
            </a:r>
            <a:r>
              <a:rPr lang="uk-UA" dirty="0" smtClean="0"/>
              <a:t>у вигляді документа чи у вигляді внесення </a:t>
            </a:r>
            <a:r>
              <a:rPr lang="uk-UA" b="1" dirty="0" smtClean="0">
                <a:solidFill>
                  <a:srgbClr val="00B050"/>
                </a:solidFill>
              </a:rPr>
              <a:t>грошової застави </a:t>
            </a:r>
            <a:r>
              <a:rPr lang="uk-UA" dirty="0" smtClean="0"/>
              <a:t>на відповідний рахунок.</a:t>
            </a:r>
            <a:endParaRPr lang="uk-UA" dirty="0"/>
          </a:p>
        </p:txBody>
      </p:sp>
      <p:sp>
        <p:nvSpPr>
          <p:cNvPr id="3" name="Прямоугольник 2"/>
          <p:cNvSpPr/>
          <p:nvPr/>
        </p:nvSpPr>
        <p:spPr>
          <a:xfrm>
            <a:off x="179512" y="1196752"/>
            <a:ext cx="8712968" cy="2308324"/>
          </a:xfrm>
          <a:prstGeom prst="rect">
            <a:avLst/>
          </a:prstGeom>
        </p:spPr>
        <p:txBody>
          <a:bodyPr wrap="square">
            <a:spAutoFit/>
          </a:bodyPr>
          <a:lstStyle/>
          <a:p>
            <a:pPr indent="457200" algn="just"/>
            <a:r>
              <a:rPr lang="ru-RU" dirty="0"/>
              <a:t>Заходи </a:t>
            </a:r>
            <a:r>
              <a:rPr lang="ru-RU" dirty="0" err="1"/>
              <a:t>гарантування</a:t>
            </a:r>
            <a:r>
              <a:rPr lang="ru-RU" dirty="0"/>
              <a:t> не </a:t>
            </a:r>
            <a:r>
              <a:rPr lang="ru-RU" dirty="0" err="1"/>
              <a:t>застосовуються</a:t>
            </a:r>
            <a:r>
              <a:rPr lang="ru-RU" dirty="0"/>
              <a:t> до </a:t>
            </a:r>
            <a:r>
              <a:rPr lang="ru-RU" dirty="0" err="1"/>
              <a:t>товарів</a:t>
            </a:r>
            <a:r>
              <a:rPr lang="ru-RU" dirty="0"/>
              <a:t>, </a:t>
            </a:r>
            <a:r>
              <a:rPr lang="ru-RU" dirty="0" err="1"/>
              <a:t>що</a:t>
            </a:r>
            <a:r>
              <a:rPr lang="ru-RU" dirty="0"/>
              <a:t> </a:t>
            </a:r>
            <a:r>
              <a:rPr lang="ru-RU" dirty="0" err="1"/>
              <a:t>вивозяться</a:t>
            </a:r>
            <a:r>
              <a:rPr lang="ru-RU" dirty="0"/>
              <a:t> у </a:t>
            </a:r>
            <a:r>
              <a:rPr lang="ru-RU" dirty="0" err="1"/>
              <a:t>митному</a:t>
            </a:r>
            <a:r>
              <a:rPr lang="ru-RU" dirty="0"/>
              <a:t> </a:t>
            </a:r>
            <a:r>
              <a:rPr lang="ru-RU" dirty="0" err="1"/>
              <a:t>режимі</a:t>
            </a:r>
            <a:r>
              <a:rPr lang="ru-RU" dirty="0"/>
              <a:t> </a:t>
            </a:r>
            <a:r>
              <a:rPr lang="ru-RU" dirty="0" err="1"/>
              <a:t>переробки</a:t>
            </a:r>
            <a:r>
              <a:rPr lang="ru-RU" dirty="0"/>
              <a:t> за межами </a:t>
            </a:r>
            <a:r>
              <a:rPr lang="ru-RU" dirty="0" err="1"/>
              <a:t>митної</a:t>
            </a:r>
            <a:r>
              <a:rPr lang="ru-RU" dirty="0"/>
              <a:t> </a:t>
            </a:r>
            <a:r>
              <a:rPr lang="ru-RU" dirty="0" err="1"/>
              <a:t>території</a:t>
            </a:r>
            <a:r>
              <a:rPr lang="ru-RU" dirty="0"/>
              <a:t> державною </a:t>
            </a:r>
            <a:r>
              <a:rPr lang="ru-RU" dirty="0" err="1"/>
              <a:t>установою</a:t>
            </a:r>
            <a:r>
              <a:rPr lang="ru-RU" dirty="0"/>
              <a:t> “</a:t>
            </a:r>
            <a:r>
              <a:rPr lang="ru-RU" dirty="0" err="1"/>
              <a:t>Державне</a:t>
            </a:r>
            <a:r>
              <a:rPr lang="ru-RU" dirty="0"/>
              <a:t> </a:t>
            </a:r>
            <a:r>
              <a:rPr lang="ru-RU" dirty="0" err="1"/>
              <a:t>сховище</a:t>
            </a:r>
            <a:r>
              <a:rPr lang="ru-RU" dirty="0"/>
              <a:t> </a:t>
            </a:r>
            <a:r>
              <a:rPr lang="ru-RU" dirty="0" err="1"/>
              <a:t>дорогоцінних</a:t>
            </a:r>
            <a:r>
              <a:rPr lang="ru-RU" dirty="0"/>
              <a:t> </a:t>
            </a:r>
            <a:r>
              <a:rPr lang="ru-RU" dirty="0" err="1"/>
              <a:t>металів</a:t>
            </a:r>
            <a:r>
              <a:rPr lang="ru-RU" dirty="0"/>
              <a:t> і </a:t>
            </a:r>
            <a:r>
              <a:rPr lang="ru-RU" dirty="0" err="1"/>
              <a:t>дорогоцінного</a:t>
            </a:r>
            <a:r>
              <a:rPr lang="ru-RU" dirty="0"/>
              <a:t> </a:t>
            </a:r>
            <a:r>
              <a:rPr lang="ru-RU" dirty="0" err="1"/>
              <a:t>каміння</a:t>
            </a:r>
            <a:r>
              <a:rPr lang="ru-RU" dirty="0"/>
              <a:t> </a:t>
            </a:r>
            <a:r>
              <a:rPr lang="ru-RU" dirty="0" err="1"/>
              <a:t>України</a:t>
            </a:r>
            <a:r>
              <a:rPr lang="ru-RU" dirty="0"/>
              <a:t>” та </a:t>
            </a:r>
            <a:r>
              <a:rPr lang="ru-RU" dirty="0" err="1"/>
              <a:t>Національним</a:t>
            </a:r>
            <a:r>
              <a:rPr lang="ru-RU" dirty="0"/>
              <a:t> банком.</a:t>
            </a:r>
          </a:p>
          <a:p>
            <a:pPr indent="457200" algn="just"/>
            <a:endParaRPr lang="ru-RU" dirty="0" smtClean="0"/>
          </a:p>
          <a:p>
            <a:pPr indent="457200" algn="just"/>
            <a:r>
              <a:rPr lang="ru-RU" dirty="0" err="1" smtClean="0"/>
              <a:t>Розмір</a:t>
            </a:r>
            <a:r>
              <a:rPr lang="ru-RU" dirty="0" smtClean="0"/>
              <a:t> </a:t>
            </a:r>
            <a:r>
              <a:rPr lang="ru-RU" dirty="0" err="1"/>
              <a:t>фінансової</a:t>
            </a:r>
            <a:r>
              <a:rPr lang="ru-RU" dirty="0"/>
              <a:t> </a:t>
            </a:r>
            <a:r>
              <a:rPr lang="ru-RU" dirty="0" err="1"/>
              <a:t>гарантії</a:t>
            </a:r>
            <a:r>
              <a:rPr lang="ru-RU" dirty="0"/>
              <a:t> </a:t>
            </a:r>
            <a:r>
              <a:rPr lang="ru-RU" dirty="0" err="1"/>
              <a:t>дорівнює</a:t>
            </a:r>
            <a:r>
              <a:rPr lang="ru-RU" dirty="0"/>
              <a:t> </a:t>
            </a:r>
            <a:r>
              <a:rPr lang="ru-RU" dirty="0" err="1"/>
              <a:t>сумі</a:t>
            </a:r>
            <a:r>
              <a:rPr lang="ru-RU" dirty="0"/>
              <a:t> </a:t>
            </a:r>
            <a:r>
              <a:rPr lang="ru-RU" dirty="0" err="1"/>
              <a:t>вартості</a:t>
            </a:r>
            <a:r>
              <a:rPr lang="ru-RU" dirty="0"/>
              <a:t> </a:t>
            </a:r>
            <a:r>
              <a:rPr lang="ru-RU" dirty="0" err="1"/>
              <a:t>товарів</a:t>
            </a:r>
            <a:r>
              <a:rPr lang="ru-RU" dirty="0"/>
              <a:t>, </a:t>
            </a:r>
            <a:r>
              <a:rPr lang="ru-RU" dirty="0" err="1"/>
              <a:t>що</a:t>
            </a:r>
            <a:r>
              <a:rPr lang="ru-RU" dirty="0"/>
              <a:t> </a:t>
            </a:r>
            <a:r>
              <a:rPr lang="ru-RU" dirty="0" err="1"/>
              <a:t>вивозяться</a:t>
            </a:r>
            <a:r>
              <a:rPr lang="ru-RU" dirty="0"/>
              <a:t> у </a:t>
            </a:r>
            <a:r>
              <a:rPr lang="ru-RU" dirty="0" err="1"/>
              <a:t>митному</a:t>
            </a:r>
            <a:r>
              <a:rPr lang="ru-RU" dirty="0"/>
              <a:t> </a:t>
            </a:r>
            <a:r>
              <a:rPr lang="ru-RU" dirty="0" err="1"/>
              <a:t>режимі</a:t>
            </a:r>
            <a:r>
              <a:rPr lang="ru-RU" dirty="0"/>
              <a:t> </a:t>
            </a:r>
            <a:r>
              <a:rPr lang="ru-RU" dirty="0" err="1"/>
              <a:t>переробки</a:t>
            </a:r>
            <a:r>
              <a:rPr lang="ru-RU" dirty="0"/>
              <a:t> за межами </a:t>
            </a:r>
            <a:r>
              <a:rPr lang="ru-RU" dirty="0" err="1"/>
              <a:t>митної</a:t>
            </a:r>
            <a:r>
              <a:rPr lang="ru-RU" dirty="0"/>
              <a:t> </a:t>
            </a:r>
            <a:r>
              <a:rPr lang="ru-RU" dirty="0" err="1"/>
              <a:t>території</a:t>
            </a:r>
            <a:r>
              <a:rPr lang="ru-RU" dirty="0"/>
              <a:t>, </a:t>
            </a:r>
            <a:r>
              <a:rPr lang="ru-RU" dirty="0" err="1"/>
              <a:t>зазначеній</a:t>
            </a:r>
            <a:r>
              <a:rPr lang="ru-RU" dirty="0"/>
              <a:t> у </a:t>
            </a:r>
            <a:r>
              <a:rPr lang="ru-RU" dirty="0" err="1"/>
              <a:t>рахунку</a:t>
            </a:r>
            <a:r>
              <a:rPr lang="ru-RU" dirty="0"/>
              <a:t>-фактур</a:t>
            </a:r>
            <a:r>
              <a:rPr lang="en-US" dirty="0"/>
              <a:t>i </a:t>
            </a:r>
            <a:r>
              <a:rPr lang="ru-RU" dirty="0" err="1"/>
              <a:t>чи</a:t>
            </a:r>
            <a:r>
              <a:rPr lang="ru-RU" dirty="0"/>
              <a:t> </a:t>
            </a:r>
            <a:r>
              <a:rPr lang="ru-RU" dirty="0" err="1"/>
              <a:t>рахунку</a:t>
            </a:r>
            <a:r>
              <a:rPr lang="ru-RU" dirty="0"/>
              <a:t>-проформ</a:t>
            </a:r>
            <a:r>
              <a:rPr lang="en-US" dirty="0"/>
              <a:t>i.</a:t>
            </a:r>
          </a:p>
        </p:txBody>
      </p:sp>
      <p:sp>
        <p:nvSpPr>
          <p:cNvPr id="4" name="Прямоугольник 3"/>
          <p:cNvSpPr/>
          <p:nvPr/>
        </p:nvSpPr>
        <p:spPr>
          <a:xfrm>
            <a:off x="323528" y="3761274"/>
            <a:ext cx="8568952" cy="369332"/>
          </a:xfrm>
          <a:prstGeom prst="rect">
            <a:avLst/>
          </a:prstGeom>
        </p:spPr>
        <p:txBody>
          <a:bodyPr wrap="square">
            <a:spAutoFit/>
          </a:bodyPr>
          <a:lstStyle/>
          <a:p>
            <a:pPr indent="457200"/>
            <a:r>
              <a:rPr lang="uk-UA" dirty="0" smtClean="0"/>
              <a:t>Розмір фінансової гарантії розраховується у валюті України</a:t>
            </a:r>
            <a:endParaRPr lang="uk-UA" dirty="0"/>
          </a:p>
        </p:txBody>
      </p:sp>
      <p:sp>
        <p:nvSpPr>
          <p:cNvPr id="5" name="Прямоугольник 4"/>
          <p:cNvSpPr/>
          <p:nvPr/>
        </p:nvSpPr>
        <p:spPr>
          <a:xfrm>
            <a:off x="323528" y="4339429"/>
            <a:ext cx="8568952" cy="923330"/>
          </a:xfrm>
          <a:prstGeom prst="rect">
            <a:avLst/>
          </a:prstGeom>
        </p:spPr>
        <p:txBody>
          <a:bodyPr wrap="square">
            <a:spAutoFit/>
          </a:bodyPr>
          <a:lstStyle/>
          <a:p>
            <a:pPr indent="457200" algn="just"/>
            <a:r>
              <a:rPr lang="uk-UA" b="1" dirty="0" smtClean="0">
                <a:solidFill>
                  <a:srgbClr val="00B050"/>
                </a:solidFill>
              </a:rPr>
              <a:t>Грошова застава </a:t>
            </a:r>
            <a:r>
              <a:rPr lang="uk-UA" dirty="0" smtClean="0"/>
              <a:t>може бути забезпечена за рахунок коштів авансових платежів (передоплати), внесених декларантом або уповноваженою ним особою на рахунки митниць як попереднє грошове забезпечення майбутніх митних платежів.</a:t>
            </a:r>
            <a:endParaRPr lang="uk-UA" dirty="0"/>
          </a:p>
        </p:txBody>
      </p:sp>
    </p:spTree>
    <p:extLst>
      <p:ext uri="{BB962C8B-B14F-4D97-AF65-F5344CB8AC3E}">
        <p14:creationId xmlns:p14="http://schemas.microsoft.com/office/powerpoint/2010/main" val="40585074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260648"/>
            <a:ext cx="8640960" cy="2585323"/>
          </a:xfrm>
          <a:prstGeom prst="rect">
            <a:avLst/>
          </a:prstGeom>
        </p:spPr>
        <p:txBody>
          <a:bodyPr wrap="square">
            <a:spAutoFit/>
          </a:bodyPr>
          <a:lstStyle/>
          <a:p>
            <a:pPr indent="457200" algn="just"/>
            <a:r>
              <a:rPr lang="uk-UA" b="1" dirty="0" smtClean="0">
                <a:solidFill>
                  <a:srgbClr val="7030A0"/>
                </a:solidFill>
              </a:rPr>
              <a:t>Для підтвердження надання фінансової гарантії у вигляді грошової застави декларант або уповноважена ним особа разом з митною декларацією подає митниці:</a:t>
            </a:r>
          </a:p>
          <a:p>
            <a:pPr indent="457200" algn="just"/>
            <a:endParaRPr lang="uk-UA" dirty="0" smtClean="0"/>
          </a:p>
          <a:p>
            <a:pPr indent="457200" algn="just"/>
            <a:r>
              <a:rPr lang="uk-UA" dirty="0" smtClean="0"/>
              <a:t>оригінал або копію оформленого платіжного доручення на перерахування необхідної суми коштів на рахунок митниці;</a:t>
            </a:r>
          </a:p>
          <a:p>
            <a:pPr indent="457200" algn="just"/>
            <a:endParaRPr lang="uk-UA" dirty="0" smtClean="0"/>
          </a:p>
          <a:p>
            <a:pPr indent="457200" algn="just"/>
            <a:r>
              <a:rPr lang="uk-UA" dirty="0" smtClean="0"/>
              <a:t>заяву про резервування як грошової застави коштів, внесених декларантом на рахунки митниць як попереднє грошове забезпечення майбутніх митних платежів.</a:t>
            </a:r>
            <a:endParaRPr lang="uk-UA" dirty="0"/>
          </a:p>
        </p:txBody>
      </p:sp>
      <p:sp>
        <p:nvSpPr>
          <p:cNvPr id="3" name="Прямоугольник 2"/>
          <p:cNvSpPr/>
          <p:nvPr/>
        </p:nvSpPr>
        <p:spPr>
          <a:xfrm>
            <a:off x="323528" y="2996952"/>
            <a:ext cx="8496944" cy="2862322"/>
          </a:xfrm>
          <a:prstGeom prst="rect">
            <a:avLst/>
          </a:prstGeom>
        </p:spPr>
        <p:txBody>
          <a:bodyPr wrap="square">
            <a:spAutoFit/>
          </a:bodyPr>
          <a:lstStyle/>
          <a:p>
            <a:pPr indent="457200" algn="just"/>
            <a:r>
              <a:rPr lang="uk-UA" b="1" dirty="0" smtClean="0">
                <a:solidFill>
                  <a:srgbClr val="3333FF"/>
                </a:solidFill>
              </a:rPr>
              <a:t>Внесена декларантом на рахунок митниці грошова застава підлягає поверненню у разі:</a:t>
            </a:r>
          </a:p>
          <a:p>
            <a:pPr indent="457200" algn="just"/>
            <a:endParaRPr lang="uk-UA" dirty="0" smtClean="0"/>
          </a:p>
          <a:p>
            <a:pPr indent="457200" algn="just"/>
            <a:r>
              <a:rPr lang="uk-UA" dirty="0" smtClean="0"/>
              <a:t>виконання декларантом зобов’язань щодо повернення на митну територію України продуктів переробки товарів;</a:t>
            </a:r>
          </a:p>
          <a:p>
            <a:pPr indent="457200" algn="just"/>
            <a:endParaRPr lang="uk-UA" dirty="0" smtClean="0"/>
          </a:p>
          <a:p>
            <a:pPr indent="457200" algn="just"/>
            <a:r>
              <a:rPr lang="uk-UA" dirty="0" smtClean="0"/>
              <a:t>повернення на митну територію України товарів, вивезених за її межі у митному </a:t>
            </a:r>
            <a:r>
              <a:rPr lang="uk-UA" dirty="0" err="1" smtClean="0"/>
              <a:t>режимi</a:t>
            </a:r>
            <a:r>
              <a:rPr lang="uk-UA" dirty="0" smtClean="0"/>
              <a:t> переробки за межами митної території, до завершення строку їх переробки у тому самому </a:t>
            </a:r>
            <a:r>
              <a:rPr lang="uk-UA" dirty="0" err="1" smtClean="0"/>
              <a:t>станi</a:t>
            </a:r>
            <a:r>
              <a:rPr lang="uk-UA" dirty="0" smtClean="0"/>
              <a:t>, в якому вони були </a:t>
            </a:r>
            <a:r>
              <a:rPr lang="uk-UA" dirty="0" err="1" smtClean="0"/>
              <a:t>вивезенi</a:t>
            </a:r>
            <a:r>
              <a:rPr lang="uk-UA" dirty="0" smtClean="0"/>
              <a:t>, </a:t>
            </a:r>
            <a:r>
              <a:rPr lang="uk-UA" dirty="0" err="1" smtClean="0"/>
              <a:t>крiм</a:t>
            </a:r>
            <a:r>
              <a:rPr lang="uk-UA" dirty="0" smtClean="0"/>
              <a:t> природних </a:t>
            </a:r>
            <a:r>
              <a:rPr lang="uk-UA" dirty="0" err="1" smtClean="0"/>
              <a:t>змiн</a:t>
            </a:r>
            <a:r>
              <a:rPr lang="uk-UA" dirty="0" smtClean="0"/>
              <a:t> їх </a:t>
            </a:r>
            <a:r>
              <a:rPr lang="uk-UA" dirty="0" err="1" smtClean="0"/>
              <a:t>якiсних</a:t>
            </a:r>
            <a:r>
              <a:rPr lang="uk-UA" dirty="0" smtClean="0"/>
              <a:t> та/або </a:t>
            </a:r>
            <a:r>
              <a:rPr lang="uk-UA" dirty="0" err="1" smtClean="0"/>
              <a:t>кiлькiсних</a:t>
            </a:r>
            <a:r>
              <a:rPr lang="uk-UA" dirty="0" smtClean="0"/>
              <a:t> характеристик.</a:t>
            </a:r>
            <a:endParaRPr lang="uk-UA" dirty="0"/>
          </a:p>
        </p:txBody>
      </p:sp>
    </p:spTree>
    <p:extLst>
      <p:ext uri="{BB962C8B-B14F-4D97-AF65-F5344CB8AC3E}">
        <p14:creationId xmlns:p14="http://schemas.microsoft.com/office/powerpoint/2010/main" val="35922871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60648"/>
            <a:ext cx="8784976" cy="923330"/>
          </a:xfrm>
          <a:prstGeom prst="rect">
            <a:avLst/>
          </a:prstGeom>
        </p:spPr>
        <p:txBody>
          <a:bodyPr wrap="square">
            <a:spAutoFit/>
          </a:bodyPr>
          <a:lstStyle/>
          <a:p>
            <a:pPr indent="457200" algn="just"/>
            <a:r>
              <a:rPr lang="uk-UA" dirty="0" smtClean="0"/>
              <a:t>Внесена грошова застава повертається митницею </a:t>
            </a:r>
            <a:r>
              <a:rPr lang="uk-UA" b="1" dirty="0" smtClean="0">
                <a:solidFill>
                  <a:srgbClr val="3333FF"/>
                </a:solidFill>
              </a:rPr>
              <a:t>протягом трьох банківських днів </a:t>
            </a:r>
            <a:r>
              <a:rPr lang="uk-UA" dirty="0" smtClean="0"/>
              <a:t>після завершення митного оформлення та випуску у вільний обіг продуктів переробки чи </a:t>
            </a:r>
            <a:r>
              <a:rPr lang="uk-UA" dirty="0" err="1" smtClean="0"/>
              <a:t>неперероблених</a:t>
            </a:r>
            <a:r>
              <a:rPr lang="uk-UA" dirty="0" smtClean="0"/>
              <a:t> та повернутих на митну територію України товарів.</a:t>
            </a:r>
            <a:endParaRPr lang="uk-UA" dirty="0"/>
          </a:p>
        </p:txBody>
      </p:sp>
      <p:sp>
        <p:nvSpPr>
          <p:cNvPr id="3" name="Прямоугольник 2"/>
          <p:cNvSpPr/>
          <p:nvPr/>
        </p:nvSpPr>
        <p:spPr>
          <a:xfrm>
            <a:off x="323528" y="1340768"/>
            <a:ext cx="8640960" cy="2585323"/>
          </a:xfrm>
          <a:prstGeom prst="rect">
            <a:avLst/>
          </a:prstGeom>
        </p:spPr>
        <p:txBody>
          <a:bodyPr wrap="square">
            <a:spAutoFit/>
          </a:bodyPr>
          <a:lstStyle/>
          <a:p>
            <a:pPr indent="457200" algn="just"/>
            <a:r>
              <a:rPr lang="uk-UA" b="1" dirty="0" smtClean="0">
                <a:solidFill>
                  <a:srgbClr val="3333FF"/>
                </a:solidFill>
              </a:rPr>
              <a:t>Для повернення грошової застави декларант або уповноважена ним особа подає заяву у </a:t>
            </a:r>
            <a:r>
              <a:rPr lang="uk-UA" b="1" dirty="0" err="1" smtClean="0">
                <a:solidFill>
                  <a:srgbClr val="3333FF"/>
                </a:solidFill>
              </a:rPr>
              <a:t>довiльнiй</a:t>
            </a:r>
            <a:r>
              <a:rPr lang="uk-UA" b="1" dirty="0" smtClean="0">
                <a:solidFill>
                  <a:srgbClr val="3333FF"/>
                </a:solidFill>
              </a:rPr>
              <a:t> </a:t>
            </a:r>
            <a:r>
              <a:rPr lang="uk-UA" b="1" dirty="0" err="1" smtClean="0">
                <a:solidFill>
                  <a:srgbClr val="3333FF"/>
                </a:solidFill>
              </a:rPr>
              <a:t>формi</a:t>
            </a:r>
            <a:r>
              <a:rPr lang="uk-UA" b="1" dirty="0" smtClean="0">
                <a:solidFill>
                  <a:srgbClr val="3333FF"/>
                </a:solidFill>
              </a:rPr>
              <a:t>, в </a:t>
            </a:r>
            <a:r>
              <a:rPr lang="uk-UA" b="1" dirty="0" err="1" smtClean="0">
                <a:solidFill>
                  <a:srgbClr val="3333FF"/>
                </a:solidFill>
              </a:rPr>
              <a:t>якiй</a:t>
            </a:r>
            <a:r>
              <a:rPr lang="uk-UA" b="1" dirty="0" smtClean="0">
                <a:solidFill>
                  <a:srgbClr val="3333FF"/>
                </a:solidFill>
              </a:rPr>
              <a:t> зазначає напрям перерахування коштів:</a:t>
            </a:r>
          </a:p>
          <a:p>
            <a:pPr indent="457200" algn="just"/>
            <a:endParaRPr lang="uk-UA" dirty="0" smtClean="0"/>
          </a:p>
          <a:p>
            <a:pPr indent="457200" algn="just"/>
            <a:r>
              <a:rPr lang="uk-UA" dirty="0" smtClean="0"/>
              <a:t>на поточний рахунок декларанта або уповноваженої ним особи в </a:t>
            </a:r>
            <a:r>
              <a:rPr lang="uk-UA" dirty="0" err="1" smtClean="0"/>
              <a:t>установi</a:t>
            </a:r>
            <a:r>
              <a:rPr lang="uk-UA" dirty="0" smtClean="0"/>
              <a:t> банку;</a:t>
            </a:r>
          </a:p>
          <a:p>
            <a:pPr indent="457200" algn="just"/>
            <a:endParaRPr lang="uk-UA" dirty="0" smtClean="0"/>
          </a:p>
          <a:p>
            <a:pPr indent="457200" algn="just"/>
            <a:r>
              <a:rPr lang="uk-UA" dirty="0" smtClean="0"/>
              <a:t>на погашення грошового зобов’язання (податкового боргу) з </a:t>
            </a:r>
            <a:r>
              <a:rPr lang="uk-UA" dirty="0" err="1" smtClean="0"/>
              <a:t>iнших</a:t>
            </a:r>
            <a:r>
              <a:rPr lang="uk-UA" dirty="0" smtClean="0"/>
              <a:t> </a:t>
            </a:r>
            <a:r>
              <a:rPr lang="uk-UA" dirty="0" err="1" smtClean="0"/>
              <a:t>платежiв</a:t>
            </a:r>
            <a:r>
              <a:rPr lang="uk-UA" dirty="0" smtClean="0"/>
              <a:t>, контроль за справлянням яких покладено на </a:t>
            </a:r>
            <a:r>
              <a:rPr lang="uk-UA" dirty="0" err="1" smtClean="0"/>
              <a:t>контролюючi</a:t>
            </a:r>
            <a:r>
              <a:rPr lang="uk-UA" dirty="0" smtClean="0"/>
              <a:t> органи;</a:t>
            </a:r>
          </a:p>
          <a:p>
            <a:pPr indent="457200" algn="just"/>
            <a:endParaRPr lang="uk-UA" dirty="0" smtClean="0"/>
          </a:p>
          <a:p>
            <a:pPr indent="457200" algn="just"/>
            <a:r>
              <a:rPr lang="uk-UA" dirty="0" smtClean="0"/>
              <a:t>на рахунок митниці як авансові платежі (передоплата).</a:t>
            </a:r>
            <a:endParaRPr lang="uk-UA" dirty="0"/>
          </a:p>
        </p:txBody>
      </p:sp>
      <p:sp>
        <p:nvSpPr>
          <p:cNvPr id="4" name="Прямоугольник 3"/>
          <p:cNvSpPr/>
          <p:nvPr/>
        </p:nvSpPr>
        <p:spPr>
          <a:xfrm>
            <a:off x="323528" y="4077072"/>
            <a:ext cx="8640960" cy="1200329"/>
          </a:xfrm>
          <a:prstGeom prst="rect">
            <a:avLst/>
          </a:prstGeom>
        </p:spPr>
        <p:txBody>
          <a:bodyPr wrap="square">
            <a:spAutoFit/>
          </a:bodyPr>
          <a:lstStyle/>
          <a:p>
            <a:pPr indent="457200" algn="just"/>
            <a:r>
              <a:rPr lang="uk-UA" dirty="0" smtClean="0"/>
              <a:t>У разі виконання не в повному обсязі зобов’язання, забезпеченого грошовою заставою, грошова застава або її частина, перераховується митницею до державного бюджету </a:t>
            </a:r>
            <a:r>
              <a:rPr lang="uk-UA" b="1" dirty="0" smtClean="0">
                <a:solidFill>
                  <a:srgbClr val="3333FF"/>
                </a:solidFill>
              </a:rPr>
              <a:t>впродовж одного робочого дня </a:t>
            </a:r>
            <a:r>
              <a:rPr lang="uk-UA" dirty="0" smtClean="0"/>
              <a:t>після завершення митного режиму переробки за межами митної території.</a:t>
            </a:r>
            <a:endParaRPr lang="uk-UA" dirty="0"/>
          </a:p>
        </p:txBody>
      </p:sp>
    </p:spTree>
    <p:extLst>
      <p:ext uri="{BB962C8B-B14F-4D97-AF65-F5344CB8AC3E}">
        <p14:creationId xmlns:p14="http://schemas.microsoft.com/office/powerpoint/2010/main" val="40585074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60648"/>
            <a:ext cx="8784976" cy="1200329"/>
          </a:xfrm>
          <a:prstGeom prst="rect">
            <a:avLst/>
          </a:prstGeom>
        </p:spPr>
        <p:txBody>
          <a:bodyPr wrap="square">
            <a:spAutoFit/>
          </a:bodyPr>
          <a:lstStyle/>
          <a:p>
            <a:pPr indent="457200" algn="just"/>
            <a:r>
              <a:rPr lang="uk-UA" dirty="0" smtClean="0"/>
              <a:t>Для забезпечення виконання зобов’язання щодо повернення на митну територію України продуктів переробки товарів шляхом надання митниці фінансової гарантії у вигляді документа використовується </a:t>
            </a:r>
            <a:r>
              <a:rPr lang="uk-UA" b="1" dirty="0" smtClean="0">
                <a:solidFill>
                  <a:srgbClr val="C00000"/>
                </a:solidFill>
              </a:rPr>
              <a:t>індивідуальна (одноразова) чи генеральна фінансова гарантія</a:t>
            </a:r>
            <a:r>
              <a:rPr lang="uk-UA" dirty="0" smtClean="0"/>
              <a:t>, видана гарантами, що внесені до реєстру гарантів.</a:t>
            </a:r>
            <a:endParaRPr lang="uk-UA" dirty="0"/>
          </a:p>
        </p:txBody>
      </p:sp>
      <p:sp>
        <p:nvSpPr>
          <p:cNvPr id="3" name="Прямоугольник 2"/>
          <p:cNvSpPr/>
          <p:nvPr/>
        </p:nvSpPr>
        <p:spPr>
          <a:xfrm>
            <a:off x="251520" y="1556792"/>
            <a:ext cx="8712968" cy="3139321"/>
          </a:xfrm>
          <a:prstGeom prst="rect">
            <a:avLst/>
          </a:prstGeom>
        </p:spPr>
        <p:txBody>
          <a:bodyPr wrap="square">
            <a:spAutoFit/>
          </a:bodyPr>
          <a:lstStyle/>
          <a:p>
            <a:pPr indent="457200" algn="just"/>
            <a:r>
              <a:rPr lang="uk-UA" dirty="0" smtClean="0"/>
              <a:t>Індивідуальна (одноразова) фінансова гарантія у паперовому вигляді застосовується виключно під час митного оформлення товарів із застосуванням митної декларації у паперовій формі. Електронна копія такої фінансової гарантії надсилається до єдиної автоматизованої інформаційної системи митних органів.</a:t>
            </a:r>
          </a:p>
          <a:p>
            <a:pPr indent="457200" algn="just"/>
            <a:endParaRPr lang="uk-UA" dirty="0" smtClean="0"/>
          </a:p>
          <a:p>
            <a:pPr indent="457200" algn="just"/>
            <a:r>
              <a:rPr lang="uk-UA" dirty="0" smtClean="0"/>
              <a:t>Індивідуальна (одноразова) фінансова гарантія у вигляді електронного документа використовується під час митного оформлення із застосуванням електронної митної декларації.</a:t>
            </a:r>
          </a:p>
          <a:p>
            <a:pPr indent="457200" algn="just"/>
            <a:endParaRPr lang="uk-UA" dirty="0" smtClean="0"/>
          </a:p>
          <a:p>
            <a:pPr indent="457200" algn="just"/>
            <a:r>
              <a:rPr lang="uk-UA" dirty="0" smtClean="0"/>
              <a:t>Генеральна фінансова гарантія подається митниці виключно у вигляді електронного документа.</a:t>
            </a:r>
            <a:endParaRPr lang="uk-UA" dirty="0"/>
          </a:p>
        </p:txBody>
      </p:sp>
    </p:spTree>
    <p:extLst>
      <p:ext uri="{BB962C8B-B14F-4D97-AF65-F5344CB8AC3E}">
        <p14:creationId xmlns:p14="http://schemas.microsoft.com/office/powerpoint/2010/main" val="40585074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88640"/>
            <a:ext cx="8784976" cy="2585323"/>
          </a:xfrm>
          <a:prstGeom prst="rect">
            <a:avLst/>
          </a:prstGeom>
        </p:spPr>
        <p:txBody>
          <a:bodyPr wrap="square">
            <a:spAutoFit/>
          </a:bodyPr>
          <a:lstStyle/>
          <a:p>
            <a:pPr indent="457200" algn="just"/>
            <a:r>
              <a:rPr lang="uk-UA" b="1" dirty="0" smtClean="0">
                <a:solidFill>
                  <a:srgbClr val="7030A0"/>
                </a:solidFill>
              </a:rPr>
              <a:t>Вивільнення (повернення) фінансової гарантії здійснюється митницею у разі:</a:t>
            </a:r>
          </a:p>
          <a:p>
            <a:pPr indent="457200" algn="just"/>
            <a:endParaRPr lang="uk-UA" dirty="0" smtClean="0"/>
          </a:p>
          <a:p>
            <a:pPr indent="457200" algn="just"/>
            <a:r>
              <a:rPr lang="uk-UA" dirty="0" smtClean="0"/>
              <a:t>виконання декларантом зобов’язань щодо повернення на митну територію України продуктів переробки товарів;</a:t>
            </a:r>
          </a:p>
          <a:p>
            <a:pPr indent="457200" algn="just"/>
            <a:endParaRPr lang="uk-UA" dirty="0" smtClean="0"/>
          </a:p>
          <a:p>
            <a:pPr indent="457200" algn="just"/>
            <a:r>
              <a:rPr lang="uk-UA" dirty="0" smtClean="0"/>
              <a:t>повернення на митну територію України товарів, вивезених за її межі у митному </a:t>
            </a:r>
            <a:r>
              <a:rPr lang="uk-UA" dirty="0" err="1" smtClean="0"/>
              <a:t>режимi</a:t>
            </a:r>
            <a:r>
              <a:rPr lang="uk-UA" dirty="0" smtClean="0"/>
              <a:t> переробки за межами митної </a:t>
            </a:r>
            <a:r>
              <a:rPr lang="uk-UA" dirty="0" err="1" smtClean="0"/>
              <a:t>територiї</a:t>
            </a:r>
            <a:r>
              <a:rPr lang="uk-UA" dirty="0" smtClean="0"/>
              <a:t>, до завершення такого митного режиму у тому самому </a:t>
            </a:r>
            <a:r>
              <a:rPr lang="uk-UA" dirty="0" err="1" smtClean="0"/>
              <a:t>станi</a:t>
            </a:r>
            <a:r>
              <a:rPr lang="uk-UA" dirty="0" smtClean="0"/>
              <a:t>, в якому вони були </a:t>
            </a:r>
            <a:r>
              <a:rPr lang="uk-UA" dirty="0" err="1" smtClean="0"/>
              <a:t>вивезенi</a:t>
            </a:r>
            <a:r>
              <a:rPr lang="uk-UA" dirty="0" smtClean="0"/>
              <a:t>, </a:t>
            </a:r>
            <a:r>
              <a:rPr lang="uk-UA" dirty="0" err="1" smtClean="0"/>
              <a:t>крiм</a:t>
            </a:r>
            <a:r>
              <a:rPr lang="uk-UA" dirty="0" smtClean="0"/>
              <a:t> природних </a:t>
            </a:r>
            <a:r>
              <a:rPr lang="uk-UA" dirty="0" err="1" smtClean="0"/>
              <a:t>змiн</a:t>
            </a:r>
            <a:r>
              <a:rPr lang="uk-UA" dirty="0" smtClean="0"/>
              <a:t> їх </a:t>
            </a:r>
            <a:r>
              <a:rPr lang="uk-UA" dirty="0" err="1" smtClean="0"/>
              <a:t>якiсних</a:t>
            </a:r>
            <a:r>
              <a:rPr lang="uk-UA" dirty="0" smtClean="0"/>
              <a:t> та/або </a:t>
            </a:r>
            <a:r>
              <a:rPr lang="uk-UA" dirty="0" err="1" smtClean="0"/>
              <a:t>кiлькiсних</a:t>
            </a:r>
            <a:r>
              <a:rPr lang="uk-UA" dirty="0" smtClean="0"/>
              <a:t> характеристик.</a:t>
            </a:r>
            <a:endParaRPr lang="uk-UA" dirty="0"/>
          </a:p>
        </p:txBody>
      </p:sp>
      <p:sp>
        <p:nvSpPr>
          <p:cNvPr id="3" name="Прямоугольник 2"/>
          <p:cNvSpPr/>
          <p:nvPr/>
        </p:nvSpPr>
        <p:spPr>
          <a:xfrm>
            <a:off x="179512" y="2924944"/>
            <a:ext cx="8784976" cy="3416320"/>
          </a:xfrm>
          <a:prstGeom prst="rect">
            <a:avLst/>
          </a:prstGeom>
        </p:spPr>
        <p:txBody>
          <a:bodyPr wrap="square">
            <a:spAutoFit/>
          </a:bodyPr>
          <a:lstStyle/>
          <a:p>
            <a:pPr indent="457200" algn="just"/>
            <a:r>
              <a:rPr lang="uk-UA" dirty="0" smtClean="0"/>
              <a:t>У разі виконання не в повному обсязі зобов’язання, забезпеченого </a:t>
            </a:r>
            <a:r>
              <a:rPr lang="uk-UA" dirty="0" err="1" smtClean="0"/>
              <a:t>фiнансовою</a:t>
            </a:r>
            <a:r>
              <a:rPr lang="uk-UA" dirty="0" smtClean="0"/>
              <a:t> </a:t>
            </a:r>
            <a:r>
              <a:rPr lang="uk-UA" dirty="0" err="1" smtClean="0"/>
              <a:t>гарантiєю</a:t>
            </a:r>
            <a:r>
              <a:rPr lang="uk-UA" dirty="0" smtClean="0"/>
              <a:t> у </a:t>
            </a:r>
            <a:r>
              <a:rPr lang="uk-UA" dirty="0" err="1" smtClean="0"/>
              <a:t>виглядi</a:t>
            </a:r>
            <a:r>
              <a:rPr lang="uk-UA" dirty="0" smtClean="0"/>
              <a:t> документа, митниця надсилає гаранту вимогу щодо сплати коштів у сумі.</a:t>
            </a:r>
          </a:p>
          <a:p>
            <a:pPr indent="457200" algn="just"/>
            <a:endParaRPr lang="uk-UA" dirty="0" smtClean="0"/>
          </a:p>
          <a:p>
            <a:pPr indent="457200" algn="just"/>
            <a:r>
              <a:rPr lang="uk-UA" dirty="0" smtClean="0"/>
              <a:t>Вимога надсилається </a:t>
            </a:r>
            <a:r>
              <a:rPr lang="uk-UA" b="1" dirty="0" smtClean="0">
                <a:solidFill>
                  <a:srgbClr val="C00000"/>
                </a:solidFill>
              </a:rPr>
              <a:t>впродовж п’яти робочих днів </a:t>
            </a:r>
            <a:r>
              <a:rPr lang="uk-UA" dirty="0" smtClean="0"/>
              <a:t>з дня, наступного за днем завершення митного режиму переробки за межами митної території.</a:t>
            </a:r>
          </a:p>
          <a:p>
            <a:pPr indent="457200" algn="just"/>
            <a:endParaRPr lang="uk-UA" dirty="0" smtClean="0"/>
          </a:p>
          <a:p>
            <a:pPr indent="457200" algn="just"/>
            <a:r>
              <a:rPr lang="uk-UA" dirty="0" smtClean="0"/>
              <a:t>Зазначена у вимозі митниці сума сплачується гарантом на рахунок митниці </a:t>
            </a:r>
            <a:r>
              <a:rPr lang="uk-UA" b="1" dirty="0" smtClean="0">
                <a:solidFill>
                  <a:srgbClr val="C00000"/>
                </a:solidFill>
              </a:rPr>
              <a:t>впродовж трьох </a:t>
            </a:r>
            <a:r>
              <a:rPr lang="uk-UA" b="1" dirty="0" err="1" smtClean="0">
                <a:solidFill>
                  <a:srgbClr val="C00000"/>
                </a:solidFill>
              </a:rPr>
              <a:t>банкiвських</a:t>
            </a:r>
            <a:r>
              <a:rPr lang="uk-UA" b="1" dirty="0" smtClean="0">
                <a:solidFill>
                  <a:srgbClr val="C00000"/>
                </a:solidFill>
              </a:rPr>
              <a:t> </a:t>
            </a:r>
            <a:r>
              <a:rPr lang="uk-UA" b="1" dirty="0" err="1" smtClean="0">
                <a:solidFill>
                  <a:srgbClr val="C00000"/>
                </a:solidFill>
              </a:rPr>
              <a:t>днiв</a:t>
            </a:r>
            <a:r>
              <a:rPr lang="uk-UA" b="1" dirty="0" smtClean="0">
                <a:solidFill>
                  <a:srgbClr val="C00000"/>
                </a:solidFill>
              </a:rPr>
              <a:t> </a:t>
            </a:r>
            <a:r>
              <a:rPr lang="uk-UA" dirty="0" smtClean="0"/>
              <a:t>після отримання гарантом вимоги.</a:t>
            </a:r>
          </a:p>
          <a:p>
            <a:pPr indent="457200" algn="just"/>
            <a:endParaRPr lang="uk-UA" dirty="0" smtClean="0"/>
          </a:p>
          <a:p>
            <a:pPr indent="457200" algn="just"/>
            <a:r>
              <a:rPr lang="uk-UA" dirty="0" err="1" smtClean="0"/>
              <a:t>Отриманi</a:t>
            </a:r>
            <a:r>
              <a:rPr lang="uk-UA" dirty="0" smtClean="0"/>
              <a:t> </a:t>
            </a:r>
            <a:r>
              <a:rPr lang="uk-UA" dirty="0" err="1" smtClean="0"/>
              <a:t>вiд</a:t>
            </a:r>
            <a:r>
              <a:rPr lang="uk-UA" dirty="0" smtClean="0"/>
              <a:t> гаранта кошти перераховуються митницею до державного бюджету </a:t>
            </a:r>
            <a:r>
              <a:rPr lang="uk-UA" b="1" dirty="0" smtClean="0">
                <a:solidFill>
                  <a:srgbClr val="C00000"/>
                </a:solidFill>
              </a:rPr>
              <a:t>впродовж одного робочого дня </a:t>
            </a:r>
            <a:r>
              <a:rPr lang="uk-UA" dirty="0" smtClean="0"/>
              <a:t>після їх надходження на рахунок митниці.</a:t>
            </a:r>
            <a:endParaRPr lang="uk-UA" dirty="0"/>
          </a:p>
        </p:txBody>
      </p:sp>
    </p:spTree>
    <p:extLst>
      <p:ext uri="{BB962C8B-B14F-4D97-AF65-F5344CB8AC3E}">
        <p14:creationId xmlns:p14="http://schemas.microsoft.com/office/powerpoint/2010/main" val="40585074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260648"/>
            <a:ext cx="8784976" cy="1200329"/>
          </a:xfrm>
          <a:prstGeom prst="rect">
            <a:avLst/>
          </a:prstGeom>
        </p:spPr>
        <p:txBody>
          <a:bodyPr wrap="square">
            <a:spAutoFit/>
          </a:bodyPr>
          <a:lstStyle/>
          <a:p>
            <a:pPr indent="457200" algn="just"/>
            <a:r>
              <a:rPr lang="uk-UA" smtClean="0"/>
              <a:t>Якщо умовами переробки товарів за межами митної території України передбачено проведення розрахунків частиною товарів, призначених для переробки, така частина товарів при вивезенні за межі митної території України декларується у митному режимі експорту.</a:t>
            </a:r>
            <a:endParaRPr lang="uk-UA"/>
          </a:p>
        </p:txBody>
      </p:sp>
      <p:sp>
        <p:nvSpPr>
          <p:cNvPr id="3" name="Прямоугольник 2"/>
          <p:cNvSpPr/>
          <p:nvPr/>
        </p:nvSpPr>
        <p:spPr>
          <a:xfrm>
            <a:off x="276086" y="1496472"/>
            <a:ext cx="8784976" cy="4770537"/>
          </a:xfrm>
          <a:prstGeom prst="rect">
            <a:avLst/>
          </a:prstGeom>
        </p:spPr>
        <p:txBody>
          <a:bodyPr wrap="square">
            <a:spAutoFit/>
          </a:bodyPr>
          <a:lstStyle/>
          <a:p>
            <a:pPr indent="457200" algn="just"/>
            <a:r>
              <a:rPr lang="uk-UA" sz="1600" dirty="0" smtClean="0"/>
              <a:t>Поміщення товарів у митний режим переробки за межами митної території допускається з </a:t>
            </a:r>
            <a:r>
              <a:rPr lang="uk-UA" sz="1600" b="1" dirty="0" smtClean="0">
                <a:solidFill>
                  <a:srgbClr val="7030A0"/>
                </a:solidFill>
              </a:rPr>
              <a:t>письмового дозволу митного органу </a:t>
            </a:r>
            <a:r>
              <a:rPr lang="uk-UA" sz="1600" dirty="0" smtClean="0"/>
              <a:t>за заявою власника цих товарів.</a:t>
            </a:r>
          </a:p>
          <a:p>
            <a:pPr indent="457200" algn="just"/>
            <a:endParaRPr lang="uk-UA" sz="1600" dirty="0" smtClean="0"/>
          </a:p>
          <a:p>
            <a:pPr indent="457200" algn="just"/>
            <a:r>
              <a:rPr lang="uk-UA" sz="1600" dirty="0" smtClean="0"/>
              <a:t>Разом із заявою власник товарів або уповноважена ним особа подає митному органу такі документи:</a:t>
            </a:r>
          </a:p>
          <a:p>
            <a:pPr indent="457200" algn="just"/>
            <a:r>
              <a:rPr lang="uk-UA" sz="1600" dirty="0" smtClean="0"/>
              <a:t>1) зовнішньоекономічні договори або документи, що їх замінюють, на підставі яких здійснюватиметься переробка товарів і які повинні містити, зокрема, відомості про обов’язковий обсяг виходу продуктів переробки, конкретний обсяг робіт і строк їх виконання;</a:t>
            </a:r>
          </a:p>
          <a:p>
            <a:pPr indent="457200" algn="just"/>
            <a:r>
              <a:rPr lang="uk-UA" sz="1600" dirty="0" smtClean="0"/>
              <a:t>2) технологічні схеми переробки (крім випадків вивезення товарів з метою ремонту, у тому числі модернізації, відновлення та регулювання), в яких повинні бути зазначені відомості про всі етапи переробки і процесу перетворення товарів, поміщених у митний режим переробки за межами митної території, на продукти переробки, кількісні показники товарів, поміщених у митний режим переробки за межами митної території, та інших товарів, що витрачаються на здійснення операцій з переробки, з обґрунтуванням виробничих втрат товарів на кожному етапі, а також відомості про найменування та кількість відходів переробки;</a:t>
            </a:r>
          </a:p>
          <a:p>
            <a:pPr indent="457200" algn="just"/>
            <a:r>
              <a:rPr lang="uk-UA" sz="1600" dirty="0" smtClean="0"/>
              <a:t>3) інші документи за бажанням власника товарів або уповноваженої ним особи (висновки державних органів, експертних установ, організацій, стандарти, кодекси усталеної практики, технічні умови, описи чи креслення зразків, відповідно до яких здійснюватиметься переробка, тощо).</a:t>
            </a:r>
            <a:endParaRPr lang="uk-UA" sz="1600" dirty="0"/>
          </a:p>
        </p:txBody>
      </p:sp>
    </p:spTree>
    <p:extLst>
      <p:ext uri="{BB962C8B-B14F-4D97-AF65-F5344CB8AC3E}">
        <p14:creationId xmlns:p14="http://schemas.microsoft.com/office/powerpoint/2010/main" val="35922871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60648"/>
            <a:ext cx="8784976" cy="923330"/>
          </a:xfrm>
          <a:prstGeom prst="rect">
            <a:avLst/>
          </a:prstGeom>
        </p:spPr>
        <p:txBody>
          <a:bodyPr wrap="square">
            <a:spAutoFit/>
          </a:bodyPr>
          <a:lstStyle/>
          <a:p>
            <a:pPr indent="457200" algn="just"/>
            <a:r>
              <a:rPr lang="uk-UA" dirty="0" smtClean="0"/>
              <a:t>Дозвіл на переробку товарів за межами митної території України видається підприємству митним органом </a:t>
            </a:r>
            <a:r>
              <a:rPr lang="uk-UA" b="1" dirty="0" smtClean="0">
                <a:solidFill>
                  <a:srgbClr val="7030A0"/>
                </a:solidFill>
              </a:rPr>
              <a:t>безоплатно протягом п’яти робочих днів </a:t>
            </a:r>
            <a:r>
              <a:rPr lang="uk-UA" dirty="0" smtClean="0"/>
              <a:t>з дати реєстрації відповідної заяви.</a:t>
            </a:r>
            <a:endParaRPr lang="uk-UA" dirty="0"/>
          </a:p>
        </p:txBody>
      </p:sp>
      <p:sp>
        <p:nvSpPr>
          <p:cNvPr id="3" name="Прямоугольник 2"/>
          <p:cNvSpPr/>
          <p:nvPr/>
        </p:nvSpPr>
        <p:spPr>
          <a:xfrm>
            <a:off x="251520" y="1340768"/>
            <a:ext cx="8712968" cy="1200329"/>
          </a:xfrm>
          <a:prstGeom prst="rect">
            <a:avLst/>
          </a:prstGeom>
        </p:spPr>
        <p:txBody>
          <a:bodyPr wrap="square">
            <a:spAutoFit/>
          </a:bodyPr>
          <a:lstStyle/>
          <a:p>
            <a:pPr indent="457200" algn="just"/>
            <a:r>
              <a:rPr lang="uk-UA" dirty="0" smtClean="0"/>
              <a:t>Якщо зовнішньоекономічний договір, на підставі якого здійснюватиметься переробка, передбачає вивезення товарів з метою переробки окремими партіями протягом певного періоду часу на однакових умовах, дозвіл видається на обсяг товарів і строк, визначені зовнішньоекономічним договором, </a:t>
            </a:r>
            <a:r>
              <a:rPr lang="uk-UA" b="1" dirty="0" smtClean="0">
                <a:solidFill>
                  <a:srgbClr val="7030A0"/>
                </a:solidFill>
              </a:rPr>
              <a:t>але не більш як на один рік</a:t>
            </a:r>
            <a:r>
              <a:rPr lang="uk-UA" dirty="0" smtClean="0"/>
              <a:t>.</a:t>
            </a:r>
            <a:endParaRPr lang="uk-UA" dirty="0"/>
          </a:p>
        </p:txBody>
      </p:sp>
      <p:sp>
        <p:nvSpPr>
          <p:cNvPr id="4" name="Прямоугольник 3"/>
          <p:cNvSpPr/>
          <p:nvPr/>
        </p:nvSpPr>
        <p:spPr>
          <a:xfrm>
            <a:off x="323528" y="2780928"/>
            <a:ext cx="8640960" cy="3416320"/>
          </a:xfrm>
          <a:prstGeom prst="rect">
            <a:avLst/>
          </a:prstGeom>
        </p:spPr>
        <p:txBody>
          <a:bodyPr wrap="square">
            <a:spAutoFit/>
          </a:bodyPr>
          <a:lstStyle/>
          <a:p>
            <a:pPr indent="457200" algn="just"/>
            <a:r>
              <a:rPr lang="uk-UA" b="1" dirty="0" smtClean="0">
                <a:solidFill>
                  <a:srgbClr val="C00000"/>
                </a:solidFill>
              </a:rPr>
              <a:t>Рішення про відмову у видачі дозволу на переробку товарів</a:t>
            </a:r>
            <a:r>
              <a:rPr lang="uk-UA" dirty="0" smtClean="0"/>
              <a:t> за межами митної території України приймається, якщо:</a:t>
            </a:r>
          </a:p>
          <a:p>
            <a:pPr indent="457200" algn="just"/>
            <a:endParaRPr lang="uk-UA" dirty="0" smtClean="0"/>
          </a:p>
          <a:p>
            <a:pPr indent="457200" algn="just"/>
            <a:r>
              <a:rPr lang="uk-UA" dirty="0" smtClean="0"/>
              <a:t>відомостей, зазначених у поданих заявником документах, недостатньо для визначення обов’язкового обсягу виходу продуктів переробки, що утворюються в результаті переробки товарів;</a:t>
            </a:r>
          </a:p>
          <a:p>
            <a:pPr indent="457200" algn="just"/>
            <a:endParaRPr lang="uk-UA" dirty="0" smtClean="0"/>
          </a:p>
          <a:p>
            <a:pPr indent="457200" algn="just"/>
            <a:r>
              <a:rPr lang="uk-UA" dirty="0" smtClean="0"/>
              <a:t>митний орган виявив невідповідності у відомостях, що містяться у поданих заявником документах, або недостовірність цих відомостей;</a:t>
            </a:r>
          </a:p>
          <a:p>
            <a:pPr indent="457200" algn="just"/>
            <a:endParaRPr lang="uk-UA" dirty="0" smtClean="0"/>
          </a:p>
          <a:p>
            <a:pPr indent="457200" algn="just"/>
            <a:r>
              <a:rPr lang="uk-UA" dirty="0" smtClean="0"/>
              <a:t>підприємством не дотримано встановлених законодавством України заборон чи обмежень щодо переробки товарів за межами митної території України.</a:t>
            </a:r>
            <a:endParaRPr lang="uk-UA" dirty="0"/>
          </a:p>
        </p:txBody>
      </p:sp>
    </p:spTree>
    <p:extLst>
      <p:ext uri="{BB962C8B-B14F-4D97-AF65-F5344CB8AC3E}">
        <p14:creationId xmlns:p14="http://schemas.microsoft.com/office/powerpoint/2010/main" val="40585074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260648"/>
            <a:ext cx="8568952" cy="4524315"/>
          </a:xfrm>
          <a:prstGeom prst="rect">
            <a:avLst/>
          </a:prstGeom>
        </p:spPr>
        <p:txBody>
          <a:bodyPr wrap="square">
            <a:spAutoFit/>
          </a:bodyPr>
          <a:lstStyle/>
          <a:p>
            <a:pPr indent="457200" algn="just"/>
            <a:r>
              <a:rPr lang="uk-UA" dirty="0" smtClean="0"/>
              <a:t>Якщо митні органи не можуть забезпечити ідентифікацію товарів, що вивозяться за межі митної території України з метою переробки, можуть бути застосовані інші способи забезпечення ідентифікації з урахуванням характеру операцій з переробки та особливостей технологічного процесу, зокрема:</a:t>
            </a:r>
          </a:p>
          <a:p>
            <a:pPr indent="457200" algn="just"/>
            <a:endParaRPr lang="uk-UA" dirty="0" smtClean="0"/>
          </a:p>
          <a:p>
            <a:pPr indent="457200" algn="just"/>
            <a:r>
              <a:rPr lang="uk-UA" dirty="0" smtClean="0"/>
              <a:t>1) посилання на опис спеціального виробничого маркування або номерів;</a:t>
            </a:r>
          </a:p>
          <a:p>
            <a:pPr indent="457200" algn="just"/>
            <a:endParaRPr lang="uk-UA" dirty="0" smtClean="0"/>
          </a:p>
          <a:p>
            <a:pPr indent="457200" algn="just"/>
            <a:r>
              <a:rPr lang="uk-UA" dirty="0" smtClean="0"/>
              <a:t>2) пломби, печатки, штампи або інше індивідуальне маркування;</a:t>
            </a:r>
          </a:p>
          <a:p>
            <a:pPr indent="457200" algn="just"/>
            <a:endParaRPr lang="uk-UA" dirty="0" smtClean="0"/>
          </a:p>
          <a:p>
            <a:pPr indent="457200" algn="just"/>
            <a:r>
              <a:rPr lang="uk-UA" dirty="0" smtClean="0"/>
              <a:t>3) зразки, ілюстрації чи технічний опис;</a:t>
            </a:r>
          </a:p>
          <a:p>
            <a:pPr indent="457200" algn="just"/>
            <a:endParaRPr lang="uk-UA" dirty="0" smtClean="0"/>
          </a:p>
          <a:p>
            <a:pPr indent="457200" algn="just"/>
            <a:r>
              <a:rPr lang="uk-UA" dirty="0" smtClean="0"/>
              <a:t>4) проби;</a:t>
            </a:r>
          </a:p>
          <a:p>
            <a:pPr indent="457200" algn="just"/>
            <a:endParaRPr lang="uk-UA" dirty="0" smtClean="0"/>
          </a:p>
          <a:p>
            <a:pPr indent="457200" algn="just"/>
            <a:r>
              <a:rPr lang="uk-UA" dirty="0" smtClean="0"/>
              <a:t>5) документальне підтвердження, яке стосується передбачених операцій (такі, як контракти, рахунки-проформи, комерційна переписка), які свідчать про те, що продукти переробки вироблені з товарів, що вивозяться для переробки.</a:t>
            </a:r>
            <a:endParaRPr lang="uk-UA" dirty="0"/>
          </a:p>
        </p:txBody>
      </p:sp>
    </p:spTree>
    <p:extLst>
      <p:ext uri="{BB962C8B-B14F-4D97-AF65-F5344CB8AC3E}">
        <p14:creationId xmlns:p14="http://schemas.microsoft.com/office/powerpoint/2010/main" val="40585074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88640"/>
            <a:ext cx="8784976" cy="1200329"/>
          </a:xfrm>
          <a:prstGeom prst="rect">
            <a:avLst/>
          </a:prstGeom>
        </p:spPr>
        <p:txBody>
          <a:bodyPr wrap="square">
            <a:spAutoFit/>
          </a:bodyPr>
          <a:lstStyle/>
          <a:p>
            <a:pPr indent="457200" algn="just"/>
            <a:r>
              <a:rPr lang="uk-UA" smtClean="0"/>
              <a:t>Строк переробки товарів за межами митної території України встановлюється митним органом у кожному випадку під час надання дозволу підприємству-резиденту, виходячи з тривалості процесу переробки товарів та розпорядження продуктами їх переробки. </a:t>
            </a:r>
            <a:endParaRPr lang="uk-UA"/>
          </a:p>
        </p:txBody>
      </p:sp>
      <p:sp>
        <p:nvSpPr>
          <p:cNvPr id="3" name="Прямоугольник 2"/>
          <p:cNvSpPr/>
          <p:nvPr/>
        </p:nvSpPr>
        <p:spPr>
          <a:xfrm>
            <a:off x="251520" y="1556792"/>
            <a:ext cx="8712968" cy="1200329"/>
          </a:xfrm>
          <a:prstGeom prst="rect">
            <a:avLst/>
          </a:prstGeom>
        </p:spPr>
        <p:txBody>
          <a:bodyPr wrap="square">
            <a:spAutoFit/>
          </a:bodyPr>
          <a:lstStyle/>
          <a:p>
            <a:pPr indent="457200" algn="just"/>
            <a:r>
              <a:rPr lang="uk-UA" dirty="0" smtClean="0"/>
              <a:t>За заявою підприємства, якому видано дозвіл на переробку товарів, з причин, підтверджених документально, строк переробки товарів за межами митної території України продовжується зазначеним органом, але загальний строк переробки не може перевищувати 365 днів.</a:t>
            </a:r>
            <a:endParaRPr lang="uk-UA" dirty="0"/>
          </a:p>
        </p:txBody>
      </p:sp>
    </p:spTree>
    <p:extLst>
      <p:ext uri="{BB962C8B-B14F-4D97-AF65-F5344CB8AC3E}">
        <p14:creationId xmlns:p14="http://schemas.microsoft.com/office/powerpoint/2010/main" val="4058507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260648"/>
            <a:ext cx="8856984" cy="6463308"/>
          </a:xfrm>
          <a:prstGeom prst="rect">
            <a:avLst/>
          </a:prstGeom>
        </p:spPr>
        <p:txBody>
          <a:bodyPr wrap="square">
            <a:spAutoFit/>
          </a:bodyPr>
          <a:lstStyle/>
          <a:p>
            <a:pPr indent="457200" algn="just"/>
            <a:r>
              <a:rPr lang="uk-UA" b="1" dirty="0" smtClean="0">
                <a:solidFill>
                  <a:srgbClr val="C00000"/>
                </a:solidFill>
              </a:rPr>
              <a:t>Разом із заявою власник товарів або уповноважена ним особа подає митному органу такі документи:</a:t>
            </a:r>
          </a:p>
          <a:p>
            <a:pPr indent="457200" algn="just"/>
            <a:endParaRPr lang="uk-UA" dirty="0" smtClean="0"/>
          </a:p>
          <a:p>
            <a:pPr indent="457200" algn="just"/>
            <a:r>
              <a:rPr lang="uk-UA" dirty="0" smtClean="0"/>
              <a:t>1) зовнішньоекономічні договори або документи, що їх замінюють, на підставі яких зазначені в заяві товари були чи будуть ввезені на митну територію України, і які повинні містити, зокрема, відомості про обов’язковий обсяг виходу продуктів переробки, конкретний обсяг робіт і строк їх виконання;</a:t>
            </a:r>
          </a:p>
          <a:p>
            <a:pPr indent="457200" algn="just"/>
            <a:endParaRPr lang="uk-UA" dirty="0" smtClean="0"/>
          </a:p>
          <a:p>
            <a:pPr indent="457200" algn="just"/>
            <a:r>
              <a:rPr lang="uk-UA" dirty="0" smtClean="0"/>
              <a:t>2) технологічні схеми переробки (крім випадків ввезення товарів з метою ремонту, у тому числі модернізації, відновлення та регулювання), в яких повинні бути зазначені відомості про всі етапи переробки та процесу перетворення товарів, поміщених у митний режим переробки на митній території, на продукти переробки, кількісні показники товарів, поміщених у митний режим переробки на митній території, та інших товарів, що витрачаються підприємством на здійснення операцій з переробки, з обґрунтуванням виробничих втрат товарів на кожному етапі, а також відомості про найменування та кількість відходів переробки;</a:t>
            </a:r>
          </a:p>
          <a:p>
            <a:pPr indent="457200" algn="just"/>
            <a:endParaRPr lang="uk-UA" dirty="0" smtClean="0"/>
          </a:p>
          <a:p>
            <a:pPr indent="457200" algn="just"/>
            <a:r>
              <a:rPr lang="uk-UA" dirty="0" smtClean="0"/>
              <a:t>3) договори на переробку товарів з іншими підприємствами, якщо окремі операції з переробки товарів здійснюватимуться такими іншими підприємствами;</a:t>
            </a:r>
          </a:p>
          <a:p>
            <a:pPr indent="457200" algn="just"/>
            <a:endParaRPr lang="uk-UA" dirty="0" smtClean="0"/>
          </a:p>
          <a:p>
            <a:pPr indent="457200" algn="just"/>
            <a:r>
              <a:rPr lang="uk-UA" dirty="0" smtClean="0"/>
              <a:t>4) інші документи за бажанням власника товарів або уповноваженої ним особи (висновки державних органів, експертних установ, організацій, стандарти, технічні умови, описи чи креслення зразків, відповідно до яких здійснюватиметься переробка).</a:t>
            </a:r>
            <a:endParaRPr lang="uk-UA" dirty="0"/>
          </a:p>
        </p:txBody>
      </p:sp>
    </p:spTree>
    <p:extLst>
      <p:ext uri="{BB962C8B-B14F-4D97-AF65-F5344CB8AC3E}">
        <p14:creationId xmlns:p14="http://schemas.microsoft.com/office/powerpoint/2010/main" val="40321525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260648"/>
            <a:ext cx="8784976" cy="2585323"/>
          </a:xfrm>
          <a:prstGeom prst="rect">
            <a:avLst/>
          </a:prstGeom>
        </p:spPr>
        <p:txBody>
          <a:bodyPr wrap="square">
            <a:spAutoFit/>
          </a:bodyPr>
          <a:lstStyle/>
          <a:p>
            <a:pPr indent="457200" algn="just"/>
            <a:r>
              <a:rPr lang="uk-UA" dirty="0" smtClean="0"/>
              <a:t>Дані про обов’язковий обсяг виходу продуктів переробки зазначаються в договорі (контракті) на переробку товарів або в окремому документі, що подаються митному органу підприємством для отримання дозволу на переробку товарів за межами митної території України.</a:t>
            </a:r>
          </a:p>
          <a:p>
            <a:pPr indent="457200" algn="just"/>
            <a:endParaRPr lang="uk-UA" dirty="0" smtClean="0"/>
          </a:p>
          <a:p>
            <a:pPr indent="457200" algn="just"/>
            <a:r>
              <a:rPr lang="uk-UA" dirty="0" smtClean="0"/>
              <a:t>Митні органи можуть встановлювати обов’язкові норми виходу продуктів переробки, якщо операції з переробки за межами митної території України здійснюються за типовими (однаковими) технічними умовами, а товари і продукти їх переробки мають постійні характеристики.</a:t>
            </a:r>
            <a:endParaRPr lang="uk-UA" dirty="0"/>
          </a:p>
        </p:txBody>
      </p:sp>
    </p:spTree>
    <p:extLst>
      <p:ext uri="{BB962C8B-B14F-4D97-AF65-F5344CB8AC3E}">
        <p14:creationId xmlns:p14="http://schemas.microsoft.com/office/powerpoint/2010/main" val="35922871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6787" y="332656"/>
            <a:ext cx="8856984" cy="4801314"/>
          </a:xfrm>
          <a:prstGeom prst="rect">
            <a:avLst/>
          </a:prstGeom>
        </p:spPr>
        <p:txBody>
          <a:bodyPr wrap="square">
            <a:spAutoFit/>
          </a:bodyPr>
          <a:lstStyle/>
          <a:p>
            <a:pPr indent="457200" algn="just"/>
            <a:r>
              <a:rPr lang="uk-UA" b="1" dirty="0" smtClean="0">
                <a:solidFill>
                  <a:srgbClr val="C00000"/>
                </a:solidFill>
              </a:rPr>
              <a:t>Під час ввезення продуктів переробки іноземні товари, які були витрачені у процесі переробки товарів, що вивозилися, декларуванню не підлягають.</a:t>
            </a:r>
          </a:p>
          <a:p>
            <a:pPr indent="457200" algn="just"/>
            <a:endParaRPr lang="uk-UA" dirty="0" smtClean="0"/>
          </a:p>
          <a:p>
            <a:pPr indent="457200" algn="just"/>
            <a:r>
              <a:rPr lang="uk-UA" dirty="0" smtClean="0"/>
              <a:t>Повне звільнення від оподаткування митними платежами застосовується до товарів, які були поміщені у митний режим переробки за межами митної території та в межах визначеного строку повертаються на митну територію України:</a:t>
            </a:r>
          </a:p>
          <a:p>
            <a:pPr indent="457200" algn="just"/>
            <a:r>
              <a:rPr lang="uk-UA" dirty="0" smtClean="0"/>
              <a:t>1) у тому самому стані, в якому вони були вивезені за межі митної території України;</a:t>
            </a:r>
          </a:p>
          <a:p>
            <a:pPr indent="457200" algn="just"/>
            <a:r>
              <a:rPr lang="uk-UA" dirty="0" smtClean="0"/>
              <a:t>2) у відремонтованому вигляді, якщо ремонт проведено в рамках гарантійних зобов’язань.</a:t>
            </a:r>
          </a:p>
          <a:p>
            <a:pPr indent="457200" algn="just"/>
            <a:endParaRPr lang="uk-UA" dirty="0" smtClean="0"/>
          </a:p>
          <a:p>
            <a:pPr indent="457200" algn="just"/>
            <a:r>
              <a:rPr lang="uk-UA" dirty="0" smtClean="0"/>
              <a:t>До продуктів переробки (окрім ти, до яких застосовується умовне повно звільнення від оподаткування) застосовується часткове звільнення від оподаткування митними платежами, </a:t>
            </a:r>
            <a:r>
              <a:rPr lang="uk-UA" b="1" dirty="0" smtClean="0">
                <a:solidFill>
                  <a:srgbClr val="7030A0"/>
                </a:solidFill>
              </a:rPr>
              <a:t>відповідно до якого сплаті підлягає позитивна різниця між сумою митних платежів, нарахованою на продукти переробки, та сумою митних платежів, яка підлягала б сплаті у разі імпорту відповідних товарів, які були вивезені за межі митної території України для переробки.</a:t>
            </a:r>
          </a:p>
        </p:txBody>
      </p:sp>
    </p:spTree>
    <p:extLst>
      <p:ext uri="{BB962C8B-B14F-4D97-AF65-F5344CB8AC3E}">
        <p14:creationId xmlns:p14="http://schemas.microsoft.com/office/powerpoint/2010/main" val="40585074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332656"/>
            <a:ext cx="8640960" cy="1200329"/>
          </a:xfrm>
          <a:prstGeom prst="rect">
            <a:avLst/>
          </a:prstGeom>
        </p:spPr>
        <p:txBody>
          <a:bodyPr wrap="square">
            <a:spAutoFit/>
          </a:bodyPr>
          <a:lstStyle/>
          <a:p>
            <a:pPr indent="457200" algn="just"/>
            <a:r>
              <a:rPr lang="uk-UA" smtClean="0"/>
              <a:t>Товари, поміщені у митний режим переробки за межами митної території, та/або продукти їх переробки можуть бути реалізовані за межами митної території України за умови митного оформлення товарів, поміщених у митний режим переробки за межами митної території, у митний режим експорту</a:t>
            </a:r>
            <a:endParaRPr lang="uk-UA"/>
          </a:p>
        </p:txBody>
      </p:sp>
      <p:sp>
        <p:nvSpPr>
          <p:cNvPr id="3" name="Прямоугольник 2"/>
          <p:cNvSpPr/>
          <p:nvPr/>
        </p:nvSpPr>
        <p:spPr>
          <a:xfrm>
            <a:off x="350864" y="1844824"/>
            <a:ext cx="8613623" cy="923330"/>
          </a:xfrm>
          <a:prstGeom prst="rect">
            <a:avLst/>
          </a:prstGeom>
        </p:spPr>
        <p:txBody>
          <a:bodyPr wrap="square">
            <a:spAutoFit/>
          </a:bodyPr>
          <a:lstStyle/>
          <a:p>
            <a:pPr indent="457200" algn="just"/>
            <a:r>
              <a:rPr lang="uk-UA" dirty="0" smtClean="0"/>
              <a:t>Залишки і відходи, що утворилися в результаті здійснення операцій з переробки українських товарів за межами митної території України і залишаються за межами цієї території, </a:t>
            </a:r>
            <a:r>
              <a:rPr lang="uk-UA" b="1" dirty="0" smtClean="0">
                <a:solidFill>
                  <a:srgbClr val="FF0000"/>
                </a:solidFill>
              </a:rPr>
              <a:t>митному контролю та митному оформленню не підлягають</a:t>
            </a:r>
            <a:r>
              <a:rPr lang="uk-UA" dirty="0" smtClean="0"/>
              <a:t>.</a:t>
            </a:r>
            <a:endParaRPr lang="uk-UA" dirty="0"/>
          </a:p>
        </p:txBody>
      </p:sp>
      <p:sp>
        <p:nvSpPr>
          <p:cNvPr id="4" name="Прямоугольник 3"/>
          <p:cNvSpPr/>
          <p:nvPr/>
        </p:nvSpPr>
        <p:spPr>
          <a:xfrm>
            <a:off x="355138" y="3068960"/>
            <a:ext cx="8609350" cy="2862322"/>
          </a:xfrm>
          <a:prstGeom prst="rect">
            <a:avLst/>
          </a:prstGeom>
        </p:spPr>
        <p:txBody>
          <a:bodyPr wrap="square">
            <a:spAutoFit/>
          </a:bodyPr>
          <a:lstStyle/>
          <a:p>
            <a:pPr indent="457200" algn="just"/>
            <a:r>
              <a:rPr lang="uk-UA" dirty="0" smtClean="0"/>
              <a:t>Продукти, отримані в результаті переробки еквівалентних товарів вважаються продуктами переробки українських товарів.</a:t>
            </a:r>
          </a:p>
          <a:p>
            <a:pPr indent="457200" algn="just"/>
            <a:endParaRPr lang="uk-UA" dirty="0" smtClean="0"/>
          </a:p>
          <a:p>
            <a:pPr indent="457200" algn="just"/>
            <a:r>
              <a:rPr lang="uk-UA" b="1" dirty="0" smtClean="0">
                <a:solidFill>
                  <a:srgbClr val="7030A0"/>
                </a:solidFill>
              </a:rPr>
              <a:t>Під еквівалентними товарами </a:t>
            </a:r>
            <a:r>
              <a:rPr lang="uk-UA" dirty="0" smtClean="0"/>
              <a:t>розуміються іноземні товари, які є ідентичними за описовими, кількісними і технічними характеристиками українським товарам, вивезеним для переробки за межами митної території України.</a:t>
            </a:r>
          </a:p>
          <a:p>
            <a:pPr indent="457200" algn="just"/>
            <a:endParaRPr lang="uk-UA" dirty="0" smtClean="0"/>
          </a:p>
          <a:p>
            <a:pPr indent="457200" algn="just"/>
            <a:r>
              <a:rPr lang="uk-UA" dirty="0" smtClean="0"/>
              <a:t>Дозволяється ввезення продуктів переробки еквівалентних товарів на митну територію України до вивезення українських товарів для переробки за межами митної території України або до завершення операцій з їх переробки.</a:t>
            </a:r>
            <a:endParaRPr lang="uk-UA" dirty="0"/>
          </a:p>
        </p:txBody>
      </p:sp>
    </p:spTree>
    <p:extLst>
      <p:ext uri="{BB962C8B-B14F-4D97-AF65-F5344CB8AC3E}">
        <p14:creationId xmlns:p14="http://schemas.microsoft.com/office/powerpoint/2010/main" val="40585074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60648"/>
            <a:ext cx="8712968" cy="2862322"/>
          </a:xfrm>
          <a:prstGeom prst="rect">
            <a:avLst/>
          </a:prstGeom>
        </p:spPr>
        <p:txBody>
          <a:bodyPr wrap="square">
            <a:spAutoFit/>
          </a:bodyPr>
          <a:lstStyle/>
          <a:p>
            <a:pPr algn="ctr"/>
            <a:r>
              <a:rPr lang="uk-UA" b="1" dirty="0" smtClean="0">
                <a:solidFill>
                  <a:srgbClr val="7030A0"/>
                </a:solidFill>
              </a:rPr>
              <a:t>Митний статус товарів</a:t>
            </a:r>
          </a:p>
          <a:p>
            <a:pPr algn="ctr"/>
            <a:endParaRPr lang="uk-UA" b="1" dirty="0">
              <a:solidFill>
                <a:srgbClr val="7030A0"/>
              </a:solidFill>
            </a:endParaRPr>
          </a:p>
          <a:p>
            <a:pPr indent="457200" algn="just"/>
            <a:endParaRPr lang="uk-UA" dirty="0" smtClean="0"/>
          </a:p>
          <a:p>
            <a:pPr indent="457200" algn="just"/>
            <a:r>
              <a:rPr lang="uk-UA" dirty="0" smtClean="0"/>
              <a:t>Українські товари, поміщені у митний режим переробки за межами митної території, отримують статус іноземних товарів з моменту їх фактичного вивезення за межі митної території України.</a:t>
            </a:r>
          </a:p>
          <a:p>
            <a:pPr indent="457200" algn="just"/>
            <a:endParaRPr lang="uk-UA" dirty="0" smtClean="0"/>
          </a:p>
          <a:p>
            <a:pPr indent="457200" algn="just"/>
            <a:r>
              <a:rPr lang="uk-UA" dirty="0" smtClean="0"/>
              <a:t>Продукти переробки, виготовлені (одержані) у процесі здійснення операцій з переробки товарів, мають статус іноземних товарів та вважаються такими, що поміщені у митний режим переробки за межами митної території.</a:t>
            </a:r>
            <a:endParaRPr lang="uk-UA" dirty="0"/>
          </a:p>
        </p:txBody>
      </p:sp>
    </p:spTree>
    <p:extLst>
      <p:ext uri="{BB962C8B-B14F-4D97-AF65-F5344CB8AC3E}">
        <p14:creationId xmlns:p14="http://schemas.microsoft.com/office/powerpoint/2010/main" val="40585074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260648"/>
            <a:ext cx="8640960" cy="2585323"/>
          </a:xfrm>
          <a:prstGeom prst="rect">
            <a:avLst/>
          </a:prstGeom>
        </p:spPr>
        <p:txBody>
          <a:bodyPr wrap="square">
            <a:spAutoFit/>
          </a:bodyPr>
          <a:lstStyle/>
          <a:p>
            <a:pPr indent="457200" algn="just"/>
            <a:r>
              <a:rPr lang="uk-UA" b="1" dirty="0" smtClean="0">
                <a:solidFill>
                  <a:srgbClr val="C00000"/>
                </a:solidFill>
              </a:rPr>
              <a:t>Митний режим переробки за межами митної території завершується:</a:t>
            </a:r>
          </a:p>
          <a:p>
            <a:pPr indent="457200" algn="just"/>
            <a:endParaRPr lang="uk-UA" dirty="0" smtClean="0"/>
          </a:p>
          <a:p>
            <a:pPr indent="457200" algn="just"/>
            <a:r>
              <a:rPr lang="uk-UA" dirty="0" smtClean="0"/>
              <a:t>1) шляхом імпорту продуктів переробки; або</a:t>
            </a:r>
          </a:p>
          <a:p>
            <a:pPr indent="457200" algn="just"/>
            <a:endParaRPr lang="uk-UA" dirty="0" smtClean="0"/>
          </a:p>
          <a:p>
            <a:pPr indent="457200" algn="just"/>
            <a:r>
              <a:rPr lang="uk-UA" dirty="0" smtClean="0"/>
              <a:t>2) шляхом реімпорту товарів, що вивозилися в режимі переробки за межами митної території; або</a:t>
            </a:r>
          </a:p>
          <a:p>
            <a:pPr indent="457200" algn="just"/>
            <a:endParaRPr lang="uk-UA" dirty="0" smtClean="0"/>
          </a:p>
          <a:p>
            <a:pPr indent="457200" algn="just"/>
            <a:r>
              <a:rPr lang="uk-UA" dirty="0" smtClean="0"/>
              <a:t>3) шляхом експорту продуктів переробки чи товарів, що вивозилися в режимі переробки за межами митної території</a:t>
            </a:r>
            <a:endParaRPr lang="uk-UA" dirty="0"/>
          </a:p>
        </p:txBody>
      </p:sp>
      <p:sp>
        <p:nvSpPr>
          <p:cNvPr id="3" name="Прямоугольник 2"/>
          <p:cNvSpPr/>
          <p:nvPr/>
        </p:nvSpPr>
        <p:spPr>
          <a:xfrm>
            <a:off x="272789" y="3068960"/>
            <a:ext cx="8636687" cy="3139321"/>
          </a:xfrm>
          <a:prstGeom prst="rect">
            <a:avLst/>
          </a:prstGeom>
        </p:spPr>
        <p:txBody>
          <a:bodyPr wrap="square">
            <a:spAutoFit/>
          </a:bodyPr>
          <a:lstStyle/>
          <a:p>
            <a:pPr indent="457200" algn="just"/>
            <a:r>
              <a:rPr lang="uk-UA" b="1" dirty="0" smtClean="0">
                <a:solidFill>
                  <a:srgbClr val="C00000"/>
                </a:solidFill>
              </a:rPr>
              <a:t>Митний режим переробки за межами митної території припиняється митним органом у разі:</a:t>
            </a:r>
          </a:p>
          <a:p>
            <a:pPr indent="457200" algn="just"/>
            <a:r>
              <a:rPr lang="uk-UA" dirty="0" smtClean="0"/>
              <a:t>1) конфіскації товарів;</a:t>
            </a:r>
          </a:p>
          <a:p>
            <a:pPr indent="457200" algn="just"/>
            <a:r>
              <a:rPr lang="uk-UA" dirty="0" smtClean="0"/>
              <a:t>2) повної втрати товарів унаслідок аварії або дії обставин непереборної сили, за умови підтвердження факту такої аварії або дії обставин.</a:t>
            </a:r>
          </a:p>
          <a:p>
            <a:pPr indent="457200" algn="just"/>
            <a:endParaRPr lang="uk-UA" dirty="0" smtClean="0"/>
          </a:p>
          <a:p>
            <a:pPr indent="457200" algn="just"/>
            <a:r>
              <a:rPr lang="uk-UA" dirty="0" smtClean="0"/>
              <a:t>У разі припинення митного режиму переробки за межами митної території повернення товарів та продуктів їх переробки на митну територію України не вимагається, а забезпечення, надане відповідно до </a:t>
            </a:r>
            <a:r>
              <a:rPr lang="uk-UA" u="sng" dirty="0" smtClean="0">
                <a:hlinkClick r:id="rId2"/>
              </a:rPr>
              <a:t>статті 164</a:t>
            </a:r>
            <a:r>
              <a:rPr lang="uk-UA" dirty="0" smtClean="0"/>
              <a:t> МКУ, повертається (вивільняється) тільки у разі повної втрати товарів унаслідок аварії або дії обставин непереборної сили.</a:t>
            </a:r>
            <a:endParaRPr lang="uk-UA" dirty="0"/>
          </a:p>
        </p:txBody>
      </p:sp>
    </p:spTree>
    <p:extLst>
      <p:ext uri="{BB962C8B-B14F-4D97-AF65-F5344CB8AC3E}">
        <p14:creationId xmlns:p14="http://schemas.microsoft.com/office/powerpoint/2010/main" val="35922871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260648"/>
            <a:ext cx="8712968" cy="1754326"/>
          </a:xfrm>
          <a:prstGeom prst="rect">
            <a:avLst/>
          </a:prstGeom>
        </p:spPr>
        <p:txBody>
          <a:bodyPr wrap="square">
            <a:spAutoFit/>
          </a:bodyPr>
          <a:lstStyle/>
          <a:p>
            <a:pPr indent="457200" algn="just"/>
            <a:r>
              <a:rPr lang="uk-UA" dirty="0" smtClean="0"/>
              <a:t>Протягом 20 днів від дати відкликання дозволу на переробку товарів за межами митної території України товари, поміщені в митний режим переробки за межами митної території, повинні бути заявлені до іншого митного режиму.</a:t>
            </a:r>
          </a:p>
          <a:p>
            <a:pPr indent="457200" algn="just"/>
            <a:endParaRPr lang="uk-UA" dirty="0" smtClean="0"/>
          </a:p>
          <a:p>
            <a:pPr indent="457200" algn="just"/>
            <a:r>
              <a:rPr lang="uk-UA" dirty="0" smtClean="0"/>
              <a:t>У разі невиконання підприємством забезпечення, надане відповідно до </a:t>
            </a:r>
            <a:r>
              <a:rPr lang="uk-UA" u="sng" dirty="0" smtClean="0">
                <a:hlinkClick r:id="rId2"/>
              </a:rPr>
              <a:t>частини п’ятої</a:t>
            </a:r>
            <a:r>
              <a:rPr lang="uk-UA" dirty="0" smtClean="0"/>
              <a:t> статті 164 </a:t>
            </a:r>
            <a:r>
              <a:rPr lang="uk-UA" dirty="0" err="1" smtClean="0"/>
              <a:t>МКУ</a:t>
            </a:r>
            <a:r>
              <a:rPr lang="uk-UA" dirty="0" smtClean="0"/>
              <a:t>, підлягає використанню для сплати забезпеченої суми.</a:t>
            </a:r>
            <a:endParaRPr lang="uk-UA" dirty="0"/>
          </a:p>
        </p:txBody>
      </p:sp>
    </p:spTree>
    <p:extLst>
      <p:ext uri="{BB962C8B-B14F-4D97-AF65-F5344CB8AC3E}">
        <p14:creationId xmlns:p14="http://schemas.microsoft.com/office/powerpoint/2010/main" val="40585074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332656"/>
            <a:ext cx="8424936" cy="430887"/>
          </a:xfrm>
          <a:prstGeom prst="rect">
            <a:avLst/>
          </a:prstGeom>
          <a:noFill/>
        </p:spPr>
        <p:txBody>
          <a:bodyPr wrap="square" rtlCol="0">
            <a:spAutoFit/>
          </a:bodyPr>
          <a:lstStyle/>
          <a:p>
            <a:pPr algn="ctr"/>
            <a:r>
              <a:rPr lang="uk-UA" sz="2200" b="1" dirty="0" smtClean="0">
                <a:solidFill>
                  <a:srgbClr val="3333FF"/>
                </a:solidFill>
              </a:rPr>
              <a:t>Митні формальності згідно наказу </a:t>
            </a:r>
            <a:r>
              <a:rPr lang="uk-UA" sz="2200" b="1" dirty="0" err="1" smtClean="0">
                <a:solidFill>
                  <a:srgbClr val="3333FF"/>
                </a:solidFill>
              </a:rPr>
              <a:t>МФУ</a:t>
            </a:r>
            <a:r>
              <a:rPr lang="uk-UA" sz="2200" b="1" dirty="0" smtClean="0">
                <a:solidFill>
                  <a:srgbClr val="3333FF"/>
                </a:solidFill>
              </a:rPr>
              <a:t> № 657 від 31.05.2012 року</a:t>
            </a:r>
            <a:endParaRPr lang="ru-RU" sz="2200" b="1" dirty="0">
              <a:solidFill>
                <a:srgbClr val="3333FF"/>
              </a:solidFill>
            </a:endParaRPr>
          </a:p>
        </p:txBody>
      </p:sp>
      <p:sp>
        <p:nvSpPr>
          <p:cNvPr id="3" name="Прямоугольник 2"/>
          <p:cNvSpPr/>
          <p:nvPr/>
        </p:nvSpPr>
        <p:spPr>
          <a:xfrm>
            <a:off x="179512" y="980728"/>
            <a:ext cx="8784976" cy="3416320"/>
          </a:xfrm>
          <a:prstGeom prst="rect">
            <a:avLst/>
          </a:prstGeom>
        </p:spPr>
        <p:txBody>
          <a:bodyPr wrap="square">
            <a:spAutoFit/>
          </a:bodyPr>
          <a:lstStyle/>
          <a:p>
            <a:pPr indent="457200" algn="just"/>
            <a:r>
              <a:rPr lang="uk-UA" b="1" dirty="0" smtClean="0">
                <a:solidFill>
                  <a:srgbClr val="7030A0"/>
                </a:solidFill>
              </a:rPr>
              <a:t>Для прийняття рішення про надання дозволу на переробку митним органом:</a:t>
            </a:r>
          </a:p>
          <a:p>
            <a:pPr indent="457200" algn="just"/>
            <a:endParaRPr lang="uk-UA" dirty="0" smtClean="0"/>
          </a:p>
          <a:p>
            <a:pPr indent="457200" algn="just"/>
            <a:r>
              <a:rPr lang="uk-UA" dirty="0" smtClean="0"/>
              <a:t>здійснюється детальний аналіз документів, поданих для розгляду;</a:t>
            </a:r>
          </a:p>
          <a:p>
            <a:pPr indent="457200" algn="just"/>
            <a:endParaRPr lang="uk-UA" dirty="0" smtClean="0"/>
          </a:p>
          <a:p>
            <a:pPr indent="457200" algn="just"/>
            <a:r>
              <a:rPr lang="uk-UA" dirty="0" smtClean="0"/>
              <a:t>вивчаються державні стандарти й стандарти підприємства, технічні умови, описи та креслення, відповідно до яких має здійснюватися переробка товарів, поміщених у митний режим переробки;</a:t>
            </a:r>
          </a:p>
          <a:p>
            <a:pPr indent="457200" algn="just"/>
            <a:endParaRPr lang="uk-UA" dirty="0" smtClean="0"/>
          </a:p>
          <a:p>
            <a:pPr indent="457200" algn="just"/>
            <a:r>
              <a:rPr lang="uk-UA" dirty="0" smtClean="0"/>
              <a:t>розглядаються можливість дотримання підприємством установлених законодавством умов переробки, технологічні особливості процесу переробки та можливість ідентифікації товарів, поміщених у митний режим переробки в продуктах переробки.</a:t>
            </a:r>
            <a:endParaRPr lang="uk-UA" dirty="0"/>
          </a:p>
        </p:txBody>
      </p:sp>
    </p:spTree>
    <p:extLst>
      <p:ext uri="{BB962C8B-B14F-4D97-AF65-F5344CB8AC3E}">
        <p14:creationId xmlns:p14="http://schemas.microsoft.com/office/powerpoint/2010/main" val="40585074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8095" y="332656"/>
            <a:ext cx="8856984" cy="6186309"/>
          </a:xfrm>
          <a:prstGeom prst="rect">
            <a:avLst/>
          </a:prstGeom>
        </p:spPr>
        <p:txBody>
          <a:bodyPr wrap="square">
            <a:spAutoFit/>
          </a:bodyPr>
          <a:lstStyle/>
          <a:p>
            <a:pPr indent="457200" algn="just"/>
            <a:r>
              <a:rPr lang="uk-UA" b="1" dirty="0" smtClean="0">
                <a:solidFill>
                  <a:srgbClr val="7030A0"/>
                </a:solidFill>
              </a:rPr>
              <a:t>Видачі дозволу на поміщення товарів у митний режим може передувати огляд територій, приміщень складів та інших місць, де знаходяться або можуть знаходитися товари і транспортні засоби, що підлягають митному контролю, з метою встановлення наявності у заявника режиму переробки та/або переробника:</a:t>
            </a:r>
          </a:p>
          <a:p>
            <a:pPr indent="457200" algn="just"/>
            <a:endParaRPr lang="uk-UA" dirty="0" smtClean="0"/>
          </a:p>
          <a:p>
            <a:pPr indent="457200" algn="just"/>
            <a:r>
              <a:rPr lang="uk-UA" dirty="0" smtClean="0"/>
              <a:t>технологічного обладнання, що забезпечує виконання операцій з переробки, зазначених у заяві підприємства, а також отримання продуктів переробки за найменуваннями та у кількості, зазначених у заяві підприємства, з товарів, які згідно із заявою планується помістити у режим переробки на митній території;</a:t>
            </a:r>
          </a:p>
          <a:p>
            <a:pPr indent="457200" algn="just"/>
            <a:endParaRPr lang="uk-UA" dirty="0" smtClean="0"/>
          </a:p>
          <a:p>
            <a:pPr indent="457200" algn="just"/>
            <a:r>
              <a:rPr lang="uk-UA" dirty="0" smtClean="0"/>
              <a:t>приміщень (резервуарів, майданчиків), призначених для зберігання всіх найменувань та кількості товарів, поміщених у митний режим переробки, й продуктів переробки, зазначених у заяві, з метою встановлення їх відповідності заявленим відомостям;</a:t>
            </a:r>
          </a:p>
          <a:p>
            <a:pPr indent="457200" algn="just"/>
            <a:endParaRPr lang="uk-UA" dirty="0" smtClean="0"/>
          </a:p>
          <a:p>
            <a:pPr indent="457200" algn="just"/>
            <a:r>
              <a:rPr lang="uk-UA" dirty="0" smtClean="0"/>
              <a:t>умов для забезпечення обліку та зберігання товарів, поміщених у митний режим переробки, й продуктів переробки та унеможливлення несанкціонованого вилучення їх з місць переробки та зберігання;</a:t>
            </a:r>
          </a:p>
          <a:p>
            <a:pPr indent="457200" algn="just"/>
            <a:endParaRPr lang="uk-UA" dirty="0" smtClean="0"/>
          </a:p>
          <a:p>
            <a:pPr indent="457200" algn="just"/>
            <a:r>
              <a:rPr lang="uk-UA" dirty="0" smtClean="0"/>
              <a:t>можливості забезпечення дотримання установлених законодавством норм переробки, у тому числі технологічних особливостей процесу переробки та можливості ідентифікації перероблених товарів у продуктах переробки.</a:t>
            </a:r>
            <a:endParaRPr lang="uk-UA" dirty="0"/>
          </a:p>
        </p:txBody>
      </p:sp>
    </p:spTree>
    <p:extLst>
      <p:ext uri="{BB962C8B-B14F-4D97-AF65-F5344CB8AC3E}">
        <p14:creationId xmlns:p14="http://schemas.microsoft.com/office/powerpoint/2010/main" val="40585074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60648"/>
            <a:ext cx="8496944" cy="1754326"/>
          </a:xfrm>
          <a:prstGeom prst="rect">
            <a:avLst/>
          </a:prstGeom>
        </p:spPr>
        <p:txBody>
          <a:bodyPr wrap="square">
            <a:spAutoFit/>
          </a:bodyPr>
          <a:lstStyle/>
          <a:p>
            <a:pPr indent="457200" algn="just"/>
            <a:r>
              <a:rPr lang="uk-UA" dirty="0" smtClean="0"/>
              <a:t>Переміщення товарів, поміщених у митний режим переробки на митній території, або продуктів переробки здійснюється з дозволу митного органу. </a:t>
            </a:r>
          </a:p>
          <a:p>
            <a:pPr indent="457200" algn="just"/>
            <a:endParaRPr lang="uk-UA" dirty="0"/>
          </a:p>
          <a:p>
            <a:pPr indent="457200" algn="just"/>
            <a:r>
              <a:rPr lang="uk-UA" dirty="0" smtClean="0"/>
              <a:t>Дозвіл на переміщення товарів між переробниками надається митним органом шляхом унесення до розділу "Рішення митного органу" заяви запису "Дозволено переміщення між переробниками".</a:t>
            </a:r>
            <a:endParaRPr lang="uk-UA" dirty="0"/>
          </a:p>
        </p:txBody>
      </p:sp>
      <p:sp>
        <p:nvSpPr>
          <p:cNvPr id="3" name="Прямоугольник 2"/>
          <p:cNvSpPr/>
          <p:nvPr/>
        </p:nvSpPr>
        <p:spPr>
          <a:xfrm>
            <a:off x="323528" y="2228671"/>
            <a:ext cx="8352928" cy="646331"/>
          </a:xfrm>
          <a:prstGeom prst="rect">
            <a:avLst/>
          </a:prstGeom>
        </p:spPr>
        <p:txBody>
          <a:bodyPr wrap="square">
            <a:spAutoFit/>
          </a:bodyPr>
          <a:lstStyle/>
          <a:p>
            <a:pPr indent="457200" algn="just"/>
            <a:r>
              <a:rPr lang="uk-UA" dirty="0" smtClean="0"/>
              <a:t>Еквівалентна компенсація допускається щодо товарів, зазначених в додатку до заяви за формою згідно з </a:t>
            </a:r>
            <a:r>
              <a:rPr lang="uk-UA" u="sng" dirty="0" smtClean="0">
                <a:hlinkClick r:id="rId2"/>
              </a:rPr>
              <a:t>додатком 4</a:t>
            </a:r>
            <a:r>
              <a:rPr lang="uk-UA" dirty="0" smtClean="0"/>
              <a:t> наказу № 657. </a:t>
            </a:r>
            <a:endParaRPr lang="uk-UA" dirty="0"/>
          </a:p>
        </p:txBody>
      </p:sp>
    </p:spTree>
    <p:extLst>
      <p:ext uri="{BB962C8B-B14F-4D97-AF65-F5344CB8AC3E}">
        <p14:creationId xmlns:p14="http://schemas.microsoft.com/office/powerpoint/2010/main" val="35922871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260648"/>
            <a:ext cx="8352928" cy="369332"/>
          </a:xfrm>
          <a:prstGeom prst="rect">
            <a:avLst/>
          </a:prstGeom>
          <a:noFill/>
        </p:spPr>
        <p:txBody>
          <a:bodyPr wrap="square" rtlCol="0">
            <a:spAutoFit/>
          </a:bodyPr>
          <a:lstStyle/>
          <a:p>
            <a:pPr algn="ctr"/>
            <a:r>
              <a:rPr lang="uk-UA" b="1" dirty="0" smtClean="0">
                <a:solidFill>
                  <a:srgbClr val="3333FF"/>
                </a:solidFill>
              </a:rPr>
              <a:t>Податкові наслідки (повернення товарів після переробки) </a:t>
            </a:r>
            <a:endParaRPr lang="ru-RU" b="1" dirty="0">
              <a:solidFill>
                <a:srgbClr val="3333FF"/>
              </a:solidFill>
            </a:endParaRPr>
          </a:p>
        </p:txBody>
      </p:sp>
      <p:sp>
        <p:nvSpPr>
          <p:cNvPr id="3" name="Прямоугольник 2"/>
          <p:cNvSpPr/>
          <p:nvPr/>
        </p:nvSpPr>
        <p:spPr>
          <a:xfrm>
            <a:off x="179512" y="980728"/>
            <a:ext cx="8784976" cy="1200329"/>
          </a:xfrm>
          <a:prstGeom prst="rect">
            <a:avLst/>
          </a:prstGeom>
        </p:spPr>
        <p:txBody>
          <a:bodyPr wrap="square">
            <a:spAutoFit/>
          </a:bodyPr>
          <a:lstStyle/>
          <a:p>
            <a:pPr indent="457200" algn="just"/>
            <a:r>
              <a:rPr lang="uk-UA" dirty="0" smtClean="0"/>
              <a:t>До товарів, поміщених у митний режим переробки за межами митної території, та продуктів їх переробки, зазначених у </a:t>
            </a:r>
            <a:r>
              <a:rPr lang="uk-UA" u="sng" dirty="0" smtClean="0">
                <a:hlinkClick r:id="rId2"/>
              </a:rPr>
              <a:t>частині другій статті 168</a:t>
            </a:r>
            <a:r>
              <a:rPr lang="uk-UA" dirty="0" smtClean="0"/>
              <a:t> МКУ, що в межах визначеного строку повертаються в Україну, застосовується умовне повне звільнення від оподаткування ввізним митом</a:t>
            </a:r>
            <a:endParaRPr lang="uk-UA" dirty="0"/>
          </a:p>
        </p:txBody>
      </p:sp>
      <p:sp>
        <p:nvSpPr>
          <p:cNvPr id="4" name="Прямоугольник 3"/>
          <p:cNvSpPr/>
          <p:nvPr/>
        </p:nvSpPr>
        <p:spPr>
          <a:xfrm>
            <a:off x="251520" y="2348880"/>
            <a:ext cx="8712968" cy="1754326"/>
          </a:xfrm>
          <a:prstGeom prst="rect">
            <a:avLst/>
          </a:prstGeom>
        </p:spPr>
        <p:txBody>
          <a:bodyPr wrap="square">
            <a:spAutoFit/>
          </a:bodyPr>
          <a:lstStyle/>
          <a:p>
            <a:pPr indent="457200" algn="just"/>
            <a:r>
              <a:rPr lang="uk-UA" dirty="0" smtClean="0"/>
              <a:t>До продуктів переробки (крім зазначених у </a:t>
            </a:r>
            <a:r>
              <a:rPr lang="uk-UA" u="sng" dirty="0" smtClean="0">
                <a:hlinkClick r:id="rId2"/>
              </a:rPr>
              <a:t>частині другій статті 168</a:t>
            </a:r>
            <a:r>
              <a:rPr lang="uk-UA" dirty="0" smtClean="0"/>
              <a:t> МКУ) застосовується часткове звільнення від оподаткування ввізним митом, відповідно до якого сплаті підлягає позитивна різниця між сумою ввізного мита, нарахованою на продукти переробки, та сумою ввізного мита, яка підлягала б сплаті в разі імпорту відповідних товарів, що були вивезені за межі митної території України для переробки.</a:t>
            </a:r>
            <a:endParaRPr lang="uk-UA" dirty="0"/>
          </a:p>
        </p:txBody>
      </p:sp>
    </p:spTree>
    <p:extLst>
      <p:ext uri="{BB962C8B-B14F-4D97-AF65-F5344CB8AC3E}">
        <p14:creationId xmlns:p14="http://schemas.microsoft.com/office/powerpoint/2010/main" val="4058507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332656"/>
            <a:ext cx="8856984" cy="3416320"/>
          </a:xfrm>
          <a:prstGeom prst="rect">
            <a:avLst/>
          </a:prstGeom>
        </p:spPr>
        <p:txBody>
          <a:bodyPr wrap="square">
            <a:spAutoFit/>
          </a:bodyPr>
          <a:lstStyle/>
          <a:p>
            <a:pPr indent="457200" algn="just"/>
            <a:r>
              <a:rPr lang="uk-UA" b="1" dirty="0" smtClean="0">
                <a:solidFill>
                  <a:srgbClr val="7030A0"/>
                </a:solidFill>
              </a:rPr>
              <a:t>За обґрунтованої необхідності Кабінет Міністрів України має право визначати:</a:t>
            </a:r>
          </a:p>
          <a:p>
            <a:pPr indent="457200" algn="just"/>
            <a:endParaRPr lang="uk-UA" dirty="0" smtClean="0"/>
          </a:p>
          <a:p>
            <a:pPr indent="457200" algn="just"/>
            <a:r>
              <a:rPr lang="uk-UA" dirty="0" smtClean="0"/>
              <a:t>1) товари, при поміщенні яких у митний режим переробки на митній території надається забезпечення сплати митних платежів </a:t>
            </a:r>
          </a:p>
          <a:p>
            <a:pPr indent="457200" algn="just"/>
            <a:r>
              <a:rPr lang="uk-UA" dirty="0" smtClean="0"/>
              <a:t>2) продукти переробки та/або товари, продукти переробки яких підлягають обов’язковому реекспорту за межі митної території України;</a:t>
            </a:r>
          </a:p>
          <a:p>
            <a:pPr indent="457200" algn="just"/>
            <a:r>
              <a:rPr lang="uk-UA" dirty="0" smtClean="0"/>
              <a:t>3) мінімальне співвідношення вартості іноземних та українських товарів для окремих категорій товарів, що піддаються операціям з переробки;</a:t>
            </a:r>
          </a:p>
          <a:p>
            <a:pPr indent="457200" algn="just"/>
            <a:r>
              <a:rPr lang="uk-UA" dirty="0" smtClean="0"/>
              <a:t>4) перелік товарів, які не можуть бути допущені до переробки для вільного обігу на митній території України;</a:t>
            </a:r>
          </a:p>
          <a:p>
            <a:pPr indent="457200" algn="just"/>
            <a:r>
              <a:rPr lang="uk-UA" dirty="0" smtClean="0"/>
              <a:t>5) товари, поміщення яких у митний режим переробки на митній території забороняється.</a:t>
            </a:r>
            <a:endParaRPr lang="uk-UA" dirty="0"/>
          </a:p>
        </p:txBody>
      </p:sp>
    </p:spTree>
    <p:extLst>
      <p:ext uri="{BB962C8B-B14F-4D97-AF65-F5344CB8AC3E}">
        <p14:creationId xmlns:p14="http://schemas.microsoft.com/office/powerpoint/2010/main" val="40585074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288883"/>
            <a:ext cx="8712968" cy="4770537"/>
          </a:xfrm>
          <a:prstGeom prst="rect">
            <a:avLst/>
          </a:prstGeom>
        </p:spPr>
        <p:txBody>
          <a:bodyPr wrap="square">
            <a:spAutoFit/>
          </a:bodyPr>
          <a:lstStyle/>
          <a:p>
            <a:pPr indent="457200" algn="just"/>
            <a:r>
              <a:rPr lang="uk-UA" sz="1600" dirty="0" smtClean="0"/>
              <a:t>Операції із ввезення на митну територію України товарів у митному режимі імпорту оподатковуються податком за ставкою 20 %, крім операцій:</a:t>
            </a:r>
          </a:p>
          <a:p>
            <a:pPr indent="457200" algn="just"/>
            <a:r>
              <a:rPr lang="uk-UA" sz="1600" dirty="0" smtClean="0"/>
              <a:t>1. із ввезення із звільненням від оподаткування товарів, що були поміщені в митний режим переробки за межами митної території України та в межах визначеного </a:t>
            </a:r>
            <a:r>
              <a:rPr lang="uk-UA" sz="1600" u="sng" dirty="0" smtClean="0">
                <a:hlinkClick r:id="rId2"/>
              </a:rPr>
              <a:t>Митним кодексом України</a:t>
            </a:r>
            <a:r>
              <a:rPr lang="uk-UA" sz="1600" dirty="0" smtClean="0"/>
              <a:t> строку повертаються на митну територію України:</a:t>
            </a:r>
          </a:p>
          <a:p>
            <a:pPr indent="457200" algn="just"/>
            <a:r>
              <a:rPr lang="uk-UA" sz="1600" dirty="0" smtClean="0"/>
              <a:t>у тому самому стані, в якому вони були вивезені за межі митної території України, з дотриманням умов, встановлених Митним кодексом України;</a:t>
            </a:r>
          </a:p>
          <a:p>
            <a:pPr indent="457200" algn="just"/>
            <a:r>
              <a:rPr lang="uk-UA" sz="1600" dirty="0" smtClean="0"/>
              <a:t>у відремонтованому вигляді, якщо ремонт проведено в рамках гарантійних зобов’язань;</a:t>
            </a:r>
          </a:p>
          <a:p>
            <a:pPr indent="457200" algn="just"/>
            <a:endParaRPr lang="uk-UA" sz="1600" dirty="0" smtClean="0"/>
          </a:p>
          <a:p>
            <a:pPr indent="457200" algn="just"/>
            <a:r>
              <a:rPr lang="uk-UA" sz="1600" dirty="0" smtClean="0"/>
              <a:t>2. із ввезення з частковим звільненням від оподаткування товарів, що були поміщені:</a:t>
            </a:r>
          </a:p>
          <a:p>
            <a:pPr indent="457200" algn="just"/>
            <a:endParaRPr lang="uk-UA" sz="1600" dirty="0" smtClean="0"/>
          </a:p>
          <a:p>
            <a:pPr indent="457200" algn="just"/>
            <a:r>
              <a:rPr lang="uk-UA" sz="1600" dirty="0" smtClean="0"/>
              <a:t>у митний режим переробки за межами митної території України. Сплаті підлягає позитивна різниця між сумами податку, розрахованими виходячи із бази оподаткування продуктів переробки та бази оподаткування товарів, вивезених за межі митної території України для переробки, визначеними за правилами, встановленими </a:t>
            </a:r>
            <a:r>
              <a:rPr lang="uk-UA" sz="1600" u="sng" dirty="0" smtClean="0">
                <a:hlinkClick r:id="rId3"/>
              </a:rPr>
              <a:t>пунктом 190.1</a:t>
            </a:r>
            <a:r>
              <a:rPr lang="uk-UA" sz="1600" dirty="0" smtClean="0"/>
              <a:t> статті 190 </a:t>
            </a:r>
            <a:r>
              <a:rPr lang="uk-UA" sz="1600" dirty="0" err="1" smtClean="0"/>
              <a:t>ПКУ</a:t>
            </a:r>
            <a:r>
              <a:rPr lang="uk-UA" sz="1600" dirty="0" smtClean="0"/>
              <a:t>;</a:t>
            </a:r>
          </a:p>
          <a:p>
            <a:pPr indent="457200" algn="just"/>
            <a:endParaRPr lang="uk-UA" sz="1600" dirty="0" smtClean="0"/>
          </a:p>
          <a:p>
            <a:pPr indent="457200" algn="just"/>
            <a:r>
              <a:rPr lang="uk-UA" sz="1600" dirty="0" smtClean="0"/>
              <a:t>у митний режим переробки на митній території України. Сплаті підлягає сума податку, розрахована виходячи із бази оподаткування, визначеної за правилами, встановленими </a:t>
            </a:r>
            <a:r>
              <a:rPr lang="uk-UA" sz="1600" u="sng" dirty="0" smtClean="0">
                <a:hlinkClick r:id="rId3"/>
              </a:rPr>
              <a:t>пунктом 190.1</a:t>
            </a:r>
            <a:r>
              <a:rPr lang="uk-UA" sz="1600" dirty="0" smtClean="0"/>
              <a:t> статті 190 </a:t>
            </a:r>
            <a:r>
              <a:rPr lang="uk-UA" sz="1600" dirty="0" err="1" smtClean="0"/>
              <a:t>ПКУ</a:t>
            </a:r>
            <a:r>
              <a:rPr lang="uk-UA" sz="1600" dirty="0" smtClean="0"/>
              <a:t>, товарів, ввезених на митну територію України для переробки.</a:t>
            </a:r>
            <a:endParaRPr lang="uk-UA" sz="1600" dirty="0"/>
          </a:p>
        </p:txBody>
      </p:sp>
      <p:sp>
        <p:nvSpPr>
          <p:cNvPr id="5" name="Прямоугольник 4"/>
          <p:cNvSpPr/>
          <p:nvPr/>
        </p:nvSpPr>
        <p:spPr>
          <a:xfrm>
            <a:off x="323528" y="5301208"/>
            <a:ext cx="8424936" cy="923330"/>
          </a:xfrm>
          <a:prstGeom prst="rect">
            <a:avLst/>
          </a:prstGeom>
        </p:spPr>
        <p:txBody>
          <a:bodyPr wrap="square">
            <a:spAutoFit/>
          </a:bodyPr>
          <a:lstStyle/>
          <a:p>
            <a:pPr indent="457200" algn="just"/>
            <a:r>
              <a:rPr lang="uk-UA" dirty="0" smtClean="0"/>
              <a:t>До операцій із вивезення товарів з митної території України у митному режимі переробки за межами митної території застосовується умовне повне звільнення від оподаткування ПДВ. </a:t>
            </a:r>
            <a:endParaRPr lang="uk-UA" dirty="0"/>
          </a:p>
        </p:txBody>
      </p:sp>
    </p:spTree>
    <p:extLst>
      <p:ext uri="{BB962C8B-B14F-4D97-AF65-F5344CB8AC3E}">
        <p14:creationId xmlns:p14="http://schemas.microsoft.com/office/powerpoint/2010/main" val="8119397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332656"/>
            <a:ext cx="8640960" cy="1477328"/>
          </a:xfrm>
          <a:prstGeom prst="rect">
            <a:avLst/>
          </a:prstGeom>
        </p:spPr>
        <p:txBody>
          <a:bodyPr wrap="square">
            <a:spAutoFit/>
          </a:bodyPr>
          <a:lstStyle/>
          <a:p>
            <a:pPr indent="457200" algn="just"/>
            <a:r>
              <a:rPr lang="uk-UA" dirty="0" smtClean="0"/>
              <a:t>Відповідно до </a:t>
            </a:r>
            <a:r>
              <a:rPr lang="uk-UA" dirty="0" err="1" smtClean="0"/>
              <a:t>п.п</a:t>
            </a:r>
            <a:r>
              <a:rPr lang="uk-UA" dirty="0" smtClean="0"/>
              <a:t>. 213.2.1 п. 213.2 ст. 213 </a:t>
            </a:r>
            <a:r>
              <a:rPr lang="uk-UA" dirty="0" err="1" smtClean="0"/>
              <a:t>ПКУ</a:t>
            </a:r>
            <a:r>
              <a:rPr lang="uk-UA" dirty="0" smtClean="0"/>
              <a:t>, операції з вивезення (експорту) підакцизних товарів (продукції) не підлягають оподаткуванню акцизним податком.</a:t>
            </a:r>
          </a:p>
          <a:p>
            <a:pPr indent="457200" algn="just"/>
            <a:endParaRPr lang="uk-UA" dirty="0"/>
          </a:p>
          <a:p>
            <a:pPr indent="457200" algn="just"/>
            <a:r>
              <a:rPr lang="uk-UA" dirty="0" smtClean="0"/>
              <a:t>Повернення підакцизних товарів після їх переробки за межами митної території України оподатковується на загальних підставах. </a:t>
            </a:r>
            <a:endParaRPr lang="uk-UA" dirty="0"/>
          </a:p>
        </p:txBody>
      </p:sp>
    </p:spTree>
    <p:extLst>
      <p:ext uri="{BB962C8B-B14F-4D97-AF65-F5344CB8AC3E}">
        <p14:creationId xmlns:p14="http://schemas.microsoft.com/office/powerpoint/2010/main" val="27671140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404664"/>
            <a:ext cx="8424936" cy="2031325"/>
          </a:xfrm>
          <a:prstGeom prst="rect">
            <a:avLst/>
          </a:prstGeom>
        </p:spPr>
        <p:txBody>
          <a:bodyPr wrap="square">
            <a:spAutoFit/>
          </a:bodyPr>
          <a:lstStyle/>
          <a:p>
            <a:pPr indent="457200" algn="just"/>
            <a:r>
              <a:rPr lang="uk-UA" dirty="0" smtClean="0"/>
              <a:t>Порушення порядку </a:t>
            </a:r>
            <a:r>
              <a:rPr lang="uk-UA" dirty="0"/>
              <a:t>здійснення операцій з переробки товарів, у тому числі </a:t>
            </a:r>
            <a:r>
              <a:rPr lang="uk-UA" dirty="0" err="1"/>
              <a:t>невивезення</a:t>
            </a:r>
            <a:r>
              <a:rPr lang="uk-UA" dirty="0"/>
              <a:t> за межі митної території України (</a:t>
            </a:r>
            <a:r>
              <a:rPr lang="uk-UA" dirty="0" err="1"/>
              <a:t>неввезення</a:t>
            </a:r>
            <a:r>
              <a:rPr lang="uk-UA" dirty="0"/>
              <a:t> на митну територію України) товарів, що переміщувалися через митний кордон України з метою переробки, та/або продуктів їх переробки після закінчення строку переробки, -</a:t>
            </a:r>
            <a:endParaRPr lang="ru-RU" dirty="0"/>
          </a:p>
          <a:p>
            <a:pPr indent="457200" algn="just"/>
            <a:endParaRPr lang="uk-UA" dirty="0" smtClean="0"/>
          </a:p>
          <a:p>
            <a:pPr indent="457200" algn="just"/>
            <a:r>
              <a:rPr lang="uk-UA" b="1" dirty="0" smtClean="0">
                <a:solidFill>
                  <a:srgbClr val="C00000"/>
                </a:solidFill>
              </a:rPr>
              <a:t>тягне </a:t>
            </a:r>
            <a:r>
              <a:rPr lang="uk-UA" b="1" dirty="0">
                <a:solidFill>
                  <a:srgbClr val="C00000"/>
                </a:solidFill>
              </a:rPr>
              <a:t>за собою накладення штрафу в розмірі однієї тисячі неоподатковуваних мінімумів доходів громадян.</a:t>
            </a:r>
            <a:endParaRPr lang="ru-RU" b="1" dirty="0">
              <a:solidFill>
                <a:srgbClr val="C00000"/>
              </a:solidFill>
            </a:endParaRPr>
          </a:p>
        </p:txBody>
      </p:sp>
    </p:spTree>
    <p:extLst>
      <p:ext uri="{BB962C8B-B14F-4D97-AF65-F5344CB8AC3E}">
        <p14:creationId xmlns:p14="http://schemas.microsoft.com/office/powerpoint/2010/main" val="2285407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97346"/>
            <a:ext cx="8784976" cy="3139321"/>
          </a:xfrm>
          <a:prstGeom prst="rect">
            <a:avLst/>
          </a:prstGeom>
        </p:spPr>
        <p:txBody>
          <a:bodyPr wrap="square">
            <a:spAutoFit/>
          </a:bodyPr>
          <a:lstStyle/>
          <a:p>
            <a:pPr indent="457200" algn="just"/>
            <a:r>
              <a:rPr lang="uk-UA" b="1" dirty="0" smtClean="0">
                <a:solidFill>
                  <a:srgbClr val="C00000"/>
                </a:solidFill>
              </a:rPr>
              <a:t>У видачі дозволу на переробку товарів на митній території України не може бути </a:t>
            </a:r>
            <a:r>
              <a:rPr lang="uk-UA" b="1" u="sng" dirty="0" smtClean="0">
                <a:solidFill>
                  <a:srgbClr val="C00000"/>
                </a:solidFill>
              </a:rPr>
              <a:t>відмовлено</a:t>
            </a:r>
            <a:r>
              <a:rPr lang="uk-UA" b="1" dirty="0" smtClean="0">
                <a:solidFill>
                  <a:srgbClr val="C00000"/>
                </a:solidFill>
              </a:rPr>
              <a:t> з огляду на:</a:t>
            </a:r>
          </a:p>
          <a:p>
            <a:pPr indent="457200" algn="just"/>
            <a:endParaRPr lang="uk-UA" dirty="0" smtClean="0"/>
          </a:p>
          <a:p>
            <a:pPr indent="457200" algn="just"/>
            <a:r>
              <a:rPr lang="uk-UA" dirty="0" smtClean="0"/>
              <a:t>1) країну походження, країну відправлення або країну призначення цих товарів;</a:t>
            </a:r>
          </a:p>
          <a:p>
            <a:pPr indent="457200" algn="just"/>
            <a:r>
              <a:rPr lang="uk-UA" dirty="0" smtClean="0"/>
              <a:t>2) наявність на митній території України товарів, ідентичних за описом, якістю та технічними характеристиками товарам, що ввозяться для переробки;</a:t>
            </a:r>
          </a:p>
          <a:p>
            <a:pPr indent="457200" algn="just"/>
            <a:r>
              <a:rPr lang="uk-UA" dirty="0" smtClean="0"/>
              <a:t>3) вид договору </a:t>
            </a:r>
            <a:r>
              <a:rPr lang="uk-UA" dirty="0" err="1" smtClean="0"/>
              <a:t>ЗЕД</a:t>
            </a:r>
            <a:r>
              <a:rPr lang="uk-UA" dirty="0" smtClean="0"/>
              <a:t>, на підставі якого ці товари були чи будуть ввезені на митну територію України, за винятком договорів, які заборонені законами України;</a:t>
            </a:r>
          </a:p>
          <a:p>
            <a:pPr indent="457200" algn="just"/>
            <a:r>
              <a:rPr lang="uk-UA" dirty="0" smtClean="0"/>
              <a:t>4) форму розрахунку за договором </a:t>
            </a:r>
            <a:r>
              <a:rPr lang="uk-UA" dirty="0" err="1" smtClean="0"/>
              <a:t>ЗЕД</a:t>
            </a:r>
            <a:r>
              <a:rPr lang="uk-UA" dirty="0" smtClean="0"/>
              <a:t>, на підставі якого ці товари були чи будуть ввезені на митну територію України, крім форм розрахунку, заборонених законодавством України.</a:t>
            </a:r>
            <a:endParaRPr lang="uk-UA" dirty="0"/>
          </a:p>
        </p:txBody>
      </p:sp>
      <p:sp>
        <p:nvSpPr>
          <p:cNvPr id="3" name="Прямоугольник 2"/>
          <p:cNvSpPr/>
          <p:nvPr/>
        </p:nvSpPr>
        <p:spPr>
          <a:xfrm>
            <a:off x="179512" y="3573016"/>
            <a:ext cx="8856984" cy="2970044"/>
          </a:xfrm>
          <a:prstGeom prst="rect">
            <a:avLst/>
          </a:prstGeom>
        </p:spPr>
        <p:txBody>
          <a:bodyPr wrap="square">
            <a:spAutoFit/>
          </a:bodyPr>
          <a:lstStyle/>
          <a:p>
            <a:pPr indent="457200" algn="just"/>
            <a:r>
              <a:rPr lang="uk-UA" sz="1700" b="1" u="sng" dirty="0" smtClean="0">
                <a:solidFill>
                  <a:srgbClr val="C00000"/>
                </a:solidFill>
              </a:rPr>
              <a:t>Рішення про відмову </a:t>
            </a:r>
            <a:r>
              <a:rPr lang="uk-UA" sz="1700" b="1" dirty="0" smtClean="0">
                <a:solidFill>
                  <a:srgbClr val="C00000"/>
                </a:solidFill>
              </a:rPr>
              <a:t>у видачі дозволу на переробку товарів на митній території України приймається, якщо:</a:t>
            </a:r>
          </a:p>
          <a:p>
            <a:pPr indent="457200" algn="just"/>
            <a:r>
              <a:rPr lang="uk-UA" sz="1700" dirty="0" smtClean="0"/>
              <a:t>1) відомостей, зазначених у поданих заявником документах, недостатньо для визначення обов’язкового обсягу виходу продуктів переробки, що утворюються в результаті переробки товарів;</a:t>
            </a:r>
          </a:p>
          <a:p>
            <a:pPr indent="457200" algn="just"/>
            <a:r>
              <a:rPr lang="uk-UA" sz="1700" dirty="0" smtClean="0"/>
              <a:t>2) митний орган виявив невідповідності у відомостях, що містяться у поданих заявником документах, або недостовірність цих відомостей;</a:t>
            </a:r>
          </a:p>
          <a:p>
            <a:pPr indent="457200" algn="just"/>
            <a:r>
              <a:rPr lang="uk-UA" sz="1700" dirty="0" smtClean="0"/>
              <a:t>3) митним органом встановлено відсутність належного технологічного обладнання, приміщень, умов для обліку і зберігання товарів, що ввозяться з метою переробки;</a:t>
            </a:r>
          </a:p>
          <a:p>
            <a:pPr indent="457200" algn="just"/>
            <a:r>
              <a:rPr lang="uk-UA" sz="1700" dirty="0" smtClean="0"/>
              <a:t>4) підприємством не дотримано встановлених законодавством України заборон чи обмежень щодо переробки товарів на митній території України.</a:t>
            </a:r>
            <a:endParaRPr lang="uk-UA" sz="1700" dirty="0"/>
          </a:p>
        </p:txBody>
      </p:sp>
    </p:spTree>
    <p:extLst>
      <p:ext uri="{BB962C8B-B14F-4D97-AF65-F5344CB8AC3E}">
        <p14:creationId xmlns:p14="http://schemas.microsoft.com/office/powerpoint/2010/main" val="4058507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908720"/>
            <a:ext cx="8640960" cy="3139321"/>
          </a:xfrm>
          <a:prstGeom prst="rect">
            <a:avLst/>
          </a:prstGeom>
        </p:spPr>
        <p:txBody>
          <a:bodyPr wrap="square">
            <a:spAutoFit/>
          </a:bodyPr>
          <a:lstStyle/>
          <a:p>
            <a:pPr indent="457200" algn="just"/>
            <a:r>
              <a:rPr lang="uk-UA" dirty="0" smtClean="0"/>
              <a:t>Якщо митні органи не можуть забезпечити ідентифікацію товарів, що ввозяться на митну територію України з метою переробки, відповідно до </a:t>
            </a:r>
            <a:r>
              <a:rPr lang="uk-UA" u="sng" dirty="0" smtClean="0">
                <a:hlinkClick r:id="rId2"/>
              </a:rPr>
              <a:t>статті 326</a:t>
            </a:r>
            <a:r>
              <a:rPr lang="uk-UA" dirty="0" smtClean="0"/>
              <a:t> МКУ можуть бути застосовані інші способи забезпечення ідентифікації з урахуванням характеру операцій з переробки та особливостей технологічного процесу, наприклад, такі як:</a:t>
            </a:r>
          </a:p>
          <a:p>
            <a:pPr indent="457200" algn="just"/>
            <a:r>
              <a:rPr lang="uk-UA" dirty="0" smtClean="0"/>
              <a:t>1) посилання на опис спеціального виробничого маркування або номерів;</a:t>
            </a:r>
          </a:p>
          <a:p>
            <a:pPr indent="457200" algn="just"/>
            <a:r>
              <a:rPr lang="uk-UA" dirty="0" smtClean="0"/>
              <a:t>2) пломби, печатки, штампи або інше індивідуальне маркування;</a:t>
            </a:r>
          </a:p>
          <a:p>
            <a:pPr indent="457200" algn="just"/>
            <a:r>
              <a:rPr lang="uk-UA" dirty="0" smtClean="0"/>
              <a:t>3) зразки, ілюстрації чи технічний опис;</a:t>
            </a:r>
          </a:p>
          <a:p>
            <a:pPr indent="457200" algn="just"/>
            <a:r>
              <a:rPr lang="uk-UA" dirty="0" smtClean="0"/>
              <a:t>4) проби;</a:t>
            </a:r>
          </a:p>
          <a:p>
            <a:pPr indent="457200" algn="just"/>
            <a:r>
              <a:rPr lang="uk-UA" dirty="0" smtClean="0"/>
              <a:t>5) документальне підтвердження, яке стосується передбачених операцій (такі як контракти, рахунки-проформи, комерційна переписка), які свідчать про те, що продукти переробки вироблені з товарів, які ввозяться для переробки.</a:t>
            </a:r>
            <a:endParaRPr lang="uk-UA" dirty="0"/>
          </a:p>
        </p:txBody>
      </p:sp>
    </p:spTree>
    <p:extLst>
      <p:ext uri="{BB962C8B-B14F-4D97-AF65-F5344CB8AC3E}">
        <p14:creationId xmlns:p14="http://schemas.microsoft.com/office/powerpoint/2010/main" val="40585074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260648"/>
            <a:ext cx="8208912" cy="3693319"/>
          </a:xfrm>
          <a:prstGeom prst="rect">
            <a:avLst/>
          </a:prstGeom>
        </p:spPr>
        <p:txBody>
          <a:bodyPr wrap="square">
            <a:spAutoFit/>
          </a:bodyPr>
          <a:lstStyle/>
          <a:p>
            <a:pPr indent="457200" algn="just"/>
            <a:r>
              <a:rPr lang="uk-UA" b="1" dirty="0" smtClean="0">
                <a:solidFill>
                  <a:srgbClr val="3333FF"/>
                </a:solidFill>
              </a:rPr>
              <a:t>Можливість встановлення наявності ввезених товарів у продуктах переробки не є обов’язковою </a:t>
            </a:r>
            <a:r>
              <a:rPr lang="uk-UA" dirty="0" smtClean="0"/>
              <a:t>для допуску товарів для переробки на митній території України у випадках, якщо:</a:t>
            </a:r>
          </a:p>
          <a:p>
            <a:pPr indent="457200" algn="just"/>
            <a:endParaRPr lang="uk-UA" dirty="0" smtClean="0"/>
          </a:p>
          <a:p>
            <a:pPr indent="457200" algn="just"/>
            <a:r>
              <a:rPr lang="uk-UA" dirty="0" smtClean="0"/>
              <a:t>1) такі товари можуть бути ідентифіковані шляхом представлення докладних даних про витрачені ресурси та технології виробництва продуктів переробки чи шляхом здійснення митного контролю під час проведення операцій з переробки; або</a:t>
            </a:r>
          </a:p>
          <a:p>
            <a:pPr indent="457200" algn="just"/>
            <a:endParaRPr lang="uk-UA" dirty="0" smtClean="0"/>
          </a:p>
          <a:p>
            <a:pPr indent="457200" algn="just"/>
            <a:r>
              <a:rPr lang="uk-UA" dirty="0" smtClean="0"/>
              <a:t>2) митний режим переробки на митній території завершується реекспортом продуктів переробки товарів, ідентичних за описом, якістю та технічними характеристиками товарам, допущеним для переробки на митній території України.</a:t>
            </a:r>
            <a:endParaRPr lang="uk-UA" dirty="0"/>
          </a:p>
        </p:txBody>
      </p:sp>
      <p:sp>
        <p:nvSpPr>
          <p:cNvPr id="3" name="Прямоугольник 2"/>
          <p:cNvSpPr/>
          <p:nvPr/>
        </p:nvSpPr>
        <p:spPr>
          <a:xfrm>
            <a:off x="393448" y="3984736"/>
            <a:ext cx="8210999" cy="2308324"/>
          </a:xfrm>
          <a:prstGeom prst="rect">
            <a:avLst/>
          </a:prstGeom>
        </p:spPr>
        <p:txBody>
          <a:bodyPr wrap="square">
            <a:spAutoFit/>
          </a:bodyPr>
          <a:lstStyle/>
          <a:p>
            <a:pPr indent="457200" algn="just"/>
            <a:r>
              <a:rPr lang="uk-UA" b="1" dirty="0" smtClean="0">
                <a:solidFill>
                  <a:srgbClr val="3333FF"/>
                </a:solidFill>
              </a:rPr>
              <a:t>Операції з переробки товарів можуть включати:</a:t>
            </a:r>
          </a:p>
          <a:p>
            <a:pPr indent="457200" algn="just"/>
            <a:endParaRPr lang="uk-UA" dirty="0" smtClean="0"/>
          </a:p>
          <a:p>
            <a:pPr indent="457200" algn="just"/>
            <a:r>
              <a:rPr lang="uk-UA" dirty="0" smtClean="0"/>
              <a:t>1) власне переробку товарів, у тому числі: обробку, монтаж, демонтаж, використання окремих товарів, які сприяють чи полегшують процес виготовлення продуктів переробки;</a:t>
            </a:r>
          </a:p>
          <a:p>
            <a:pPr indent="457200" algn="just"/>
            <a:endParaRPr lang="uk-UA" dirty="0" smtClean="0"/>
          </a:p>
          <a:p>
            <a:pPr indent="457200" algn="just"/>
            <a:r>
              <a:rPr lang="uk-UA" dirty="0" smtClean="0"/>
              <a:t>2) ремонт товарів, у тому числі модернізацію, відновлення та регулювання, калібрування.</a:t>
            </a:r>
            <a:endParaRPr lang="uk-UA" dirty="0"/>
          </a:p>
        </p:txBody>
      </p:sp>
    </p:spTree>
    <p:extLst>
      <p:ext uri="{BB962C8B-B14F-4D97-AF65-F5344CB8AC3E}">
        <p14:creationId xmlns:p14="http://schemas.microsoft.com/office/powerpoint/2010/main" val="4058507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60648"/>
            <a:ext cx="8712968" cy="3693319"/>
          </a:xfrm>
          <a:prstGeom prst="rect">
            <a:avLst/>
          </a:prstGeom>
        </p:spPr>
        <p:txBody>
          <a:bodyPr wrap="square">
            <a:spAutoFit/>
          </a:bodyPr>
          <a:lstStyle/>
          <a:p>
            <a:pPr indent="457200" algn="just"/>
            <a:r>
              <a:rPr lang="uk-UA" dirty="0" smtClean="0"/>
              <a:t>Строк переробки товарів на митній території України встановлюється митним органом у кожному випадку під час видачі дозволу підприємству, виходячи з тривалості процесу переробки товарів та розпорядження продуктами їх переробки. Зазначений строк обчислюється, починаючи з дня завершення митного оформлення митним органом іноземних товарів для переробки. За заявою підприємства, якому видано дозвіл на переробку товарів, з причин, підтверджених документально, строк переробки товарів на митній території України продовжується зазначеним органом, але загальний строк переробки </a:t>
            </a:r>
            <a:r>
              <a:rPr lang="uk-UA" b="1" dirty="0" smtClean="0">
                <a:solidFill>
                  <a:srgbClr val="3333FF"/>
                </a:solidFill>
              </a:rPr>
              <a:t>не може перевищувати 365 днів</a:t>
            </a:r>
            <a:r>
              <a:rPr lang="uk-UA" dirty="0" smtClean="0"/>
              <a:t>.</a:t>
            </a:r>
          </a:p>
          <a:p>
            <a:pPr indent="457200" algn="just"/>
            <a:endParaRPr lang="uk-UA" dirty="0" smtClean="0"/>
          </a:p>
          <a:p>
            <a:pPr indent="457200" algn="just"/>
            <a:r>
              <a:rPr lang="uk-UA" dirty="0" smtClean="0"/>
              <a:t>Законами України може визначатися більший строк переробки товарів, а для підприємств суднобудівної промисловості (в межах класу 30.11 групи 30.1 розділу 30, класу 33.15 групи 33.1 розділу 33 </a:t>
            </a:r>
            <a:r>
              <a:rPr lang="uk-UA" dirty="0" err="1" smtClean="0"/>
              <a:t>КВ</a:t>
            </a:r>
            <a:r>
              <a:rPr lang="uk-UA" dirty="0" smtClean="0"/>
              <a:t>ЕД </a:t>
            </a:r>
            <a:r>
              <a:rPr lang="uk-UA" u="sng" dirty="0" smtClean="0">
                <a:hlinkClick r:id="rId2"/>
              </a:rPr>
              <a:t>ДК 009:2010</a:t>
            </a:r>
            <a:r>
              <a:rPr lang="uk-UA" dirty="0" smtClean="0"/>
              <a:t>) загальний строк переробки </a:t>
            </a:r>
            <a:r>
              <a:rPr lang="uk-UA" b="1" dirty="0" smtClean="0">
                <a:solidFill>
                  <a:srgbClr val="3333FF"/>
                </a:solidFill>
              </a:rPr>
              <a:t>не може перевищувати 730 днів.</a:t>
            </a:r>
            <a:endParaRPr lang="uk-UA" b="1" dirty="0">
              <a:solidFill>
                <a:srgbClr val="3333FF"/>
              </a:solidFill>
            </a:endParaRPr>
          </a:p>
        </p:txBody>
      </p:sp>
      <p:sp>
        <p:nvSpPr>
          <p:cNvPr id="3" name="Прямоугольник 2"/>
          <p:cNvSpPr/>
          <p:nvPr/>
        </p:nvSpPr>
        <p:spPr>
          <a:xfrm>
            <a:off x="312749" y="4221088"/>
            <a:ext cx="8568952" cy="1754326"/>
          </a:xfrm>
          <a:prstGeom prst="rect">
            <a:avLst/>
          </a:prstGeom>
        </p:spPr>
        <p:txBody>
          <a:bodyPr wrap="square">
            <a:spAutoFit/>
          </a:bodyPr>
          <a:lstStyle/>
          <a:p>
            <a:pPr indent="457200" algn="just"/>
            <a:r>
              <a:rPr lang="uk-UA" dirty="0" smtClean="0"/>
              <a:t>Якщо товари, поміщені у митний режим переробки на митній території, не можуть бути своєчасно </a:t>
            </a:r>
            <a:r>
              <a:rPr lang="uk-UA" dirty="0" err="1" smtClean="0"/>
              <a:t>реекспортовані</a:t>
            </a:r>
            <a:r>
              <a:rPr lang="uk-UA" dirty="0" smtClean="0"/>
              <a:t> внаслідок накладення на них арешту (крім арешту внаслідок позовів приватних осіб), вилучення у справі про порушення митних правил, аварії або дії обставин непереборної сили, за умови підтвердження факту такої аварії або дії обставин, </a:t>
            </a:r>
            <a:r>
              <a:rPr lang="uk-UA" b="1" dirty="0" smtClean="0">
                <a:solidFill>
                  <a:srgbClr val="C00000"/>
                </a:solidFill>
              </a:rPr>
              <a:t>строк переробки на митній території зупиняється </a:t>
            </a:r>
            <a:r>
              <a:rPr lang="uk-UA" dirty="0" smtClean="0"/>
              <a:t>на час такого арешту (вилучення, аварії, дії обставин непереборної сили).</a:t>
            </a:r>
            <a:endParaRPr lang="uk-UA" dirty="0"/>
          </a:p>
        </p:txBody>
      </p:sp>
    </p:spTree>
    <p:extLst>
      <p:ext uri="{BB962C8B-B14F-4D97-AF65-F5344CB8AC3E}">
        <p14:creationId xmlns:p14="http://schemas.microsoft.com/office/powerpoint/2010/main" val="4058507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332656"/>
            <a:ext cx="8784976" cy="1754326"/>
          </a:xfrm>
          <a:prstGeom prst="rect">
            <a:avLst/>
          </a:prstGeom>
        </p:spPr>
        <p:txBody>
          <a:bodyPr wrap="square">
            <a:spAutoFit/>
          </a:bodyPr>
          <a:lstStyle/>
          <a:p>
            <a:pPr indent="457200" algn="just"/>
            <a:r>
              <a:rPr lang="uk-UA" smtClean="0"/>
              <a:t>Митні органи здійснюють контроль за обов’язковим обсягом виходу продуктів переробки, що утворюються в результаті переробки товарів на митній території України. Дані про обов’язковий обсяг виходу продуктів переробки зазначаються в зовнішньоекономічному договорі (контракті) на переробку товарів або в окремому документі, що подається митному органу підприємством для отримання дозволу на переробку товарів на митній території України.</a:t>
            </a:r>
            <a:endParaRPr lang="uk-UA"/>
          </a:p>
        </p:txBody>
      </p:sp>
      <p:sp>
        <p:nvSpPr>
          <p:cNvPr id="3" name="Прямоугольник 2"/>
          <p:cNvSpPr/>
          <p:nvPr/>
        </p:nvSpPr>
        <p:spPr>
          <a:xfrm>
            <a:off x="137316" y="2420888"/>
            <a:ext cx="8856984" cy="3139321"/>
          </a:xfrm>
          <a:prstGeom prst="rect">
            <a:avLst/>
          </a:prstGeom>
        </p:spPr>
        <p:txBody>
          <a:bodyPr wrap="square">
            <a:spAutoFit/>
          </a:bodyPr>
          <a:lstStyle/>
          <a:p>
            <a:pPr indent="457200" algn="just"/>
            <a:r>
              <a:rPr lang="uk-UA" dirty="0" smtClean="0"/>
              <a:t>Під час реекспорту продуктів переробки вони підлягають декларуванню митним органам з поданням переліку українських товарів, витрачених під час здійснення операцій з переробки іноземних товарів, із зазначенням їх кількості та вартості.</a:t>
            </a:r>
            <a:r>
              <a:rPr lang="uk-UA" dirty="0"/>
              <a:t> Продукти переробки можуть реекспортуватися однією чи кількома партіями. </a:t>
            </a:r>
          </a:p>
          <a:p>
            <a:pPr indent="457200" algn="just"/>
            <a:endParaRPr lang="uk-UA" dirty="0" smtClean="0"/>
          </a:p>
          <a:p>
            <a:pPr indent="457200" algn="just"/>
            <a:r>
              <a:rPr lang="uk-UA" dirty="0" smtClean="0"/>
              <a:t>Декларант має право заявити українські товари (крім палива та енергії), що повністю використані під час переробки іноземних товарів, у митний режим експорту. Митне оформлення в такому випадку здійснюється у порядку, встановленому цим Кодексом та іншими законами України для митного оформлення експорту українських товарів. </a:t>
            </a:r>
          </a:p>
          <a:p>
            <a:pPr indent="457200" algn="just"/>
            <a:endParaRPr lang="uk-UA" dirty="0" smtClean="0"/>
          </a:p>
        </p:txBody>
      </p:sp>
    </p:spTree>
    <p:extLst>
      <p:ext uri="{BB962C8B-B14F-4D97-AF65-F5344CB8AC3E}">
        <p14:creationId xmlns:p14="http://schemas.microsoft.com/office/powerpoint/2010/main" val="405850749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TotalTime>
  <Words>4945</Words>
  <Application>Microsoft Office PowerPoint</Application>
  <PresentationFormat>Экран (4:3)</PresentationFormat>
  <Paragraphs>280</Paragraphs>
  <Slides>42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42</vt:i4>
      </vt:variant>
    </vt:vector>
  </HeadingPairs>
  <TitlesOfParts>
    <vt:vector size="43"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kafnalog</dc:creator>
  <cp:lastModifiedBy>kafnalog</cp:lastModifiedBy>
  <cp:revision>60</cp:revision>
  <dcterms:created xsi:type="dcterms:W3CDTF">2023-03-27T09:00:54Z</dcterms:created>
  <dcterms:modified xsi:type="dcterms:W3CDTF">2023-03-27T12:25:38Z</dcterms:modified>
</cp:coreProperties>
</file>