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93" r:id="rId2"/>
    <p:sldId id="319" r:id="rId3"/>
    <p:sldId id="320" r:id="rId4"/>
    <p:sldId id="321" r:id="rId5"/>
    <p:sldId id="322" r:id="rId6"/>
    <p:sldId id="323" r:id="rId7"/>
    <p:sldId id="32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DFE9"/>
    <a:srgbClr val="34C098"/>
    <a:srgbClr val="429AB2"/>
    <a:srgbClr val="C62E88"/>
    <a:srgbClr val="AA81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0055" autoAdjust="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342B8-0F14-40F0-9A60-A62EEE94CCE3}" type="datetimeFigureOut">
              <a:rPr lang="uk-UA" smtClean="0"/>
              <a:t>21.10.2022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8E118F-3C5B-4685-8F65-0B54EC0FBE3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3271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8E118F-3C5B-4685-8F65-0B54EC0FBE36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6168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8E118F-3C5B-4685-8F65-0B54EC0FBE36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9291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91264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Основні поняття Електронного маркетингу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772744"/>
          </a:xfrm>
        </p:spPr>
        <p:txBody>
          <a:bodyPr>
            <a:normAutofit/>
          </a:bodyPr>
          <a:lstStyle/>
          <a:p>
            <a:pPr algn="ctr"/>
            <a:endParaRPr lang="ru-RU" sz="2800" dirty="0">
              <a:latin typeface="+mj-lt"/>
            </a:endParaRPr>
          </a:p>
          <a:p>
            <a:pPr algn="ctr"/>
            <a:endParaRPr lang="ru-RU" sz="2800" dirty="0">
              <a:latin typeface="+mj-lt"/>
            </a:endParaRPr>
          </a:p>
          <a:p>
            <a:r>
              <a:rPr lang="ru-RU" sz="2800" dirty="0">
                <a:latin typeface="+mj-lt"/>
              </a:rPr>
              <a:t>Лектор : </a:t>
            </a:r>
          </a:p>
          <a:p>
            <a:r>
              <a:rPr lang="ru-RU" sz="2800" dirty="0" err="1">
                <a:latin typeface="+mj-lt"/>
              </a:rPr>
              <a:t>к.е.н</a:t>
            </a:r>
            <a:r>
              <a:rPr lang="ru-RU" sz="2800" dirty="0">
                <a:latin typeface="+mj-lt"/>
              </a:rPr>
              <a:t>., доц. К</a:t>
            </a:r>
            <a:r>
              <a:rPr lang="uk-UA" sz="2800" dirty="0" err="1">
                <a:latin typeface="+mj-lt"/>
              </a:rPr>
              <a:t>інас</a:t>
            </a:r>
            <a:r>
              <a:rPr lang="uk-UA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Ірина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Олександрівна</a:t>
            </a:r>
            <a:endParaRPr lang="ru-RU" sz="2800" dirty="0">
              <a:latin typeface="+mj-lt"/>
            </a:endParaRPr>
          </a:p>
          <a:p>
            <a:pPr algn="ctr"/>
            <a:endParaRPr lang="ru-RU" dirty="0">
              <a:latin typeface="+mj-lt"/>
            </a:endParaRPr>
          </a:p>
          <a:p>
            <a:pPr algn="just"/>
            <a:r>
              <a:rPr lang="ru-RU" sz="2800" dirty="0">
                <a:latin typeface="+mj-lt"/>
              </a:rPr>
              <a:t>КАФЕДРА: </a:t>
            </a:r>
            <a:r>
              <a:rPr lang="ru-RU" sz="2800" b="0" dirty="0"/>
              <a:t>МЕНЕДЖМЕНТУ ТА БІЗНЕСУ</a:t>
            </a:r>
          </a:p>
          <a:p>
            <a:pPr algn="just"/>
            <a:endParaRPr lang="uk-UA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90861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F7BA33-4418-58F5-CD10-5B6C26791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338470"/>
            <a:ext cx="6640016" cy="712025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Електронний маркетинг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263CEE57-8FB0-6DC9-8C58-B7A119390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195" y="910648"/>
            <a:ext cx="7620000" cy="4373563"/>
          </a:xfrm>
        </p:spPr>
        <p:txBody>
          <a:bodyPr>
            <a:normAutofit/>
          </a:bodyPr>
          <a:lstStyle/>
          <a:p>
            <a:endParaRPr lang="ru-UA" sz="3600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A0829AA-C4DE-922F-4EDB-769201A74F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5735" y="3409979"/>
            <a:ext cx="4951065" cy="290642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235A3D8-F71D-1801-4C8C-D3CBCB103E82}"/>
              </a:ext>
            </a:extLst>
          </p:cNvPr>
          <p:cNvSpPr txBox="1"/>
          <p:nvPr/>
        </p:nvSpPr>
        <p:spPr>
          <a:xfrm>
            <a:off x="633047" y="1630072"/>
            <a:ext cx="723629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/>
              <a:t>Це</a:t>
            </a:r>
            <a:r>
              <a:rPr lang="ru-RU" sz="3600" dirty="0"/>
              <a:t> </a:t>
            </a:r>
            <a:r>
              <a:rPr lang="ru-RU" sz="3600" dirty="0" err="1"/>
              <a:t>ведення</a:t>
            </a:r>
            <a:r>
              <a:rPr lang="ru-RU" sz="3600" dirty="0"/>
              <a:t> маркетингу на </a:t>
            </a:r>
            <a:r>
              <a:rPr lang="ru-RU" sz="3600" dirty="0" err="1"/>
              <a:t>основі</a:t>
            </a:r>
            <a:r>
              <a:rPr lang="ru-RU" sz="3600" dirty="0"/>
              <a:t> </a:t>
            </a:r>
            <a:r>
              <a:rPr lang="ru-RU" sz="3600" dirty="0" err="1"/>
              <a:t>електронних</a:t>
            </a:r>
            <a:r>
              <a:rPr lang="ru-RU" sz="3600" dirty="0"/>
              <a:t> </a:t>
            </a:r>
            <a:r>
              <a:rPr lang="ru-RU" sz="3600" dirty="0" err="1"/>
              <a:t>технологій</a:t>
            </a:r>
            <a:r>
              <a:rPr lang="ru-RU" sz="3600" dirty="0"/>
              <a:t>. </a:t>
            </a:r>
            <a:endParaRPr lang="ru-UA" sz="3600" dirty="0"/>
          </a:p>
        </p:txBody>
      </p:sp>
    </p:spTree>
    <p:extLst>
      <p:ext uri="{BB962C8B-B14F-4D97-AF65-F5344CB8AC3E}">
        <p14:creationId xmlns:p14="http://schemas.microsoft.com/office/powerpoint/2010/main" val="3620971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CB36F0-884F-B556-43B3-AF08D36AA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718"/>
            <a:ext cx="7859216" cy="190813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Інтернет</a:t>
            </a:r>
            <a:r>
              <a:rPr lang="ru-RU" dirty="0"/>
              <a:t>-маркетинг </a:t>
            </a:r>
            <a:r>
              <a:rPr lang="ru-RU" dirty="0" err="1"/>
              <a:t>поділяють</a:t>
            </a:r>
            <a:r>
              <a:rPr lang="ru-RU" dirty="0"/>
              <a:t> на три напрямки за </a:t>
            </a:r>
            <a:r>
              <a:rPr lang="ru-RU" dirty="0" err="1"/>
              <a:t>інструментами</a:t>
            </a:r>
            <a:r>
              <a:rPr lang="ru-RU" dirty="0"/>
              <a:t> </a:t>
            </a:r>
            <a:br>
              <a:rPr lang="ru-RU" dirty="0"/>
            </a:br>
            <a:r>
              <a:rPr lang="ru-RU" dirty="0"/>
              <a:t>та </a:t>
            </a:r>
            <a:r>
              <a:rPr lang="ru-RU" dirty="0" err="1"/>
              <a:t>особливостями</a:t>
            </a:r>
            <a:r>
              <a:rPr lang="ru-RU" dirty="0"/>
              <a:t> 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4B4C0B-F495-1203-7C1E-D2DB3D7EB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r>
              <a:rPr lang="ru-RU" dirty="0"/>
              <a:t>1</a:t>
            </a:r>
            <a:r>
              <a:rPr lang="ru-RU" sz="2800" dirty="0"/>
              <a:t>) </a:t>
            </a:r>
            <a:r>
              <a:rPr lang="ru-RU" sz="2800" dirty="0" err="1"/>
              <a:t>організацію</a:t>
            </a:r>
            <a:r>
              <a:rPr lang="ru-RU" sz="2800" dirty="0"/>
              <a:t> </a:t>
            </a:r>
            <a:r>
              <a:rPr lang="ru-RU" sz="2800" dirty="0" err="1"/>
              <a:t>маркетингових</a:t>
            </a:r>
            <a:r>
              <a:rPr lang="ru-RU" sz="2800" dirty="0"/>
              <a:t> </a:t>
            </a:r>
            <a:r>
              <a:rPr lang="ru-RU" sz="2800" dirty="0" err="1"/>
              <a:t>досліджень</a:t>
            </a:r>
            <a:r>
              <a:rPr lang="ru-RU" sz="2800" dirty="0"/>
              <a:t> </a:t>
            </a:r>
            <a:r>
              <a:rPr lang="ru-RU" sz="2800" dirty="0" err="1"/>
              <a:t>виробником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/>
              <a:t>продавцем</a:t>
            </a:r>
            <a:r>
              <a:rPr lang="ru-RU" sz="2800" dirty="0"/>
              <a:t>; </a:t>
            </a:r>
          </a:p>
          <a:p>
            <a:r>
              <a:rPr lang="ru-RU" sz="2800" dirty="0"/>
              <a:t>2) запуск </a:t>
            </a:r>
            <a:r>
              <a:rPr lang="ru-RU" sz="2800" dirty="0" err="1"/>
              <a:t>рекламної</a:t>
            </a:r>
            <a:r>
              <a:rPr lang="ru-RU" sz="2800" dirty="0"/>
              <a:t> </a:t>
            </a:r>
            <a:r>
              <a:rPr lang="ru-RU" sz="2800" dirty="0" err="1"/>
              <a:t>кампанії</a:t>
            </a:r>
            <a:r>
              <a:rPr lang="ru-RU" sz="2800" dirty="0"/>
              <a:t>; </a:t>
            </a:r>
          </a:p>
          <a:p>
            <a:r>
              <a:rPr lang="ru-RU" sz="2800" dirty="0"/>
              <a:t>3) </a:t>
            </a:r>
            <a:r>
              <a:rPr lang="ru-RU" sz="2800" dirty="0" err="1"/>
              <a:t>управління</a:t>
            </a:r>
            <a:r>
              <a:rPr lang="ru-RU" sz="2800" dirty="0"/>
              <a:t> </a:t>
            </a:r>
            <a:r>
              <a:rPr lang="ru-RU" sz="2800" dirty="0" err="1"/>
              <a:t>торгівлею</a:t>
            </a:r>
            <a:r>
              <a:rPr lang="ru-RU" sz="2800" dirty="0"/>
              <a:t>, </a:t>
            </a:r>
            <a:r>
              <a:rPr lang="ru-RU" sz="2800" dirty="0" err="1"/>
              <a:t>здійснюване</a:t>
            </a:r>
            <a:r>
              <a:rPr lang="ru-RU" sz="2800" dirty="0"/>
              <a:t> через </a:t>
            </a:r>
            <a:r>
              <a:rPr lang="ru-RU" sz="2800" dirty="0" err="1"/>
              <a:t>Інтернет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804769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A4E9E2-580C-EDAB-C842-3758A0C88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044034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 </a:t>
            </a:r>
            <a:r>
              <a:rPr lang="ru-RU" dirty="0" err="1"/>
              <a:t>інтернет</a:t>
            </a:r>
            <a:r>
              <a:rPr lang="ru-RU" dirty="0"/>
              <a:t>-маркетингу</a:t>
            </a:r>
            <a:endParaRPr lang="ru-UA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4949E44-FC2A-24CB-B02A-9FD8F871E9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0302" y="1574800"/>
            <a:ext cx="3950920" cy="5130482"/>
          </a:xfrm>
        </p:spPr>
        <p:txBody>
          <a:bodyPr>
            <a:normAutofit fontScale="47500" lnSpcReduction="20000"/>
          </a:bodyPr>
          <a:lstStyle/>
          <a:p>
            <a:r>
              <a:rPr lang="ru-RU" dirty="0"/>
              <a:t>- </a:t>
            </a:r>
            <a:r>
              <a:rPr lang="ru-RU" sz="3600" dirty="0" err="1"/>
              <a:t>пошукова</a:t>
            </a:r>
            <a:r>
              <a:rPr lang="ru-RU" sz="3600" dirty="0"/>
              <a:t> </a:t>
            </a:r>
            <a:r>
              <a:rPr lang="ru-RU" sz="3600" dirty="0" err="1"/>
              <a:t>оптимізація</a:t>
            </a:r>
            <a:r>
              <a:rPr lang="ru-RU" sz="3600" dirty="0"/>
              <a:t>;</a:t>
            </a:r>
          </a:p>
          <a:p>
            <a:r>
              <a:rPr lang="ru-RU" sz="3600" dirty="0"/>
              <a:t>− </a:t>
            </a:r>
            <a:r>
              <a:rPr lang="ru-RU" sz="3600" dirty="0" err="1"/>
              <a:t>контекстна</a:t>
            </a:r>
            <a:r>
              <a:rPr lang="ru-RU" sz="3600" dirty="0"/>
              <a:t> реклама;</a:t>
            </a:r>
          </a:p>
          <a:p>
            <a:r>
              <a:rPr lang="ru-RU" sz="3600" dirty="0"/>
              <a:t>− </a:t>
            </a:r>
            <a:r>
              <a:rPr lang="ru-RU" sz="3600" dirty="0" err="1"/>
              <a:t>медіареклама</a:t>
            </a:r>
            <a:r>
              <a:rPr lang="ru-RU" sz="3600" dirty="0"/>
              <a:t>;</a:t>
            </a:r>
          </a:p>
          <a:p>
            <a:r>
              <a:rPr lang="ru-RU" sz="3600" dirty="0"/>
              <a:t>− </a:t>
            </a:r>
            <a:r>
              <a:rPr lang="ru-RU" sz="3600" dirty="0" err="1"/>
              <a:t>банерна</a:t>
            </a:r>
            <a:r>
              <a:rPr lang="ru-RU" sz="3600" dirty="0"/>
              <a:t> реклама;</a:t>
            </a:r>
          </a:p>
          <a:p>
            <a:r>
              <a:rPr lang="ru-RU" sz="3600" dirty="0"/>
              <a:t>− </a:t>
            </a:r>
            <a:r>
              <a:rPr lang="ru-RU" sz="3600" dirty="0" err="1"/>
              <a:t>інтерактивна</a:t>
            </a:r>
            <a:r>
              <a:rPr lang="ru-RU" sz="3600" dirty="0"/>
              <a:t> реклама;</a:t>
            </a:r>
          </a:p>
          <a:p>
            <a:r>
              <a:rPr lang="ru-RU" sz="3600" dirty="0"/>
              <a:t>− </a:t>
            </a:r>
            <a:r>
              <a:rPr lang="ru-RU" sz="3600" dirty="0" err="1"/>
              <a:t>імейл</a:t>
            </a:r>
            <a:r>
              <a:rPr lang="ru-RU" sz="3600" dirty="0"/>
              <a:t>-маркетинг;</a:t>
            </a:r>
          </a:p>
          <a:p>
            <a:r>
              <a:rPr lang="ru-RU" sz="3600" dirty="0"/>
              <a:t>− </a:t>
            </a:r>
            <a:r>
              <a:rPr lang="ru-RU" sz="3600" dirty="0" err="1"/>
              <a:t>віртуальний</a:t>
            </a:r>
            <a:r>
              <a:rPr lang="ru-RU" sz="3600" dirty="0"/>
              <a:t> маркетинг;</a:t>
            </a:r>
          </a:p>
          <a:p>
            <a:r>
              <a:rPr lang="ru-RU" sz="3600" dirty="0"/>
              <a:t>− </a:t>
            </a:r>
            <a:r>
              <a:rPr lang="ru-RU" sz="3600" dirty="0" err="1"/>
              <a:t>прихований</a:t>
            </a:r>
            <a:r>
              <a:rPr lang="ru-RU" sz="3600" dirty="0"/>
              <a:t> маркетинг;</a:t>
            </a:r>
          </a:p>
          <a:p>
            <a:r>
              <a:rPr lang="ru-RU" sz="3600" dirty="0"/>
              <a:t>− </a:t>
            </a:r>
            <a:r>
              <a:rPr lang="ru-RU" sz="3600" dirty="0" err="1"/>
              <a:t>корпоративний</a:t>
            </a:r>
            <a:r>
              <a:rPr lang="ru-RU" sz="3600" dirty="0"/>
              <a:t> сайт і робота з ним;</a:t>
            </a:r>
          </a:p>
          <a:p>
            <a:r>
              <a:rPr lang="ru-RU" sz="3600" dirty="0"/>
              <a:t>− </a:t>
            </a:r>
            <a:r>
              <a:rPr lang="ru-RU" sz="3600" dirty="0" err="1"/>
              <a:t>зовнішнє</a:t>
            </a:r>
            <a:r>
              <a:rPr lang="ru-RU" sz="3600" dirty="0"/>
              <a:t> </a:t>
            </a:r>
            <a:r>
              <a:rPr lang="ru-RU" sz="3600" dirty="0" err="1"/>
              <a:t>просування</a:t>
            </a:r>
            <a:r>
              <a:rPr lang="ru-RU" sz="3600" dirty="0"/>
              <a:t> </a:t>
            </a:r>
            <a:r>
              <a:rPr lang="ru-RU" sz="3600" dirty="0" err="1"/>
              <a:t>компанії</a:t>
            </a:r>
            <a:r>
              <a:rPr lang="ru-RU" sz="3600" dirty="0"/>
              <a:t> в </a:t>
            </a:r>
            <a:r>
              <a:rPr lang="ru-RU" sz="3600" dirty="0" err="1"/>
              <a:t>інтернет-середовищі</a:t>
            </a:r>
            <a:r>
              <a:rPr lang="ru-RU" sz="3600" dirty="0"/>
              <a:t> (поза власним сайтом);</a:t>
            </a:r>
          </a:p>
          <a:p>
            <a:endParaRPr lang="ru-RU" dirty="0"/>
          </a:p>
          <a:p>
            <a:endParaRPr lang="ru-UA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19C408DA-C3CA-3F5F-DAE7-9E405055DC1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300" dirty="0"/>
              <a:t>− </a:t>
            </a:r>
            <a:r>
              <a:rPr lang="ru-RU" sz="3300" dirty="0" err="1"/>
              <a:t>оптимізація</a:t>
            </a:r>
            <a:r>
              <a:rPr lang="ru-RU" sz="3300" dirty="0"/>
              <a:t> сайта </a:t>
            </a:r>
            <a:r>
              <a:rPr lang="ru-RU" sz="3300" dirty="0" err="1"/>
              <a:t>під</a:t>
            </a:r>
            <a:r>
              <a:rPr lang="ru-RU" sz="3300" dirty="0"/>
              <a:t> </a:t>
            </a:r>
            <a:r>
              <a:rPr lang="ru-RU" sz="3300" dirty="0" err="1"/>
              <a:t>соціальні</a:t>
            </a:r>
            <a:r>
              <a:rPr lang="ru-RU" sz="3300" dirty="0"/>
              <a:t> </a:t>
            </a:r>
            <a:r>
              <a:rPr lang="ru-RU" sz="3300" dirty="0" err="1"/>
              <a:t>мережі</a:t>
            </a:r>
            <a:r>
              <a:rPr lang="ru-RU" sz="3300" dirty="0"/>
              <a:t> (</a:t>
            </a:r>
            <a:r>
              <a:rPr lang="en-US" sz="3300" dirty="0"/>
              <a:t>SMO);</a:t>
            </a:r>
          </a:p>
          <a:p>
            <a:r>
              <a:rPr lang="en-US" sz="3300" dirty="0"/>
              <a:t>− </a:t>
            </a:r>
            <a:r>
              <a:rPr lang="ru-RU" sz="3300" dirty="0" err="1"/>
              <a:t>формування</a:t>
            </a:r>
            <a:r>
              <a:rPr lang="ru-RU" sz="3300" dirty="0"/>
              <a:t> й </a:t>
            </a:r>
            <a:r>
              <a:rPr lang="ru-RU" sz="3300" dirty="0" err="1"/>
              <a:t>розвиток</a:t>
            </a:r>
            <a:r>
              <a:rPr lang="ru-RU" sz="3300" dirty="0"/>
              <a:t> бренда в </a:t>
            </a:r>
            <a:r>
              <a:rPr lang="ru-RU" sz="3300" dirty="0" err="1"/>
              <a:t>Інтернеті</a:t>
            </a:r>
            <a:r>
              <a:rPr lang="ru-RU" sz="3300" dirty="0"/>
              <a:t>; </a:t>
            </a:r>
          </a:p>
          <a:p>
            <a:r>
              <a:rPr lang="ru-RU" sz="3300" dirty="0"/>
              <a:t>− маркетинг </a:t>
            </a:r>
            <a:r>
              <a:rPr lang="ru-RU" sz="3300" dirty="0" err="1"/>
              <a:t>співтовариств</a:t>
            </a:r>
            <a:r>
              <a:rPr lang="ru-RU" sz="3300" dirty="0"/>
              <a:t> і маркетинг у </a:t>
            </a:r>
            <a:r>
              <a:rPr lang="ru-RU" sz="3300" dirty="0" err="1"/>
              <a:t>соціальних</a:t>
            </a:r>
            <a:r>
              <a:rPr lang="ru-RU" sz="3300" dirty="0"/>
              <a:t> </a:t>
            </a:r>
            <a:r>
              <a:rPr lang="ru-RU" sz="3300" dirty="0" err="1"/>
              <a:t>медіа</a:t>
            </a:r>
            <a:r>
              <a:rPr lang="ru-RU" sz="3300" dirty="0"/>
              <a:t>; </a:t>
            </a:r>
          </a:p>
          <a:p>
            <a:r>
              <a:rPr lang="ru-RU" sz="3300" dirty="0"/>
              <a:t>− </a:t>
            </a:r>
            <a:r>
              <a:rPr lang="ru-RU" sz="3300" dirty="0" err="1"/>
              <a:t>віртуальна</a:t>
            </a:r>
            <a:r>
              <a:rPr lang="ru-RU" sz="3300" dirty="0"/>
              <a:t> й </a:t>
            </a:r>
            <a:r>
              <a:rPr lang="ru-RU" sz="3300" dirty="0" err="1"/>
              <a:t>доповнена</a:t>
            </a:r>
            <a:r>
              <a:rPr lang="ru-RU" sz="3300" dirty="0"/>
              <a:t> </a:t>
            </a:r>
            <a:r>
              <a:rPr lang="ru-RU" sz="3300" dirty="0" err="1"/>
              <a:t>реальність</a:t>
            </a:r>
            <a:r>
              <a:rPr lang="ru-RU" sz="3300" dirty="0"/>
              <a:t>; </a:t>
            </a:r>
          </a:p>
          <a:p>
            <a:r>
              <a:rPr lang="ru-RU" sz="3300" dirty="0"/>
              <a:t>− </a:t>
            </a:r>
            <a:r>
              <a:rPr lang="ru-RU" sz="3300" dirty="0" err="1"/>
              <a:t>споріднені</a:t>
            </a:r>
            <a:r>
              <a:rPr lang="ru-RU" sz="3300" dirty="0"/>
              <a:t> </a:t>
            </a:r>
            <a:r>
              <a:rPr lang="ru-RU" sz="3300" dirty="0" err="1"/>
              <a:t>середовища</a:t>
            </a:r>
            <a:r>
              <a:rPr lang="ru-RU" sz="3300" dirty="0"/>
              <a:t>;</a:t>
            </a:r>
          </a:p>
          <a:p>
            <a:r>
              <a:rPr lang="ru-RU" sz="3300" dirty="0"/>
              <a:t>− директ-маркетинг;</a:t>
            </a:r>
          </a:p>
          <a:p>
            <a:r>
              <a:rPr lang="ru-RU" sz="3300" dirty="0"/>
              <a:t>− блог;</a:t>
            </a:r>
          </a:p>
          <a:p>
            <a:r>
              <a:rPr lang="ru-RU" sz="3300" dirty="0"/>
              <a:t>− </a:t>
            </a:r>
            <a:r>
              <a:rPr lang="ru-RU" sz="3300" dirty="0" err="1"/>
              <a:t>вірусний</a:t>
            </a:r>
            <a:r>
              <a:rPr lang="ru-RU" sz="3300" dirty="0"/>
              <a:t> маркетинг;</a:t>
            </a:r>
          </a:p>
          <a:p>
            <a:r>
              <a:rPr lang="ru-RU" sz="3300" dirty="0"/>
              <a:t>− </a:t>
            </a:r>
            <a:r>
              <a:rPr lang="en-US" sz="3300" dirty="0"/>
              <a:t>SMS-</a:t>
            </a:r>
            <a:r>
              <a:rPr lang="ru-RU" sz="3300" dirty="0"/>
              <a:t>маркетинг;</a:t>
            </a:r>
          </a:p>
          <a:p>
            <a:r>
              <a:rPr lang="ru-RU" sz="3300" dirty="0"/>
              <a:t>− </a:t>
            </a:r>
            <a:r>
              <a:rPr lang="ru-RU" sz="3300" dirty="0" err="1"/>
              <a:t>інфографіка</a:t>
            </a:r>
            <a:r>
              <a:rPr lang="ru-RU" sz="3300" dirty="0"/>
              <a:t> та </a:t>
            </a:r>
            <a:r>
              <a:rPr lang="ru-RU" sz="3300" dirty="0" err="1"/>
              <a:t>ін</a:t>
            </a:r>
            <a:r>
              <a:rPr lang="ru-RU" sz="3300" dirty="0"/>
              <a:t>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805433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3F980FEC-9435-94C7-1ABC-319BD0C9B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705" y="188641"/>
            <a:ext cx="6563072" cy="432048"/>
          </a:xfrm>
        </p:spPr>
        <p:txBody>
          <a:bodyPr>
            <a:normAutofit/>
          </a:bodyPr>
          <a:lstStyle/>
          <a:p>
            <a:r>
              <a:rPr lang="uk-UA" sz="2000" dirty="0"/>
              <a:t>Інструменти електронного маркетингу</a:t>
            </a:r>
            <a:endParaRPr lang="ru-UA" sz="2000" dirty="0"/>
          </a:p>
        </p:txBody>
      </p:sp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61C26AD4-0A38-B8DE-8839-6094785CBD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4487028"/>
              </p:ext>
            </p:extLst>
          </p:nvPr>
        </p:nvGraphicFramePr>
        <p:xfrm>
          <a:off x="479008" y="620690"/>
          <a:ext cx="7609656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3656">
                  <a:extLst>
                    <a:ext uri="{9D8B030D-6E8A-4147-A177-3AD203B41FA5}">
                      <a16:colId xmlns:a16="http://schemas.microsoft.com/office/drawing/2014/main" val="123900027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89057759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24790397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8473804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829194249"/>
                    </a:ext>
                  </a:extLst>
                </a:gridCol>
              </a:tblGrid>
              <a:tr h="329606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err="1"/>
                        <a:t>Інструмент</a:t>
                      </a:r>
                      <a:r>
                        <a:rPr lang="ru-RU" dirty="0"/>
                        <a:t> </a:t>
                      </a:r>
                    </a:p>
                    <a:p>
                      <a:pPr algn="ctr"/>
                      <a:r>
                        <a:rPr lang="ru-RU" dirty="0"/>
                        <a:t>Е-маркетингу</a:t>
                      </a:r>
                    </a:p>
                    <a:p>
                      <a:pPr algn="ctr"/>
                      <a:endParaRPr lang="ru-U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uk-UA" dirty="0"/>
                        <a:t>Напрям діяльності компанії</a:t>
                      </a:r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688516"/>
                  </a:ext>
                </a:extLst>
              </a:tr>
              <a:tr h="741613">
                <a:tc v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/>
                        <a:t>Інтернет</a:t>
                      </a:r>
                      <a:r>
                        <a:rPr lang="ru-RU" dirty="0"/>
                        <a:t>  магазин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В2В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В2С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/>
                        <a:t>Просування</a:t>
                      </a:r>
                      <a:r>
                        <a:rPr lang="ru-RU" dirty="0"/>
                        <a:t> </a:t>
                      </a:r>
                    </a:p>
                    <a:p>
                      <a:pPr algn="ctr"/>
                      <a:r>
                        <a:rPr lang="ru-RU" dirty="0"/>
                        <a:t>бренда</a:t>
                      </a:r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64666"/>
                  </a:ext>
                </a:extLst>
              </a:tr>
              <a:tr h="341049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САЙТ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704676"/>
                  </a:ext>
                </a:extLst>
              </a:tr>
              <a:tr h="34104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SEO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956367"/>
                  </a:ext>
                </a:extLst>
              </a:tr>
              <a:tr h="596835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Медійна реклама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+-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368859"/>
                  </a:ext>
                </a:extLst>
              </a:tr>
              <a:tr h="596835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Контекстна реклама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_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-</a:t>
                      </a:r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050807"/>
                  </a:ext>
                </a:extLst>
              </a:tr>
              <a:tr h="596835">
                <a:tc>
                  <a:txBody>
                    <a:bodyPr/>
                    <a:lstStyle/>
                    <a:p>
                      <a:pPr algn="ctr"/>
                      <a:r>
                        <a:rPr lang="uk-UA" dirty="0" err="1"/>
                        <a:t>Дірект</a:t>
                      </a:r>
                      <a:r>
                        <a:rPr lang="uk-UA" dirty="0"/>
                        <a:t>-маркетинг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_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138693"/>
                  </a:ext>
                </a:extLst>
              </a:tr>
              <a:tr h="34104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SMM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+-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095772"/>
                  </a:ext>
                </a:extLst>
              </a:tr>
              <a:tr h="341049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Блоги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548986"/>
                  </a:ext>
                </a:extLst>
              </a:tr>
              <a:tr h="596835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Вірусний маркетинг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_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025958"/>
                  </a:ext>
                </a:extLst>
              </a:tr>
              <a:tr h="59683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SMS-</a:t>
                      </a:r>
                      <a:r>
                        <a:rPr lang="uk-UA" dirty="0"/>
                        <a:t>маркетинг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_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507039"/>
                  </a:ext>
                </a:extLst>
              </a:tr>
              <a:tr h="341049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Інфографіка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4533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431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EBB8E9-C8BA-9AAA-F25F-63EC41CF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Рекламні</a:t>
            </a:r>
            <a:r>
              <a:rPr lang="ru-RU" dirty="0"/>
              <a:t> </a:t>
            </a:r>
            <a:r>
              <a:rPr lang="ru-RU" dirty="0" err="1"/>
              <a:t>кампанії</a:t>
            </a:r>
            <a:r>
              <a:rPr lang="ru-RU" dirty="0"/>
              <a:t> в </a:t>
            </a:r>
            <a:r>
              <a:rPr lang="ru-RU" dirty="0" err="1"/>
              <a:t>Інтернеті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80FD16-F5F4-0AAA-7A73-7DDBD5823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Виділяють</a:t>
            </a:r>
            <a:r>
              <a:rPr lang="ru-RU" dirty="0"/>
              <a:t> три типи </a:t>
            </a:r>
            <a:r>
              <a:rPr lang="ru-RU" dirty="0" err="1"/>
              <a:t>рекламних</a:t>
            </a:r>
            <a:r>
              <a:rPr lang="ru-RU" dirty="0"/>
              <a:t> </a:t>
            </a:r>
            <a:r>
              <a:rPr lang="ru-RU" dirty="0" err="1"/>
              <a:t>кампаній</a:t>
            </a:r>
            <a:r>
              <a:rPr lang="ru-RU" dirty="0"/>
              <a:t> в </a:t>
            </a:r>
            <a:r>
              <a:rPr lang="ru-RU" dirty="0" err="1"/>
              <a:t>Інтернеті</a:t>
            </a:r>
            <a:r>
              <a:rPr lang="ru-RU" dirty="0"/>
              <a:t> </a:t>
            </a:r>
          </a:p>
          <a:p>
            <a:endParaRPr lang="ru-RU" dirty="0"/>
          </a:p>
          <a:p>
            <a:r>
              <a:rPr lang="ru-RU" dirty="0" err="1"/>
              <a:t>Іміджеві</a:t>
            </a:r>
            <a:endParaRPr lang="ru-RU" dirty="0"/>
          </a:p>
          <a:p>
            <a:r>
              <a:rPr lang="ru-RU" dirty="0" err="1"/>
              <a:t>Продуктові</a:t>
            </a:r>
            <a:endParaRPr lang="ru-RU" dirty="0"/>
          </a:p>
          <a:p>
            <a:r>
              <a:rPr lang="ru-RU" dirty="0"/>
              <a:t>Торгові</a:t>
            </a:r>
            <a:endParaRPr lang="ru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A222EB5-E26F-5E21-0E76-BAB18B7272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2624658"/>
            <a:ext cx="5242355" cy="2629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056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6BE66A-539C-9F00-8C10-B987364D5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718"/>
            <a:ext cx="8507288" cy="137160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етапи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рекламної</a:t>
            </a:r>
            <a:r>
              <a:rPr lang="ru-RU" dirty="0"/>
              <a:t> </a:t>
            </a:r>
            <a:r>
              <a:rPr lang="ru-RU" dirty="0" err="1"/>
              <a:t>кампанії</a:t>
            </a:r>
            <a:r>
              <a:rPr lang="ru-RU" dirty="0"/>
              <a:t> в </a:t>
            </a:r>
            <a:r>
              <a:rPr lang="ru-RU" dirty="0" err="1"/>
              <a:t>Інтернеті</a:t>
            </a:r>
            <a:r>
              <a:rPr lang="ru-RU" dirty="0"/>
              <a:t> 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639DAE-74FE-B8B5-DF2D-7D24928FB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1) </a:t>
            </a:r>
            <a:r>
              <a:rPr lang="ru-RU" dirty="0" err="1"/>
              <a:t>визначення</a:t>
            </a:r>
            <a:r>
              <a:rPr lang="ru-RU" dirty="0"/>
              <a:t> мети </a:t>
            </a:r>
            <a:r>
              <a:rPr lang="ru-RU" dirty="0" err="1"/>
              <a:t>рекламної</a:t>
            </a:r>
            <a:r>
              <a:rPr lang="ru-RU" dirty="0"/>
              <a:t> </a:t>
            </a:r>
            <a:r>
              <a:rPr lang="ru-RU" dirty="0" err="1"/>
              <a:t>кампанії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цільової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визначення</a:t>
            </a:r>
            <a:r>
              <a:rPr lang="ru-RU" dirty="0"/>
              <a:t> предмета </a:t>
            </a:r>
            <a:r>
              <a:rPr lang="ru-RU" dirty="0" err="1"/>
              <a:t>реклами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7618721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9949</TotalTime>
  <Words>283</Words>
  <Application>Microsoft Office PowerPoint</Application>
  <PresentationFormat>Экран (4:3)</PresentationFormat>
  <Paragraphs>107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Arial Black</vt:lpstr>
      <vt:lpstr>Calibri</vt:lpstr>
      <vt:lpstr>Главная</vt:lpstr>
      <vt:lpstr>Основні поняття Електронного маркетингу</vt:lpstr>
      <vt:lpstr>Електронний маркетинг</vt:lpstr>
      <vt:lpstr>Інтернет-маркетинг поділяють на три напрямки за інструментами  та особливостями </vt:lpstr>
      <vt:lpstr>Основні інструменти інтернет-маркетингу</vt:lpstr>
      <vt:lpstr>Інструменти електронного маркетингу</vt:lpstr>
      <vt:lpstr>Рекламні кампанії в Інтернеті</vt:lpstr>
      <vt:lpstr>Основні етапи організації рекламної кампанії в Інтернеті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Особенности этики бизнеса</dc:title>
  <dc:creator>Вадим Чалый</dc:creator>
  <cp:lastModifiedBy>Fujitsu</cp:lastModifiedBy>
  <cp:revision>86</cp:revision>
  <dcterms:created xsi:type="dcterms:W3CDTF">2017-04-18T17:15:20Z</dcterms:created>
  <dcterms:modified xsi:type="dcterms:W3CDTF">2022-10-24T08:58:14Z</dcterms:modified>
</cp:coreProperties>
</file>