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
  </p:notesMasterIdLst>
  <p:sldIdLst>
    <p:sldId id="257" r:id="rId2"/>
    <p:sldId id="256" r:id="rId3"/>
    <p:sldId id="258" r:id="rId4"/>
    <p:sldId id="259" r:id="rId5"/>
    <p:sldId id="260" r:id="rId6"/>
    <p:sldId id="261" r:id="rId7"/>
    <p:sldId id="262" r:id="rId8"/>
    <p:sldId id="263" r:id="rId9"/>
    <p:sldId id="264" r:id="rId1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68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2992A7-1401-41EC-811F-2DC1891A8DFE}" type="datetimeFigureOut">
              <a:rPr lang="ru-RU" smtClean="0"/>
              <a:t>14.03.2020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DFCDFD-ED55-4BE3-8A46-0E87D9C80CCD}" type="slidenum">
              <a:rPr lang="ru-RU" smtClean="0"/>
              <a:t>‹#›</a:t>
            </a:fld>
            <a:endParaRPr lang="ru-RU"/>
          </a:p>
        </p:txBody>
      </p:sp>
    </p:spTree>
    <p:extLst>
      <p:ext uri="{BB962C8B-B14F-4D97-AF65-F5344CB8AC3E}">
        <p14:creationId xmlns:p14="http://schemas.microsoft.com/office/powerpoint/2010/main" val="2339951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1DFCDFD-ED55-4BE3-8A46-0E87D9C80CCD}" type="slidenum">
              <a:rPr lang="ru-RU" smtClean="0"/>
              <a:t>2</a:t>
            </a:fld>
            <a:endParaRPr lang="ru-RU"/>
          </a:p>
        </p:txBody>
      </p:sp>
    </p:spTree>
    <p:extLst>
      <p:ext uri="{BB962C8B-B14F-4D97-AF65-F5344CB8AC3E}">
        <p14:creationId xmlns:p14="http://schemas.microsoft.com/office/powerpoint/2010/main" val="3013068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8364B7E8-F500-4F1F-991C-D67A5B525733}" type="datetimeFigureOut">
              <a:rPr lang="ru-RU" smtClean="0"/>
              <a:t>14.03.2020</a:t>
            </a:fld>
            <a:endParaRPr lang="ru-RU"/>
          </a:p>
        </p:txBody>
      </p:sp>
      <p:sp>
        <p:nvSpPr>
          <p:cNvPr id="8" name="Slide Number Placeholder 7"/>
          <p:cNvSpPr>
            <a:spLocks noGrp="1"/>
          </p:cNvSpPr>
          <p:nvPr>
            <p:ph type="sldNum" sz="quarter" idx="11"/>
          </p:nvPr>
        </p:nvSpPr>
        <p:spPr/>
        <p:txBody>
          <a:bodyPr/>
          <a:lstStyle/>
          <a:p>
            <a:fld id="{9A3A0C2E-7CE1-46C7-AA8C-80060A1D7E70}"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364B7E8-F500-4F1F-991C-D67A5B525733}" type="datetimeFigureOut">
              <a:rPr lang="ru-RU" smtClean="0"/>
              <a:t>14.03.2020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3A0C2E-7CE1-46C7-AA8C-80060A1D7E7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364B7E8-F500-4F1F-991C-D67A5B525733}" type="datetimeFigureOut">
              <a:rPr lang="ru-RU" smtClean="0"/>
              <a:t>14.03.2020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3A0C2E-7CE1-46C7-AA8C-80060A1D7E7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364B7E8-F500-4F1F-991C-D67A5B525733}" type="datetimeFigureOut">
              <a:rPr lang="ru-RU" smtClean="0"/>
              <a:t>14.03.2020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3A0C2E-7CE1-46C7-AA8C-80060A1D7E7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ru-RU" smtClean="0"/>
              <a:t>Образец заголовка</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364B7E8-F500-4F1F-991C-D67A5B525733}" type="datetimeFigureOut">
              <a:rPr lang="ru-RU" smtClean="0"/>
              <a:t>14.03.2020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A3A0C2E-7CE1-46C7-AA8C-80060A1D7E7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364B7E8-F500-4F1F-991C-D67A5B525733}" type="datetimeFigureOut">
              <a:rPr lang="ru-RU" smtClean="0"/>
              <a:t>14.03.2020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3A0C2E-7CE1-46C7-AA8C-80060A1D7E70}" type="slidenum">
              <a:rPr lang="ru-RU" smtClean="0"/>
              <a:t>‹#›</a:t>
            </a:fld>
            <a:endParaRPr lang="ru-RU"/>
          </a:p>
        </p:txBody>
      </p:sp>
      <p:sp>
        <p:nvSpPr>
          <p:cNvPr id="9" name="Title 8"/>
          <p:cNvSpPr>
            <a:spLocks noGrp="1"/>
          </p:cNvSpPr>
          <p:nvPr>
            <p:ph type="title"/>
          </p:nvPr>
        </p:nvSpPr>
        <p:spPr>
          <a:xfrm>
            <a:off x="914400" y="1544715"/>
            <a:ext cx="7315200" cy="1154097"/>
          </a:xfrm>
        </p:spPr>
        <p:txBody>
          <a:bodyPr/>
          <a:lstStyle/>
          <a:p>
            <a:r>
              <a:rPr lang="ru-RU" smtClean="0"/>
              <a:t>Образец заголовка</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8364B7E8-F500-4F1F-991C-D67A5B525733}" type="datetimeFigureOut">
              <a:rPr lang="ru-RU" smtClean="0"/>
              <a:t>14.03.2020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A3A0C2E-7CE1-46C7-AA8C-80060A1D7E70}" type="slidenum">
              <a:rPr lang="ru-RU" smtClean="0"/>
              <a:t>‹#›</a:t>
            </a:fld>
            <a:endParaRPr lang="ru-RU"/>
          </a:p>
        </p:txBody>
      </p:sp>
      <p:sp>
        <p:nvSpPr>
          <p:cNvPr id="10" name="Title 9"/>
          <p:cNvSpPr>
            <a:spLocks noGrp="1"/>
          </p:cNvSpPr>
          <p:nvPr>
            <p:ph type="title"/>
          </p:nvPr>
        </p:nvSpPr>
        <p:spPr>
          <a:xfrm>
            <a:off x="914400" y="1544715"/>
            <a:ext cx="7315200" cy="1154097"/>
          </a:xfrm>
        </p:spPr>
        <p:txBody>
          <a:bodyPr/>
          <a:lstStyle/>
          <a:p>
            <a:r>
              <a:rPr lang="ru-RU" smtClean="0"/>
              <a:t>Образец заголовка</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8364B7E8-F500-4F1F-991C-D67A5B525733}" type="datetimeFigureOut">
              <a:rPr lang="ru-RU" smtClean="0"/>
              <a:t>14.03.2020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A3A0C2E-7CE1-46C7-AA8C-80060A1D7E7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4B7E8-F500-4F1F-991C-D67A5B525733}" type="datetimeFigureOut">
              <a:rPr lang="ru-RU" smtClean="0"/>
              <a:t>14.03.2020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A3A0C2E-7CE1-46C7-AA8C-80060A1D7E7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ru-RU" smtClean="0"/>
              <a:t>Образец заголовка</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364B7E8-F500-4F1F-991C-D67A5B525733}" type="datetimeFigureOut">
              <a:rPr lang="ru-RU" smtClean="0"/>
              <a:t>14.03.2020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3A0C2E-7CE1-46C7-AA8C-80060A1D7E7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364B7E8-F500-4F1F-991C-D67A5B525733}" type="datetimeFigureOut">
              <a:rPr lang="ru-RU" smtClean="0"/>
              <a:t>14.03.2020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A3A0C2E-7CE1-46C7-AA8C-80060A1D7E7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8364B7E8-F500-4F1F-991C-D67A5B525733}" type="datetimeFigureOut">
              <a:rPr lang="ru-RU" smtClean="0"/>
              <a:t>14.03.2020</a:t>
            </a:fld>
            <a:endParaRPr lang="ru-RU"/>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9A3A0C2E-7CE1-46C7-AA8C-80060A1D7E70}" type="slidenum">
              <a:rPr lang="ru-RU" smtClean="0"/>
              <a:t>‹#›</a:t>
            </a:fld>
            <a:endParaRPr lang="ru-RU"/>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57634"/>
            <a:ext cx="7315200" cy="925996"/>
          </a:xfrm>
        </p:spPr>
        <p:txBody>
          <a:bodyPr>
            <a:normAutofit/>
          </a:bodyPr>
          <a:lstStyle/>
          <a:p>
            <a:pPr algn="ctr"/>
            <a:r>
              <a:rPr lang="en-US" sz="4800" dirty="0"/>
              <a:t>Sachsen-Anhalt</a:t>
            </a:r>
            <a:endParaRPr lang="ru-RU" sz="4800" dirty="0"/>
          </a:p>
        </p:txBody>
      </p:sp>
      <p:sp>
        <p:nvSpPr>
          <p:cNvPr id="3" name="Объект 2"/>
          <p:cNvSpPr>
            <a:spLocks noGrp="1"/>
          </p:cNvSpPr>
          <p:nvPr>
            <p:ph idx="1"/>
          </p:nvPr>
        </p:nvSpPr>
        <p:spPr>
          <a:xfrm>
            <a:off x="5543600" y="4869159"/>
            <a:ext cx="3600400" cy="1830307"/>
          </a:xfrm>
        </p:spPr>
        <p:txBody>
          <a:bodyPr>
            <a:normAutofit/>
          </a:bodyPr>
          <a:lstStyle/>
          <a:p>
            <a:pPr marL="45720" indent="0" algn="ctr">
              <a:buNone/>
            </a:pPr>
            <a:r>
              <a:rPr lang="ru-RU" sz="1600" dirty="0" smtClean="0">
                <a:solidFill>
                  <a:srgbClr val="4D68AD"/>
                </a:solidFill>
              </a:rPr>
              <a:t>Презентацию подготовила: Климашевская Регина</a:t>
            </a:r>
            <a:endParaRPr lang="ru-RU" sz="1600" dirty="0">
              <a:solidFill>
                <a:srgbClr val="4D68AD"/>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60848"/>
            <a:ext cx="5328592" cy="369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048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1600" y="548680"/>
            <a:ext cx="7315200" cy="818553"/>
          </a:xfrm>
        </p:spPr>
        <p:txBody>
          <a:bodyPr>
            <a:normAutofit/>
          </a:bodyPr>
          <a:lstStyle/>
          <a:p>
            <a:pPr algn="ctr"/>
            <a:r>
              <a:rPr lang="en-US" sz="4000" dirty="0"/>
              <a:t>Sachsen-Anhalt</a:t>
            </a:r>
            <a:endParaRPr lang="ru-RU" sz="4000"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118" y="1412776"/>
            <a:ext cx="359092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06250" y="6381328"/>
            <a:ext cx="3313728" cy="369332"/>
          </a:xfrm>
          <a:prstGeom prst="rect">
            <a:avLst/>
          </a:prstGeom>
        </p:spPr>
        <p:txBody>
          <a:bodyPr wrap="none">
            <a:spAutoFit/>
          </a:bodyPr>
          <a:lstStyle/>
          <a:p>
            <a:r>
              <a:rPr lang="en-US" dirty="0" err="1" smtClean="0">
                <a:solidFill>
                  <a:srgbClr val="4D68AD"/>
                </a:solidFill>
              </a:rPr>
              <a:t>Landeshauptstadt</a:t>
            </a:r>
            <a:r>
              <a:rPr lang="en-US" dirty="0" smtClean="0">
                <a:solidFill>
                  <a:srgbClr val="4D68AD"/>
                </a:solidFill>
              </a:rPr>
              <a:t>:</a:t>
            </a:r>
            <a:r>
              <a:rPr lang="ru-RU" dirty="0" smtClean="0">
                <a:solidFill>
                  <a:srgbClr val="4D68AD"/>
                </a:solidFill>
              </a:rPr>
              <a:t> </a:t>
            </a:r>
            <a:r>
              <a:rPr lang="en-US" dirty="0" smtClean="0">
                <a:solidFill>
                  <a:srgbClr val="4D68AD"/>
                </a:solidFill>
              </a:rPr>
              <a:t>Magdeburg</a:t>
            </a:r>
            <a:endParaRPr lang="ru-RU" dirty="0">
              <a:solidFill>
                <a:srgbClr val="4D68AD"/>
              </a:solidFill>
            </a:endParaRPr>
          </a:p>
        </p:txBody>
      </p:sp>
      <p:sp>
        <p:nvSpPr>
          <p:cNvPr id="11" name="Прямоугольник 10"/>
          <p:cNvSpPr/>
          <p:nvPr/>
        </p:nvSpPr>
        <p:spPr>
          <a:xfrm>
            <a:off x="4202367" y="3150809"/>
            <a:ext cx="4572000" cy="923330"/>
          </a:xfrm>
          <a:prstGeom prst="rect">
            <a:avLst/>
          </a:prstGeom>
        </p:spPr>
        <p:txBody>
          <a:bodyPr>
            <a:spAutoFit/>
          </a:bodyPr>
          <a:lstStyle/>
          <a:p>
            <a:r>
              <a:rPr lang="de-DE" dirty="0" smtClean="0">
                <a:solidFill>
                  <a:srgbClr val="4D68AD"/>
                </a:solidFill>
              </a:rPr>
              <a:t>Sachsen-Anhalt grenzt an die vier Nachbarländer </a:t>
            </a:r>
            <a:r>
              <a:rPr lang="ru-RU" dirty="0" smtClean="0">
                <a:solidFill>
                  <a:srgbClr val="4D68AD"/>
                </a:solidFill>
              </a:rPr>
              <a:t>: </a:t>
            </a:r>
            <a:r>
              <a:rPr lang="de-DE" dirty="0" smtClean="0">
                <a:solidFill>
                  <a:srgbClr val="4D68AD"/>
                </a:solidFill>
              </a:rPr>
              <a:t>Brandenburg, Sachsen, Thüringen und Niedersachsen.</a:t>
            </a:r>
            <a:endParaRPr lang="de-DE" dirty="0">
              <a:solidFill>
                <a:srgbClr val="4D68AD"/>
              </a:solidFill>
            </a:endParaRPr>
          </a:p>
        </p:txBody>
      </p:sp>
    </p:spTree>
    <p:extLst>
      <p:ext uri="{BB962C8B-B14F-4D97-AF65-F5344CB8AC3E}">
        <p14:creationId xmlns:p14="http://schemas.microsoft.com/office/powerpoint/2010/main" val="2026368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81930" y="476672"/>
            <a:ext cx="7675240" cy="2160240"/>
          </a:xfrm>
        </p:spPr>
        <p:txBody>
          <a:bodyPr/>
          <a:lstStyle/>
          <a:p>
            <a:pPr algn="just"/>
            <a:r>
              <a:rPr lang="de-DE" dirty="0" smtClean="0">
                <a:solidFill>
                  <a:srgbClr val="4D68AD"/>
                </a:solidFill>
              </a:rPr>
              <a:t>Sachsen-Anhalt </a:t>
            </a:r>
            <a:r>
              <a:rPr lang="de-DE" dirty="0">
                <a:solidFill>
                  <a:srgbClr val="4D68AD"/>
                </a:solidFill>
              </a:rPr>
              <a:t>ist eine parlamentarische Republik und als Land ein Teilsouveräner Gliedstaat der Bundesrepublik Deutschland. Das Flächenland hat etwa 2,21 Millionen Einwohner. Die beiden anderen Städte des Landes sind die Landeshauptstadt Magdeburg und Halle (Saale), ein persönliches Oberzentrum ist Dessau-Roßlau.</a:t>
            </a:r>
          </a:p>
          <a:p>
            <a:endParaRPr lang="ru-RU" dirty="0">
              <a:solidFill>
                <a:srgbClr val="4D68AD"/>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924944"/>
            <a:ext cx="2880320" cy="236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924944"/>
            <a:ext cx="280831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194882" y="5373216"/>
            <a:ext cx="1569660" cy="369332"/>
          </a:xfrm>
          <a:prstGeom prst="rect">
            <a:avLst/>
          </a:prstGeom>
        </p:spPr>
        <p:txBody>
          <a:bodyPr wrap="none">
            <a:spAutoFit/>
          </a:bodyPr>
          <a:lstStyle/>
          <a:p>
            <a:r>
              <a:rPr lang="en-US" dirty="0" err="1" smtClean="0">
                <a:solidFill>
                  <a:srgbClr val="4D68AD"/>
                </a:solidFill>
              </a:rPr>
              <a:t>Landesflagge</a:t>
            </a:r>
            <a:endParaRPr lang="en-US" dirty="0">
              <a:solidFill>
                <a:srgbClr val="4D68AD"/>
              </a:solidFill>
            </a:endParaRPr>
          </a:p>
        </p:txBody>
      </p:sp>
      <p:sp>
        <p:nvSpPr>
          <p:cNvPr id="5" name="Прямоугольник 4"/>
          <p:cNvSpPr/>
          <p:nvPr/>
        </p:nvSpPr>
        <p:spPr>
          <a:xfrm>
            <a:off x="5461597" y="6051367"/>
            <a:ext cx="1749197" cy="369332"/>
          </a:xfrm>
          <a:prstGeom prst="rect">
            <a:avLst/>
          </a:prstGeom>
        </p:spPr>
        <p:txBody>
          <a:bodyPr wrap="none">
            <a:spAutoFit/>
          </a:bodyPr>
          <a:lstStyle/>
          <a:p>
            <a:r>
              <a:rPr lang="en-US" dirty="0" err="1" smtClean="0">
                <a:solidFill>
                  <a:srgbClr val="4D68AD"/>
                </a:solidFill>
              </a:rPr>
              <a:t>Landeswappen</a:t>
            </a:r>
            <a:endParaRPr lang="en-US" dirty="0">
              <a:solidFill>
                <a:srgbClr val="4D68AD"/>
              </a:solidFill>
            </a:endParaRPr>
          </a:p>
        </p:txBody>
      </p:sp>
    </p:spTree>
    <p:extLst>
      <p:ext uri="{BB962C8B-B14F-4D97-AF65-F5344CB8AC3E}">
        <p14:creationId xmlns:p14="http://schemas.microsoft.com/office/powerpoint/2010/main" val="48793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476672"/>
            <a:ext cx="7315200" cy="746545"/>
          </a:xfrm>
        </p:spPr>
        <p:txBody>
          <a:bodyPr>
            <a:normAutofit/>
          </a:bodyPr>
          <a:lstStyle/>
          <a:p>
            <a:pPr algn="ctr"/>
            <a:r>
              <a:rPr lang="en-US" sz="4000" dirty="0" err="1"/>
              <a:t>Landschaft</a:t>
            </a:r>
            <a:endParaRPr lang="ru-RU" sz="4000" dirty="0"/>
          </a:p>
        </p:txBody>
      </p:sp>
      <p:sp>
        <p:nvSpPr>
          <p:cNvPr id="3" name="Подзаголовок 2"/>
          <p:cNvSpPr>
            <a:spLocks noGrp="1"/>
          </p:cNvSpPr>
          <p:nvPr>
            <p:ph type="subTitle" idx="1"/>
          </p:nvPr>
        </p:nvSpPr>
        <p:spPr>
          <a:xfrm>
            <a:off x="611560" y="1412776"/>
            <a:ext cx="7315200" cy="1728192"/>
          </a:xfrm>
        </p:spPr>
        <p:txBody>
          <a:bodyPr/>
          <a:lstStyle/>
          <a:p>
            <a:pPr algn="just"/>
            <a:r>
              <a:rPr lang="de-DE" dirty="0">
                <a:solidFill>
                  <a:srgbClr val="4D68AD"/>
                </a:solidFill>
              </a:rPr>
              <a:t>Von der Altmark im Norden erstreckt sich das Land über die Magdeburger Börde und das Harzer Mittelgebirge bis hin zum Thüringer Vorland. Zwei Drittel der Bodenfläche Sachsen-Anhalts ist landwirtschaftliche </a:t>
            </a:r>
            <a:r>
              <a:rPr lang="de-DE" dirty="0" smtClean="0">
                <a:solidFill>
                  <a:srgbClr val="4D68AD"/>
                </a:solidFill>
              </a:rPr>
              <a:t>Nutzfläche</a:t>
            </a:r>
            <a:r>
              <a:rPr lang="ru-RU" dirty="0" smtClean="0">
                <a:solidFill>
                  <a:srgbClr val="4D68AD"/>
                </a:solidFill>
              </a:rPr>
              <a:t>.</a:t>
            </a:r>
            <a:endParaRPr lang="ru-RU" dirty="0">
              <a:solidFill>
                <a:srgbClr val="4D68AD"/>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000431"/>
            <a:ext cx="3810001" cy="254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4152" y="3861048"/>
            <a:ext cx="4635220" cy="260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93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188640"/>
            <a:ext cx="7315200" cy="1370889"/>
          </a:xfrm>
        </p:spPr>
        <p:txBody>
          <a:bodyPr>
            <a:normAutofit/>
          </a:bodyPr>
          <a:lstStyle/>
          <a:p>
            <a:pPr algn="ctr"/>
            <a:r>
              <a:rPr lang="en-US" sz="3600" dirty="0"/>
              <a:t>UNESCO-</a:t>
            </a:r>
            <a:r>
              <a:rPr lang="en-US" sz="3600" dirty="0" err="1"/>
              <a:t>Weltkulturerbe</a:t>
            </a:r>
            <a:r>
              <a:rPr lang="en-US" sz="3600" dirty="0"/>
              <a:t>-</a:t>
            </a:r>
            <a:r>
              <a:rPr lang="en-US" sz="3600" dirty="0" err="1"/>
              <a:t>Stätten</a:t>
            </a:r>
            <a:r>
              <a:rPr lang="en-US" sz="3600" dirty="0"/>
              <a:t> in Sachsen-Anhalt</a:t>
            </a:r>
            <a:endParaRPr lang="ru-RU" sz="3600" dirty="0"/>
          </a:p>
        </p:txBody>
      </p:sp>
      <p:sp>
        <p:nvSpPr>
          <p:cNvPr id="3" name="Подзаголовок 2"/>
          <p:cNvSpPr>
            <a:spLocks noGrp="1"/>
          </p:cNvSpPr>
          <p:nvPr>
            <p:ph type="subTitle" idx="1"/>
          </p:nvPr>
        </p:nvSpPr>
        <p:spPr>
          <a:xfrm>
            <a:off x="323528" y="1628800"/>
            <a:ext cx="7315200" cy="2232248"/>
          </a:xfrm>
        </p:spPr>
        <p:txBody>
          <a:bodyPr>
            <a:normAutofit/>
          </a:bodyPr>
          <a:lstStyle/>
          <a:p>
            <a:pPr algn="just"/>
            <a:r>
              <a:rPr lang="de-DE" sz="1800" dirty="0">
                <a:solidFill>
                  <a:srgbClr val="4D68AD"/>
                </a:solidFill>
              </a:rPr>
              <a:t>Sachsen-Anhalt besitzt fünf UNESCO-</a:t>
            </a:r>
            <a:r>
              <a:rPr lang="de-DE" sz="1800" dirty="0" err="1">
                <a:solidFill>
                  <a:srgbClr val="4D68AD"/>
                </a:solidFill>
              </a:rPr>
              <a:t>Welterbestätten</a:t>
            </a:r>
            <a:r>
              <a:rPr lang="de-DE" sz="1800" dirty="0">
                <a:solidFill>
                  <a:srgbClr val="4D68AD"/>
                </a:solidFill>
              </a:rPr>
              <a:t> – das Bauhaus, das Dessau-Wörlitzer Gartenreich, die Luthergedenkstätten in Eisleben und Wittenberg, die Altstadt von Quedlinburg und den Naumburger Dom. Im Land gibt es eine vielfältige Burgen-, Schlösser- und Kirchenlandschaft und weitere wertvolle Kulturdenkmale</a:t>
            </a:r>
            <a:r>
              <a:rPr lang="de-DE" sz="1800" dirty="0" smtClean="0">
                <a:solidFill>
                  <a:srgbClr val="4D68AD"/>
                </a:solidFill>
              </a:rPr>
              <a:t>.</a:t>
            </a:r>
            <a:endParaRPr lang="ru-RU" sz="1800" dirty="0">
              <a:solidFill>
                <a:srgbClr val="4D68AD"/>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284984"/>
            <a:ext cx="4608512"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691680" y="6330163"/>
            <a:ext cx="1531188" cy="369332"/>
          </a:xfrm>
          <a:prstGeom prst="rect">
            <a:avLst/>
          </a:prstGeom>
        </p:spPr>
        <p:txBody>
          <a:bodyPr wrap="none">
            <a:spAutoFit/>
          </a:bodyPr>
          <a:lstStyle/>
          <a:p>
            <a:r>
              <a:rPr lang="en-US" dirty="0" smtClean="0">
                <a:solidFill>
                  <a:srgbClr val="4D68AD"/>
                </a:solidFill>
              </a:rPr>
              <a:t>das Bauhaus</a:t>
            </a:r>
            <a:endParaRPr lang="ru-RU" dirty="0">
              <a:solidFill>
                <a:srgbClr val="4D68AD"/>
              </a:solidFill>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3284984"/>
            <a:ext cx="374441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232504" y="6330163"/>
            <a:ext cx="3659976" cy="369332"/>
          </a:xfrm>
          <a:prstGeom prst="rect">
            <a:avLst/>
          </a:prstGeom>
        </p:spPr>
        <p:txBody>
          <a:bodyPr wrap="none">
            <a:spAutoFit/>
          </a:bodyPr>
          <a:lstStyle/>
          <a:p>
            <a:r>
              <a:rPr lang="en-US" dirty="0" smtClean="0">
                <a:solidFill>
                  <a:srgbClr val="4D68AD"/>
                </a:solidFill>
              </a:rPr>
              <a:t>das Dessau-</a:t>
            </a:r>
            <a:r>
              <a:rPr lang="en-US" dirty="0" err="1" smtClean="0">
                <a:solidFill>
                  <a:srgbClr val="4D68AD"/>
                </a:solidFill>
              </a:rPr>
              <a:t>Wörlitzer</a:t>
            </a:r>
            <a:r>
              <a:rPr lang="en-US" dirty="0" smtClean="0">
                <a:solidFill>
                  <a:srgbClr val="4D68AD"/>
                </a:solidFill>
              </a:rPr>
              <a:t> </a:t>
            </a:r>
            <a:r>
              <a:rPr lang="en-US" dirty="0" err="1" smtClean="0">
                <a:solidFill>
                  <a:srgbClr val="4D68AD"/>
                </a:solidFill>
              </a:rPr>
              <a:t>Gartenreich</a:t>
            </a:r>
            <a:endParaRPr lang="ru-RU" dirty="0">
              <a:solidFill>
                <a:srgbClr val="4D68AD"/>
              </a:solidFill>
            </a:endParaRPr>
          </a:p>
        </p:txBody>
      </p:sp>
    </p:spTree>
    <p:extLst>
      <p:ext uri="{BB962C8B-B14F-4D97-AF65-F5344CB8AC3E}">
        <p14:creationId xmlns:p14="http://schemas.microsoft.com/office/powerpoint/2010/main" val="444033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76672"/>
            <a:ext cx="4480868" cy="299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33946" y="3571559"/>
            <a:ext cx="4572000" cy="307777"/>
          </a:xfrm>
          <a:prstGeom prst="rect">
            <a:avLst/>
          </a:prstGeom>
        </p:spPr>
        <p:txBody>
          <a:bodyPr>
            <a:spAutoFit/>
          </a:bodyPr>
          <a:lstStyle/>
          <a:p>
            <a:pPr algn="ctr"/>
            <a:r>
              <a:rPr lang="de-DE" sz="1400" dirty="0" smtClean="0">
                <a:solidFill>
                  <a:srgbClr val="4D68AD"/>
                </a:solidFill>
              </a:rPr>
              <a:t>die Luthergedenkstätten in Eisleben und Wittenberg</a:t>
            </a:r>
            <a:endParaRPr lang="ru-RU" sz="1400" dirty="0">
              <a:solidFill>
                <a:srgbClr val="4D68AD"/>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76672"/>
            <a:ext cx="3384376" cy="299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5459487" y="3571559"/>
            <a:ext cx="2473498" cy="307777"/>
          </a:xfrm>
          <a:prstGeom prst="rect">
            <a:avLst/>
          </a:prstGeom>
        </p:spPr>
        <p:txBody>
          <a:bodyPr wrap="none">
            <a:spAutoFit/>
          </a:bodyPr>
          <a:lstStyle/>
          <a:p>
            <a:r>
              <a:rPr lang="en-US" sz="1400" dirty="0" smtClean="0">
                <a:solidFill>
                  <a:srgbClr val="4D68AD"/>
                </a:solidFill>
              </a:rPr>
              <a:t>die </a:t>
            </a:r>
            <a:r>
              <a:rPr lang="en-US" sz="1400" dirty="0" err="1" smtClean="0">
                <a:solidFill>
                  <a:srgbClr val="4D68AD"/>
                </a:solidFill>
              </a:rPr>
              <a:t>Altstadt</a:t>
            </a:r>
            <a:r>
              <a:rPr lang="en-US" sz="1400" dirty="0" smtClean="0">
                <a:solidFill>
                  <a:srgbClr val="4D68AD"/>
                </a:solidFill>
              </a:rPr>
              <a:t> von </a:t>
            </a:r>
            <a:r>
              <a:rPr lang="en-US" sz="1400" dirty="0" err="1" smtClean="0">
                <a:solidFill>
                  <a:srgbClr val="4D68AD"/>
                </a:solidFill>
              </a:rPr>
              <a:t>Quedlinburg</a:t>
            </a:r>
            <a:r>
              <a:rPr lang="en-US" sz="1400" dirty="0" smtClean="0">
                <a:solidFill>
                  <a:srgbClr val="4D68AD"/>
                </a:solidFill>
              </a:rPr>
              <a:t> </a:t>
            </a:r>
            <a:endParaRPr lang="ru-RU" sz="1400" dirty="0">
              <a:solidFill>
                <a:srgbClr val="4D68AD"/>
              </a:solidFill>
            </a:endParaRPr>
          </a:p>
        </p:txBody>
      </p:sp>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3933056"/>
            <a:ext cx="4320480" cy="26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3624719" y="6569968"/>
            <a:ext cx="1606530" cy="307777"/>
          </a:xfrm>
          <a:prstGeom prst="rect">
            <a:avLst/>
          </a:prstGeom>
        </p:spPr>
        <p:txBody>
          <a:bodyPr wrap="none">
            <a:spAutoFit/>
          </a:bodyPr>
          <a:lstStyle/>
          <a:p>
            <a:r>
              <a:rPr lang="en-US" sz="1400" dirty="0" err="1" smtClean="0">
                <a:solidFill>
                  <a:srgbClr val="4D68AD"/>
                </a:solidFill>
              </a:rPr>
              <a:t>Naumburger</a:t>
            </a:r>
            <a:r>
              <a:rPr lang="en-US" sz="1400" dirty="0" smtClean="0">
                <a:solidFill>
                  <a:srgbClr val="4D68AD"/>
                </a:solidFill>
              </a:rPr>
              <a:t> Dom</a:t>
            </a:r>
            <a:endParaRPr lang="ru-RU" sz="1400" dirty="0">
              <a:solidFill>
                <a:srgbClr val="4D68AD"/>
              </a:solidFill>
            </a:endParaRPr>
          </a:p>
        </p:txBody>
      </p:sp>
    </p:spTree>
    <p:extLst>
      <p:ext uri="{BB962C8B-B14F-4D97-AF65-F5344CB8AC3E}">
        <p14:creationId xmlns:p14="http://schemas.microsoft.com/office/powerpoint/2010/main" val="1393886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476672"/>
            <a:ext cx="7315200" cy="818553"/>
          </a:xfrm>
        </p:spPr>
        <p:txBody>
          <a:bodyPr>
            <a:normAutofit/>
          </a:bodyPr>
          <a:lstStyle/>
          <a:p>
            <a:pPr algn="ctr"/>
            <a:r>
              <a:rPr lang="en-US" sz="4000" dirty="0" err="1"/>
              <a:t>Sehenswürdichkeiten</a:t>
            </a:r>
            <a:endParaRPr lang="ru-RU" sz="4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60"/>
            <a:ext cx="4680520" cy="3699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780928"/>
            <a:ext cx="4032448" cy="3076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4268" y="4973092"/>
            <a:ext cx="4572000" cy="338554"/>
          </a:xfrm>
          <a:prstGeom prst="rect">
            <a:avLst/>
          </a:prstGeom>
        </p:spPr>
        <p:txBody>
          <a:bodyPr>
            <a:spAutoFit/>
          </a:bodyPr>
          <a:lstStyle/>
          <a:p>
            <a:pPr algn="ctr"/>
            <a:r>
              <a:rPr lang="de-DE" sz="1600" dirty="0" smtClean="0">
                <a:solidFill>
                  <a:srgbClr val="4D68AD"/>
                </a:solidFill>
              </a:rPr>
              <a:t>Landesmuseum für Vorgeschichte</a:t>
            </a:r>
            <a:endParaRPr lang="ru-RU" sz="1600" dirty="0">
              <a:solidFill>
                <a:srgbClr val="4D68AD"/>
              </a:solidFill>
            </a:endParaRPr>
          </a:p>
        </p:txBody>
      </p:sp>
      <p:sp>
        <p:nvSpPr>
          <p:cNvPr id="5" name="Прямоугольник 4"/>
          <p:cNvSpPr/>
          <p:nvPr/>
        </p:nvSpPr>
        <p:spPr>
          <a:xfrm>
            <a:off x="4662264" y="5857305"/>
            <a:ext cx="4572000" cy="338554"/>
          </a:xfrm>
          <a:prstGeom prst="rect">
            <a:avLst/>
          </a:prstGeom>
        </p:spPr>
        <p:txBody>
          <a:bodyPr>
            <a:spAutoFit/>
          </a:bodyPr>
          <a:lstStyle/>
          <a:p>
            <a:pPr algn="ctr"/>
            <a:r>
              <a:rPr lang="de-DE" sz="1600" dirty="0" smtClean="0">
                <a:solidFill>
                  <a:srgbClr val="4D68AD"/>
                </a:solidFill>
              </a:rPr>
              <a:t>Nationalpark Harz</a:t>
            </a:r>
            <a:endParaRPr lang="ru-RU" sz="1600" dirty="0">
              <a:solidFill>
                <a:srgbClr val="4D68AD"/>
              </a:solidFill>
            </a:endParaRPr>
          </a:p>
        </p:txBody>
      </p:sp>
    </p:spTree>
    <p:extLst>
      <p:ext uri="{BB962C8B-B14F-4D97-AF65-F5344CB8AC3E}">
        <p14:creationId xmlns:p14="http://schemas.microsoft.com/office/powerpoint/2010/main" val="391870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476672"/>
            <a:ext cx="7315200" cy="818553"/>
          </a:xfrm>
        </p:spPr>
        <p:txBody>
          <a:bodyPr>
            <a:normAutofit/>
          </a:bodyPr>
          <a:lstStyle/>
          <a:p>
            <a:pPr algn="ctr"/>
            <a:r>
              <a:rPr lang="en-US" sz="4000" dirty="0" err="1"/>
              <a:t>Sehenswürdichkeiten</a:t>
            </a:r>
            <a:endParaRPr lang="ru-RU" sz="40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271338"/>
            <a:ext cx="3677965" cy="5037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76881" y="4869160"/>
            <a:ext cx="4572000" cy="338554"/>
          </a:xfrm>
          <a:prstGeom prst="rect">
            <a:avLst/>
          </a:prstGeom>
        </p:spPr>
        <p:txBody>
          <a:bodyPr>
            <a:spAutoFit/>
          </a:bodyPr>
          <a:lstStyle/>
          <a:p>
            <a:pPr algn="ctr"/>
            <a:r>
              <a:rPr lang="de-DE" sz="1600" dirty="0" smtClean="0">
                <a:solidFill>
                  <a:srgbClr val="4D68AD"/>
                </a:solidFill>
              </a:rPr>
              <a:t>Die  Grüne Zitadelle</a:t>
            </a:r>
            <a:endParaRPr lang="ru-RU" sz="1600" dirty="0">
              <a:solidFill>
                <a:srgbClr val="4D68AD"/>
              </a:solidFill>
            </a:endParaRPr>
          </a:p>
        </p:txBody>
      </p:sp>
      <p:sp>
        <p:nvSpPr>
          <p:cNvPr id="5" name="Прямоугольник 4"/>
          <p:cNvSpPr/>
          <p:nvPr/>
        </p:nvSpPr>
        <p:spPr>
          <a:xfrm>
            <a:off x="4845062" y="6335034"/>
            <a:ext cx="4572000" cy="338554"/>
          </a:xfrm>
          <a:prstGeom prst="rect">
            <a:avLst/>
          </a:prstGeom>
        </p:spPr>
        <p:txBody>
          <a:bodyPr>
            <a:spAutoFit/>
          </a:bodyPr>
          <a:lstStyle/>
          <a:p>
            <a:pPr algn="ctr"/>
            <a:r>
              <a:rPr lang="de-DE" sz="1600" dirty="0" smtClean="0">
                <a:solidFill>
                  <a:srgbClr val="4D68AD"/>
                </a:solidFill>
              </a:rPr>
              <a:t>Marktkirche Unser Lieben Frauen</a:t>
            </a:r>
            <a:endParaRPr lang="ru-RU" sz="1600" dirty="0">
              <a:solidFill>
                <a:srgbClr val="4D68AD"/>
              </a:solidFill>
            </a:endParaRPr>
          </a:p>
        </p:txBody>
      </p:sp>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887" y="1772816"/>
            <a:ext cx="4751989"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575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9592" y="2060848"/>
            <a:ext cx="7315200" cy="1682649"/>
          </a:xfrm>
        </p:spPr>
        <p:txBody>
          <a:bodyPr>
            <a:normAutofit/>
          </a:bodyPr>
          <a:lstStyle/>
          <a:p>
            <a:pPr algn="ctr"/>
            <a:r>
              <a:rPr lang="de-DE" sz="4000" dirty="0"/>
              <a:t>Vielen Dank für Ihre Aufmerksamkeit</a:t>
            </a:r>
            <a:r>
              <a:rPr lang="de-DE" sz="4000" dirty="0" smtClean="0"/>
              <a:t>!</a:t>
            </a:r>
            <a:r>
              <a:rPr lang="ru-RU" sz="4000" dirty="0" smtClean="0"/>
              <a:t> </a:t>
            </a:r>
            <a:r>
              <a:rPr lang="ru-RU" sz="4000" dirty="0" smtClean="0">
                <a:sym typeface="Wingdings" pitchFamily="2" charset="2"/>
              </a:rPr>
              <a:t></a:t>
            </a:r>
            <a:endParaRPr lang="ru-RU" sz="4000" dirty="0"/>
          </a:p>
        </p:txBody>
      </p:sp>
    </p:spTree>
    <p:extLst>
      <p:ext uri="{BB962C8B-B14F-4D97-AF65-F5344CB8AC3E}">
        <p14:creationId xmlns:p14="http://schemas.microsoft.com/office/powerpoint/2010/main" val="38861980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ерспектива">
  <a:themeElements>
    <a:clrScheme name="Кнопка">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Классическая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ерспектива">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77</TotalTime>
  <Words>190</Words>
  <Application>Microsoft Office PowerPoint</Application>
  <PresentationFormat>Экран (4:3)</PresentationFormat>
  <Paragraphs>25</Paragraphs>
  <Slides>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Перспектива</vt:lpstr>
      <vt:lpstr>Sachsen-Anhalt</vt:lpstr>
      <vt:lpstr>Sachsen-Anhalt</vt:lpstr>
      <vt:lpstr>Презентация PowerPoint</vt:lpstr>
      <vt:lpstr>Landschaft</vt:lpstr>
      <vt:lpstr>UNESCO-Weltkulturerbe-Stätten in Sachsen-Anhalt</vt:lpstr>
      <vt:lpstr>Презентация PowerPoint</vt:lpstr>
      <vt:lpstr>Sehenswürdichkeiten</vt:lpstr>
      <vt:lpstr>Sehenswürdichkeiten</vt:lpstr>
      <vt:lpstr>Vielen Dank für Ihre Aufmerksamkeit! </vt:lpstr>
    </vt:vector>
  </TitlesOfParts>
  <Company>Krokoz™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Sachsen-Anhalt</dc:title>
  <dc:creator>Климашевская</dc:creator>
  <cp:lastModifiedBy>Климашевская</cp:lastModifiedBy>
  <cp:revision>7</cp:revision>
  <dcterms:created xsi:type="dcterms:W3CDTF">2020-03-14T09:55:07Z</dcterms:created>
  <dcterms:modified xsi:type="dcterms:W3CDTF">2020-03-14T11:12:17Z</dcterms:modified>
</cp:coreProperties>
</file>