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72" r:id="rId2"/>
    <p:sldId id="292" r:id="rId3"/>
    <p:sldId id="273" r:id="rId4"/>
    <p:sldId id="293" r:id="rId5"/>
    <p:sldId id="277" r:id="rId6"/>
    <p:sldId id="275" r:id="rId7"/>
    <p:sldId id="274" r:id="rId8"/>
    <p:sldId id="276" r:id="rId9"/>
    <p:sldId id="294" r:id="rId10"/>
    <p:sldId id="279" r:id="rId11"/>
    <p:sldId id="295" r:id="rId12"/>
    <p:sldId id="296" r:id="rId13"/>
    <p:sldId id="281" r:id="rId14"/>
    <p:sldId id="297" r:id="rId15"/>
    <p:sldId id="298" r:id="rId16"/>
    <p:sldId id="299" r:id="rId17"/>
    <p:sldId id="282" r:id="rId18"/>
    <p:sldId id="283" r:id="rId19"/>
    <p:sldId id="284" r:id="rId20"/>
    <p:sldId id="285" r:id="rId21"/>
    <p:sldId id="286" r:id="rId22"/>
    <p:sldId id="287" r:id="rId23"/>
    <p:sldId id="291" r:id="rId24"/>
    <p:sldId id="288" r:id="rId25"/>
    <p:sldId id="289" r:id="rId26"/>
    <p:sldId id="290" r:id="rId27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08" autoAdjust="0"/>
    <p:restoredTop sz="94660"/>
  </p:normalViewPr>
  <p:slideViewPr>
    <p:cSldViewPr snapToGrid="0">
      <p:cViewPr>
        <p:scale>
          <a:sx n="65" d="100"/>
          <a:sy n="65" d="100"/>
        </p:scale>
        <p:origin x="712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525BD9-EB31-4EAD-877A-671914691B7B}" type="datetimeFigureOut">
              <a:rPr lang="ru-UA" smtClean="0"/>
              <a:t>03/11/2025</a:t>
            </a:fld>
            <a:endParaRPr lang="ru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9AD492-80F4-46D7-A60D-987C913B20D7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84714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9AD492-80F4-46D7-A60D-987C913B20D7}" type="slidenum">
              <a:rPr lang="ru-UA" smtClean="0"/>
              <a:t>1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3041058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9AD492-80F4-46D7-A60D-987C913B20D7}" type="slidenum">
              <a:rPr lang="ru-UA" smtClean="0"/>
              <a:t>2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755001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4B7700-3DE4-4216-B9EA-980234BF7C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1ED0CDE-3275-48B4-A8E4-7CFA81FBC5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E2A5BAA-1017-4B6A-86EB-A545C8461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DF63C-6BCC-4327-872A-8AF779985A2B}" type="datetimeFigureOut">
              <a:rPr lang="ru-UA" smtClean="0"/>
              <a:t>03/11/2025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3805005-CE2D-4D78-A697-D88179C0C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2C86E62-EAEB-4370-8C5E-8F15A8AB9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A4014-A4E8-4806-932F-C10FEAE670B3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028696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E6B206-EEF2-4FB5-8905-05A2E5FA0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82BB76A-FBA1-4DCC-942E-5E93A69568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F260B2F-36F3-463D-95A8-C79AFD59E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DF63C-6BCC-4327-872A-8AF779985A2B}" type="datetimeFigureOut">
              <a:rPr lang="ru-UA" smtClean="0"/>
              <a:t>03/11/2025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844D8AA-F3EC-4C87-93C1-367527514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1F74462-AADD-439E-AA37-AF0E6FA73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A4014-A4E8-4806-932F-C10FEAE670B3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173862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D150C92B-A4DB-41CB-AC62-3E284B6B36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107A65E-2242-4FC6-970B-C02A031545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795D36E-08E4-4C31-B4B3-20FE6118C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DF63C-6BCC-4327-872A-8AF779985A2B}" type="datetimeFigureOut">
              <a:rPr lang="ru-UA" smtClean="0"/>
              <a:t>03/11/2025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DDD6544-85CA-4974-BBA7-EE509634A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3AA9FEF-5CB1-49D8-B8EA-EA720F81D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A4014-A4E8-4806-932F-C10FEAE670B3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369014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FBD20F-188E-4C45-A9B0-2908DEBE9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0BF8C0F-345B-4F40-886B-2765F2C86E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DA9D5BC-D5A9-48CF-9649-84BD3DB8E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DF63C-6BCC-4327-872A-8AF779985A2B}" type="datetimeFigureOut">
              <a:rPr lang="ru-UA" smtClean="0"/>
              <a:t>03/11/2025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1A76E81-ADAB-4E3D-9AA7-6BF2EE3EC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7A791A3-CC0D-4A3E-A422-3B67D04E5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A4014-A4E8-4806-932F-C10FEAE670B3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739552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4C9893-ADAA-4904-BB5B-E45D32110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10807C0-82BD-45A2-AB02-733FA136AD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9DAFAA7-DC18-4540-9FC4-6E4627F4B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DF63C-6BCC-4327-872A-8AF779985A2B}" type="datetimeFigureOut">
              <a:rPr lang="ru-UA" smtClean="0"/>
              <a:t>03/11/2025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3052867-C168-452B-9278-1F96A7C4F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ACC7720-370C-46F6-B7E6-8F7BB689B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A4014-A4E8-4806-932F-C10FEAE670B3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321861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22E9A0-E49D-4A77-9692-505E9055C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D22C25C-3635-4AB9-B4AE-44D8E31DD8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3F1BE0F-BF28-40E3-99E0-BB4D3B0513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B8695FA-48C8-4078-985E-9678B410E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DF63C-6BCC-4327-872A-8AF779985A2B}" type="datetimeFigureOut">
              <a:rPr lang="ru-UA" smtClean="0"/>
              <a:t>03/11/2025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33FBCA5-3CF4-4B9B-9DBF-FEF272EA8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F0BCD38-1B18-480A-8301-2220348BD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A4014-A4E8-4806-932F-C10FEAE670B3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079806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789767-8136-4F78-BAD1-37BCF264D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C66103D-FAA0-49F8-8835-371BAF27F5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AC460E9-6D97-4B60-8E2D-0A379C7595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0EEA4CA-5C7B-4B80-B336-7E4DC8445F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9CE3C23-A54D-4763-9D8E-46FD58A906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B69843D6-89BC-4D04-9298-7605811EC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DF63C-6BCC-4327-872A-8AF779985A2B}" type="datetimeFigureOut">
              <a:rPr lang="ru-UA" smtClean="0"/>
              <a:t>03/11/2025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BCC504C-5F0A-4B4B-A1F4-26497E4AC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9742724E-FA9C-424B-AA10-33EF7A5C9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A4014-A4E8-4806-932F-C10FEAE670B3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31652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481234-CBBF-4433-A334-3B841D353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7EAB94C-CF69-4076-B8C9-8223A7371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DF63C-6BCC-4327-872A-8AF779985A2B}" type="datetimeFigureOut">
              <a:rPr lang="ru-UA" smtClean="0"/>
              <a:t>03/11/2025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D05622F-DF5D-4248-8846-13D4B9E3E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1CA6928-7D03-4F2A-A4A7-4C999252A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A4014-A4E8-4806-932F-C10FEAE670B3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606513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9101DAB-0375-4FB1-9EE9-52352F952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DF63C-6BCC-4327-872A-8AF779985A2B}" type="datetimeFigureOut">
              <a:rPr lang="ru-UA" smtClean="0"/>
              <a:t>03/11/2025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A56C25E-E1CB-4B6D-8A05-228D80C5D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CA1F76D-B375-4F6D-8600-BCDFDC983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A4014-A4E8-4806-932F-C10FEAE670B3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371482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412FE3-60D1-4D3E-AA5F-FC3225067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6B52939-DCA6-48B6-81E2-137671E2D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B441EAF-1B52-4496-8E94-7EC75B7C19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5CF7291-1E90-4D6C-8F5D-01AF9BA61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DF63C-6BCC-4327-872A-8AF779985A2B}" type="datetimeFigureOut">
              <a:rPr lang="ru-UA" smtClean="0"/>
              <a:t>03/11/2025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83D4F48-4786-4325-B1EF-C6A023DFF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6CBA6E2-CACD-4B43-82B8-138DA46BC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A4014-A4E8-4806-932F-C10FEAE670B3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183322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CB01C3-3138-40C8-A931-6C518D373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07398F0-4BC8-4CB6-9107-3EB9F71234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FD225DA-AACC-4FC2-8CBB-903F90D8E4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970436E-018A-48AA-B19E-F8AA1E9EB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DF63C-6BCC-4327-872A-8AF779985A2B}" type="datetimeFigureOut">
              <a:rPr lang="ru-UA" smtClean="0"/>
              <a:t>03/11/2025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50702AD-C2E7-4A51-AEBF-19E15FD28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D223410-170F-430B-ADB6-663418F93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A4014-A4E8-4806-932F-C10FEAE670B3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775003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88359C-BA3B-44D3-A44E-2AE8565728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84449D7-4851-4CDE-BB50-C52609AD68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6712E3A-414D-4CFE-8C62-538CF713D6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DF63C-6BCC-4327-872A-8AF779985A2B}" type="datetimeFigureOut">
              <a:rPr lang="ru-UA" smtClean="0"/>
              <a:t>03/11/2025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BB468E4-BEE8-426F-80CA-A16E735776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E4B334D-6A28-4AF6-A50A-13FAE621DA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5A4014-A4E8-4806-932F-C10FEAE670B3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393755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gb.expertus.com.ua/recommendations/340?utm_medium=referral&amp;utm_source=buhplatforma.com.ua&amp;utm_term=7571&amp;utm_content=article&amp;utm_campaign=red_block_content_link" TargetMode="External"/><Relationship Id="rId2" Type="http://schemas.openxmlformats.org/officeDocument/2006/relationships/hyperlink" Target="/article/7502-elektronniy-tsifroviy-pdpis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customs.gov.ua/en/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zir.tax.gov.ua/main/bz/view/?src=ques&amp;id=35163" TargetMode="External"/><Relationship Id="rId2" Type="http://schemas.openxmlformats.org/officeDocument/2006/relationships/hyperlink" Target="https://gb.expertus.com.ua/recommendations/8669?utm_medium=referral&amp;utm_source=buhplatforma.com.ua&amp;utm_term=7571&amp;utm_content=article&amp;utm_campaign=red_block_content_link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/article/7309-onovlena-deklaratsya-z-pdv" TargetMode="External"/><Relationship Id="rId4" Type="http://schemas.openxmlformats.org/officeDocument/2006/relationships/hyperlink" Target="/article/9294-pdv-u-2022-rots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rada/show/v0167913-20#Text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zakon.rada.gov.ua/laws/show/z1372-12#n1595" TargetMode="External"/><Relationship Id="rId2" Type="http://schemas.openxmlformats.org/officeDocument/2006/relationships/hyperlink" Target="https://zakon.rada.gov.ua/laws/show/995_643#Text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zakon.rada.gov.ua/go/v2073201-13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zakon.rada.gov.ua/laws/show/z1372-12#Text" TargetMode="External"/><Relationship Id="rId3" Type="http://schemas.openxmlformats.org/officeDocument/2006/relationships/hyperlink" Target="/article/7415-mport-tovarv-provodki" TargetMode="External"/><Relationship Id="rId7" Type="http://schemas.openxmlformats.org/officeDocument/2006/relationships/hyperlink" Target="https://zakon.rada.gov.ua/laws/show/450-2012-%D0%BF" TargetMode="External"/><Relationship Id="rId2" Type="http://schemas.openxmlformats.org/officeDocument/2006/relationships/hyperlink" Target="https://gb.expertus.com.ua/forms/169?utm_medium=referral&amp;utm_source=buhplatforma.com.ua&amp;utm_term=7571&amp;utm_content=article&amp;utm_campaign=red_block_content_link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zakon.rada.gov.ua/laws/show/450-2012-%D0%BF#n16" TargetMode="External"/><Relationship Id="rId5" Type="http://schemas.openxmlformats.org/officeDocument/2006/relationships/hyperlink" Target="https://zakon.rada.gov.ua/laws/show/4495-17#n2137" TargetMode="External"/><Relationship Id="rId4" Type="http://schemas.openxmlformats.org/officeDocument/2006/relationships/hyperlink" Target="https://zakon.rada.gov.ua/laws/show/2755-17/ed20240316#Text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gb.expertus.com.ua/recommendations/6527?utm_medium=referral&amp;utm_source=buhplatforma.com.ua&amp;utm_term=7571&amp;utm_content=article&amp;utm_campaign=red_block_content_link" TargetMode="External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cabinet.customs.gov.ua/login" TargetMode="External"/><Relationship Id="rId4" Type="http://schemas.openxmlformats.org/officeDocument/2006/relationships/hyperlink" Target="/article/7768-nvoys-zrazok-2020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zakon.rada.gov.ua/laws/show/994_001-87#n3482" TargetMode="External"/><Relationship Id="rId2" Type="http://schemas.openxmlformats.org/officeDocument/2006/relationships/hyperlink" Target="https://zakon.rada.gov.ua/laws/show/z1309-22#n19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data.gov.ua/dataset/scsu-register-export-import-declarations-source" TargetMode="External"/><Relationship Id="rId4" Type="http://schemas.openxmlformats.org/officeDocument/2006/relationships/hyperlink" Target="https://zakon.rada.gov.ua/laws/show/z1309-22#n481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/article/7560-reeksport-tovarv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4CF1F4-9972-4155-91F3-8BBDE3306A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470186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7. 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митного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декларування</a:t>
            </a:r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4001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B040C33-17F1-4756-81B0-23BA4E29B2DC}"/>
              </a:ext>
            </a:extLst>
          </p:cNvPr>
          <p:cNvSpPr txBox="1"/>
          <p:nvPr/>
        </p:nvSpPr>
        <p:spPr>
          <a:xfrm>
            <a:off x="3048000" y="294116"/>
            <a:ext cx="6096000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Електронна митна декларація</a:t>
            </a:r>
            <a:endParaRPr lang="ru-U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540B5CBC-4A86-485B-B418-7C121287CD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9284647"/>
              </p:ext>
            </p:extLst>
          </p:nvPr>
        </p:nvGraphicFramePr>
        <p:xfrm>
          <a:off x="992659" y="887420"/>
          <a:ext cx="10206682" cy="568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9588">
                  <a:extLst>
                    <a:ext uri="{9D8B030D-6E8A-4147-A177-3AD203B41FA5}">
                      <a16:colId xmlns:a16="http://schemas.microsoft.com/office/drawing/2014/main" val="1210174741"/>
                    </a:ext>
                  </a:extLst>
                </a:gridCol>
                <a:gridCol w="7017094">
                  <a:extLst>
                    <a:ext uri="{9D8B030D-6E8A-4147-A177-3AD203B41FA5}">
                      <a16:colId xmlns:a16="http://schemas.microsoft.com/office/drawing/2014/main" val="295074213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Митна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декларація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UA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09842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Паперова форма</a:t>
                      </a:r>
                      <a:endParaRPr lang="ru-UA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Електронна форма</a:t>
                      </a:r>
                      <a:endParaRPr lang="ru-UA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1864628"/>
                  </a:ext>
                </a:extLst>
              </a:tr>
              <a:tr h="370840">
                <a:tc rowSpan="6">
                  <a:txBody>
                    <a:bodyPr/>
                    <a:lstStyle/>
                    <a:p>
                      <a:endParaRPr lang="ru-UA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noProof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Для електронного декларування можуть бути використані як паперові, так і електронні (скановані) копії документів</a:t>
                      </a:r>
                      <a:r>
                        <a:rPr lang="en-US" sz="1600" noProof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600" noProof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посвідчені електронним цифровим підписом</a:t>
                      </a:r>
                      <a:r>
                        <a:rPr lang="en-US" sz="1600" noProof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UA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72542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лектронного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цифрового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підпису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вимагає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і сама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електронна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митна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декларація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(ч. 2 ст. 257 МКУ). </a:t>
                      </a:r>
                      <a:endParaRPr lang="ru-UA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46818"/>
                  </a:ext>
                </a:extLst>
              </a:tr>
              <a:tr h="123613">
                <a:tc vMerge="1">
                  <a:txBody>
                    <a:bodyPr/>
                    <a:lstStyle/>
                    <a:p>
                      <a:endParaRPr lang="ru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Є основною </a:t>
                      </a:r>
                      <a:endParaRPr lang="ru-UA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5303829"/>
                  </a:ext>
                </a:extLst>
              </a:tr>
              <a:tr h="242147">
                <a:tc v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Через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зручність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митники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більше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наполягають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електронному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декларуванні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Майже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всі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декларації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насьогодні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складаються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саме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електронній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формі</a:t>
                      </a:r>
                      <a:endParaRPr lang="ru-UA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0011617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Електронна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форма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дає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таке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ж право на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податковий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кредит з ПДВ, як і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паперова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Індивідуальна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податкова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консультація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ДФС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28.12.2018 р. № 5465/ІПК/13-01-12-01-10)</a:t>
                      </a:r>
                      <a:endParaRPr lang="ru-UA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271936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Закінчення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оформлення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посвідчується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відповідними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відмітками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митниці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самій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митній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декларації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та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супровідних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товаро-транспортних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документах. В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електронній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декларації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такі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відмітки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робляться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електронній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формі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електронний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підпис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/печатка).</a:t>
                      </a:r>
                      <a:endParaRPr lang="ru-UA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9293043"/>
                  </a:ext>
                </a:extLst>
              </a:tr>
              <a:tr h="741680"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Щодо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рівноправності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обох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форм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декларування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чітко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сказано в ч. 3 ст. 257 МКУ: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паперова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і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електронна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декларація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рівносильні</a:t>
                      </a:r>
                      <a:endParaRPr lang="ru-UA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47311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25140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486926F6-132C-4069-BD2B-129F4BC9EF5C}"/>
              </a:ext>
            </a:extLst>
          </p:cNvPr>
          <p:cNvSpPr txBox="1"/>
          <p:nvPr/>
        </p:nvSpPr>
        <p:spPr>
          <a:xfrm>
            <a:off x="953784" y="417689"/>
            <a:ext cx="10284432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Електронна митна декларація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Митна декларація може складатися як у електронній, так і у паперовій формі. При цьому для електронного декларування можуть бути використані як паперові, так і електронні (скановані) копії документів. Щоправда, в останньому випадку вони мають бути посвідчені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file"/>
              </a:rPr>
              <a:t>електронним підписом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Також електронного підпису вимагає і сама електронна митна декларація зразок (ч. 2 ст. 257 МК). Після цього митна декларація вважається оформленою.</a:t>
            </a:r>
          </a:p>
          <a:p>
            <a:r>
              <a:rPr lang="uk-UA" b="1" dirty="0">
                <a:solidFill>
                  <a:srgbClr val="740C1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Увага: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електронна форма митної декларації — основна.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Щодо рівноправності обох форм декларування чітко визначає частина 3 статті 257 МК: паперова і електронна декларація рівносильні. Через зручність митники більше наполягають на електронному декларуванні. Майже всі декларації насьогодні складаються саме в електронній формі. Електронна форма дає таке ж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право на податковий кредит з ПДВ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 і паперова (індивідуальна податкова консультація ДПС від 28.12.2018 № 5465/ІПК/13-01-12-01-10).</a:t>
            </a:r>
          </a:p>
          <a:p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80618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6454085-9310-49B4-9C6D-9BFF6AA94FB1}"/>
              </a:ext>
            </a:extLst>
          </p:cNvPr>
          <p:cNvSpPr txBox="1"/>
          <p:nvPr/>
        </p:nvSpPr>
        <p:spPr>
          <a:xfrm>
            <a:off x="904126" y="566409"/>
            <a:ext cx="10561834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Вартісна межа декларування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Один примірник митної декларації призначений для декларування </a:t>
            </a: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однієї партії товару</a:t>
            </a: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Митна декларація насьогодні суб’єктами господарювання складається, якщо митна вартість товарів перевищує суму, еквівалентну </a:t>
            </a: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150 євро</a:t>
            </a: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(п. 3 Положення № 450, також </a:t>
            </a:r>
            <a:r>
              <a:rPr kumimoji="0" lang="uk-UA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абз</a:t>
            </a: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2 </a:t>
            </a:r>
            <a:r>
              <a:rPr kumimoji="0" lang="uk-UA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пп</a:t>
            </a: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196.1.17 ПК).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Така ж сума — </a:t>
            </a: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150 євро</a:t>
            </a: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— встановлена й для звичайних громадян-</a:t>
            </a:r>
            <a:r>
              <a:rPr kumimoji="0" lang="uk-UA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фізосіб</a:t>
            </a: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(</a:t>
            </a:r>
            <a:r>
              <a:rPr kumimoji="0" lang="uk-UA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абз</a:t>
            </a: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3 </a:t>
            </a:r>
            <a:r>
              <a:rPr kumimoji="0" lang="uk-UA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пп</a:t>
            </a: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196.1.17 ПК).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uk-UA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Митна декларація: терміни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складанні митних декларацій діють такі терміни: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45 днів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на подачу додаткової митної декларації, якщо оформлялася тимчасова (ч. 1 ст. 260 МК);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днів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на подачу митної декларації з дати доставлення товарів до митного органу. Якщо товар протягом 30 днів не потрапив у митний режим чи на склад тимчасового зберігання, він вважається таким, що належить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ДМС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загальному випадку митне оформлення має вкладатися у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години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моменту пред’явлення митниці товарів, транспортних засобів комерційного призначення, які підлягають митному оформленню, за умови, що подані всі необхідні документи та відомості про товари (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див.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ч. 1 ст. 255 МК). Можливе перевищення даного строку при проведенні аналізів, експертиз, порушенні митних правил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(див.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ч. 2 ст. 255 МК).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Закінчення оформлення посвідчується відповідними відмітками митниці на самій митній декларації та супровідних, товаро-транспортних документах. В електронній декларації такі відмітки робляться в електронній формі (електронний підпис/печатка).</a:t>
            </a:r>
          </a:p>
        </p:txBody>
      </p:sp>
    </p:spTree>
    <p:extLst>
      <p:ext uri="{BB962C8B-B14F-4D97-AF65-F5344CB8AC3E}">
        <p14:creationId xmlns:p14="http://schemas.microsoft.com/office/powerpoint/2010/main" val="21906471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3F97C8F-F730-4D88-9028-4A1BD621A0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2160" y="483326"/>
            <a:ext cx="9321398" cy="5212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21807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24130FA-20FD-4880-A565-EEEF7789E936}"/>
              </a:ext>
            </a:extLst>
          </p:cNvPr>
          <p:cNvSpPr txBox="1"/>
          <p:nvPr/>
        </p:nvSpPr>
        <p:spPr>
          <a:xfrm>
            <a:off x="216976" y="618901"/>
            <a:ext cx="11701221" cy="46166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Імпортна митна декларація: роль в обліку ПДВ</a:t>
            </a:r>
          </a:p>
          <a:p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Митна декларація: зразок заповнення. Як відомо, 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право на податковий кредит при імпорті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виникає на дату сплати податкового зобов’язання з ПДВ </a:t>
            </a:r>
          </a:p>
          <a:p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(п. 198.2 ПК). Його сплату підтверджує оформлена митна декларація. Насьогодні це може бути тимчасова, додаткова та інші види митних декларацій (</a:t>
            </a:r>
            <a:r>
              <a:rPr lang="uk-UA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див.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п. 198.6 ПК, також 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роз’яснення ДПС 101.13 ЗІР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Єдина умова — ПДВ має бути сплачений.</a:t>
            </a:r>
          </a:p>
          <a:p>
            <a:r>
              <a:rPr lang="uk-UA" sz="1400" b="1" dirty="0">
                <a:solidFill>
                  <a:srgbClr val="740C1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Увага: 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тимчасова митна декларація, як і додаткова, також є підставою для визнання податкового кредиту з ПДВ.</a:t>
            </a:r>
          </a:p>
          <a:p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Отже, сплатити саме податкове зобов’язання з ПДВ необхідно ще до митного оформлення або в день такого оформлення (п. 206.1 ПК). На практиці ж усі платежі сплачує митний брокер, тому перерахувати суму необхідну на сплату ПДВ, мита та інших платежів доведеться йому раніше. Таким чином, для сплати імпортного ПДВ рахунок у СЕА не використовується. Однак дана сума зараховується у збільшення ліміту реєстрації — включається в показник ∑</a:t>
            </a:r>
            <a:r>
              <a:rPr lang="uk-UA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Митн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Для врахування сплаченої суми у ПДВ-ліміт у митній декларації обов’язково має бути заповнена графа В «Подробиці розрахунків», де повинний бути вказаний податковий номер платника податків (в усіх видах декларацій, у </a:t>
            </a:r>
            <a:r>
              <a:rPr lang="uk-UA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т.ч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тимчасовій).</a:t>
            </a:r>
          </a:p>
          <a:p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Податковий кредит при імпорті виникає на дату сплати податкових зобов’язань з 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  <a:hlinkClick r:id="rId4" action="ppaction://hlinkfile"/>
              </a:rPr>
              <a:t>ПДВ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(п. 198.2 ПК).</a:t>
            </a:r>
          </a:p>
          <a:p>
            <a:r>
              <a:rPr lang="uk-UA" sz="1400" b="1" dirty="0">
                <a:solidFill>
                  <a:srgbClr val="740C1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Увага: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права на податковий кредит з ПДВ має бути заповнена графа В митної декларації.</a:t>
            </a:r>
          </a:p>
          <a:p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Якщо з ПДВ є пільга при ввезенні, її код має бути зазначений в графі 36 «Преференція» митної декларації. Код пільги з ПДВ — це останні 3 цифри шифру, який наводиться у даній графі, наприклад «000000102» — це пільга з ввезення лікарських засобів.</a:t>
            </a:r>
          </a:p>
          <a:p>
            <a:r>
              <a:rPr lang="uk-UA" sz="1400" b="1" dirty="0">
                <a:solidFill>
                  <a:srgbClr val="740C1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Увага: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розрахунку ПДВ використовується найбільша з двох вартостей: митна (графа 45) або фактурна (графа 42).</a:t>
            </a:r>
          </a:p>
          <a:p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Нагадуємо також, що ПДВ при імпорті розраховується за вартістю товару, яка збільшена на суму мита й акцизу (п. 190.1 ПК). Як курс валюти використовується курс НБУ на дату подання митної декларації, що наводиться у графі 23 митної декларації (п. 39</a:t>
            </a:r>
            <a:r>
              <a:rPr lang="uk-UA" sz="1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.1 ПК). Щодо вартості (ціни) товару, то вона може в розрахунках і не співпадати з указаною у графі 42 «Ціна товару» митної декларації, так як береться найбільша: договірна (фактурна) чи митна вартість (п. 190.1 ПК). Митна вартість міститься у графі 45 «Коригування» митної декларації, а фактурна — у графі 42 митної декларації.</a:t>
            </a:r>
          </a:p>
          <a:p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Саму ж суму ПДВ в імпортній митній декларації можна побачити у графі 47 «Нарахування платежів». Дана сума ПДВ переноситься до рядків 11.1, 11.2 </a:t>
            </a:r>
            <a:r>
              <a: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5" action="ppaction://hlinkfile"/>
              </a:rPr>
              <a:t>Податкової декларації з ПДВ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того звітного періоду, у якому митна декларація була оформлена.</a:t>
            </a:r>
          </a:p>
        </p:txBody>
      </p:sp>
    </p:spTree>
    <p:extLst>
      <p:ext uri="{BB962C8B-B14F-4D97-AF65-F5344CB8AC3E}">
        <p14:creationId xmlns:p14="http://schemas.microsoft.com/office/powerpoint/2010/main" val="40603852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24130FA-20FD-4880-A565-EEEF7789E936}"/>
              </a:ext>
            </a:extLst>
          </p:cNvPr>
          <p:cNvSpPr txBox="1"/>
          <p:nvPr/>
        </p:nvSpPr>
        <p:spPr>
          <a:xfrm>
            <a:off x="1352269" y="392758"/>
            <a:ext cx="9256737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Експортна митна декларація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Експортна митна декларація ЕК10 відрізняється лише наповненням реквізитів та іншими митними режимами (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див. вище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таблицю, напрям переміщення — вивезення). Звичайно, що ПДВ у ній не буде та інших особливостей, які пов’язані виключно з імпортом. Якщо у графі 22 «Валюта та загальна сума з розрахунком» проставляється цифра у гривнях, то в лівому підрозділі цієї графи має стояти код «1».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Товари, які були поміщені в режим експорту перестають бути українським з моменту їхнього вивезення за межі України. Якщо товари були розміщені за межами України, то вони втрачають статус українських з моменту їхнього переміщення в режим експорту.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Датою виникнення податкових зобов’язань з ПДВ при вивезенні товарів за межі митної території України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дата оформлення митної декларації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засвідчує факт перетину митного кордону України (індивідуальна податкова консультація ДПС від 12.02.2020 № 567/6/99-00-07-03-02-06/ІПК). Наприклад, дане роз’яснення актуально, коли вивезення товару та оформлення декларації потрапило на різні податкові періоди.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Особливістю експортних декларацій (експорт, реекспорт, переробка на митній території) є те, що вони можуть оформлятися в автоматичному режимі (пілотний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проєкт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митниці,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наказ ДМС від 07.05.2020 № 167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тестування за критеріями;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якщо декларація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низькоризикову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окреме оформлення.</a:t>
            </a:r>
          </a:p>
        </p:txBody>
      </p:sp>
    </p:spTree>
    <p:extLst>
      <p:ext uri="{BB962C8B-B14F-4D97-AF65-F5344CB8AC3E}">
        <p14:creationId xmlns:p14="http://schemas.microsoft.com/office/powerpoint/2010/main" val="2967805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8CAD0ED-3E74-47B9-AC15-5C93C2DBC7DA}"/>
              </a:ext>
            </a:extLst>
          </p:cNvPr>
          <p:cNvSpPr txBox="1"/>
          <p:nvPr/>
        </p:nvSpPr>
        <p:spPr>
          <a:xfrm>
            <a:off x="1396180" y="365763"/>
            <a:ext cx="9743768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Митна декларація: бланк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Україна приєднана до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Міжнародної конвенції про спрощення і гармонізацію митних процедур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тому форма митної декларації відповідає типовій формі при ООН. Це значить, що українська митна декларація (бланк) буде така ж за формою, як і польська, російська та інших країн, які приєднані до конвенції. Ця Конвенція передбачає ідею єдиного адміністративного документа (ЄАД) для всіх напрямів перевезень: експорт, імпорт, транзит (п. 1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розд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 Порядку № 651). Тобто бланк один, реквізити ті ж самі, але наповнення реквізитів може відрізнятися. Наприклад, декларація на експорт та імпорт будуть відрізнятися іншими кодами напряму переміщення та іншими кодами митних режимів.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Митна декларація: зразок заповнення можна знайти в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розд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. ІІ «Заповнення граф митних декларацій» Порядку № 651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uk-UA" b="1" dirty="0">
                <a:solidFill>
                  <a:srgbClr val="740C1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Увага: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бланк митної декларації єдиний для всіх напрямів переміщень.</a:t>
            </a:r>
          </a:p>
          <a:p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 є митна декларація первинним документом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Дивлячись щодо якої саме господарської операції. Первинний документ має містити дані про господарську операцію. Наприклад, імпортна митна декларація містить дані щодо сплати митних платежів (ПДВ, акциз, мито). Щодо таких платежів — так, митна декларація є первинним документом. Це визнає й Мінфін у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листі від 23.01.2013 № 31-08410-07-16/2073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Щодо інших операцій пов’язаних імпортом-експортом додатково потрібні інвойс і товаро-транспортна накладна, а також умови зовнішньоекономічного контракту. Однієї лише митної декларації для бухгалтерського обліку буде замало.</a:t>
            </a:r>
          </a:p>
        </p:txBody>
      </p:sp>
    </p:spTree>
    <p:extLst>
      <p:ext uri="{BB962C8B-B14F-4D97-AF65-F5344CB8AC3E}">
        <p14:creationId xmlns:p14="http://schemas.microsoft.com/office/powerpoint/2010/main" val="17275237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8FE4D64-3014-4E6F-B0A2-2CC11D4421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880" y="1059198"/>
            <a:ext cx="10964091" cy="3426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67575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CA929F4-D4C1-4571-9565-C0CAD9079CC0}"/>
              </a:ext>
            </a:extLst>
          </p:cNvPr>
          <p:cNvSpPr txBox="1"/>
          <p:nvPr/>
        </p:nvSpPr>
        <p:spPr>
          <a:xfrm>
            <a:off x="2028553" y="231437"/>
            <a:ext cx="813489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ПОРЯДОК ЗАПОВНЕННЯ МИТНОЇ ДЕКЛАРАЦІЇ</a:t>
            </a:r>
            <a:endParaRPr lang="ru-UA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основі Порядку № 651 наведемо нижче інформацію по заповненню деяких ключових граф митної декларації.</a:t>
            </a:r>
            <a:endParaRPr lang="ru-UA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67FCF8A4-4DC4-456A-8D6C-B0FF52434F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406" y="877768"/>
            <a:ext cx="5340229" cy="6058553"/>
          </a:xfrm>
          <a:prstGeom prst="rect">
            <a:avLst/>
          </a:prstGeom>
        </p:spPr>
      </p:pic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FD42C31B-8CC8-4DAE-B1FB-52F58B8678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2738" y="1387219"/>
            <a:ext cx="5716856" cy="5470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9725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3E9580E-D855-48DE-B220-BEB7027421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3406" y="338027"/>
            <a:ext cx="10097588" cy="6090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445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60D20136-EF06-42B0-9DEC-090AD24114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7290" y="315930"/>
            <a:ext cx="9144000" cy="6226139"/>
          </a:xfrm>
        </p:spPr>
        <p:txBody>
          <a:bodyPr>
            <a:noAutofit/>
          </a:bodyPr>
          <a:lstStyle/>
          <a:p>
            <a:pPr algn="l"/>
            <a:r>
              <a:rPr lang="uk-UA" sz="2800" dirty="0"/>
              <a:t>Митна декларація та її види</a:t>
            </a:r>
            <a:br>
              <a:rPr lang="uk-UA" sz="2800" dirty="0"/>
            </a:br>
            <a:r>
              <a:rPr lang="uk-UA" sz="2800" dirty="0"/>
              <a:t>Митна декларація: хто її складає</a:t>
            </a:r>
            <a:br>
              <a:rPr lang="uk-UA" sz="2800" dirty="0"/>
            </a:br>
            <a:r>
              <a:rPr lang="uk-UA" sz="2800" dirty="0"/>
              <a:t>Транзитна декларація як вид митної декларації</a:t>
            </a:r>
            <a:br>
              <a:rPr lang="uk-UA" sz="2800" dirty="0"/>
            </a:br>
            <a:r>
              <a:rPr lang="uk-UA" sz="2800" dirty="0"/>
              <a:t>Митна декларація — бланк у вільному доступі</a:t>
            </a:r>
            <a:br>
              <a:rPr lang="uk-UA" sz="2800" dirty="0"/>
            </a:br>
            <a:r>
              <a:rPr lang="uk-UA" sz="2800" dirty="0"/>
              <a:t>Єдина митна декларація на всі напрями переміщень</a:t>
            </a:r>
            <a:br>
              <a:rPr lang="uk-UA" sz="2800" dirty="0"/>
            </a:br>
            <a:r>
              <a:rPr lang="uk-UA" sz="2800" dirty="0"/>
              <a:t>Кодування типів декларацій</a:t>
            </a:r>
            <a:br>
              <a:rPr lang="uk-UA" sz="2800" dirty="0"/>
            </a:br>
            <a:r>
              <a:rPr lang="uk-UA" sz="2800" dirty="0"/>
              <a:t>Електронна митна декларація</a:t>
            </a:r>
            <a:br>
              <a:rPr lang="uk-UA" sz="2800" dirty="0"/>
            </a:br>
            <a:r>
              <a:rPr lang="uk-UA" sz="2800" dirty="0"/>
              <a:t>Вартісна межа декларування</a:t>
            </a:r>
            <a:br>
              <a:rPr lang="uk-UA" sz="2800" dirty="0"/>
            </a:br>
            <a:r>
              <a:rPr lang="uk-UA" sz="2800" dirty="0"/>
              <a:t>Митна декларація: терміни</a:t>
            </a:r>
            <a:br>
              <a:rPr lang="uk-UA" sz="2800" dirty="0"/>
            </a:br>
            <a:r>
              <a:rPr lang="uk-UA" sz="2800" dirty="0"/>
              <a:t>Імпортна митна декларація: роль в обліку ПДВ</a:t>
            </a:r>
            <a:br>
              <a:rPr lang="uk-UA" sz="2800" dirty="0"/>
            </a:br>
            <a:r>
              <a:rPr lang="uk-UA" sz="2800" dirty="0"/>
              <a:t>Експортна митна декларація</a:t>
            </a:r>
            <a:br>
              <a:rPr lang="uk-UA" sz="2800" dirty="0"/>
            </a:br>
            <a:r>
              <a:rPr lang="uk-UA" sz="2800" dirty="0"/>
              <a:t>Митна декларація: бланк</a:t>
            </a:r>
            <a:br>
              <a:rPr lang="uk-UA" sz="2800" dirty="0"/>
            </a:br>
            <a:r>
              <a:rPr lang="uk-UA" sz="2800" dirty="0"/>
              <a:t>Чи є митна декларація первинним документом</a:t>
            </a:r>
            <a:br>
              <a:rPr lang="uk-UA" sz="2800" dirty="0"/>
            </a:br>
            <a:r>
              <a:rPr lang="uk-UA" sz="2800" dirty="0"/>
              <a:t>Митна декларація </a:t>
            </a:r>
            <a:r>
              <a:rPr lang="uk-UA" sz="2800" dirty="0" err="1"/>
              <a:t>мд</a:t>
            </a:r>
            <a:r>
              <a:rPr lang="uk-UA" sz="2800" dirty="0"/>
              <a:t> 2: зразок заповнення</a:t>
            </a:r>
            <a:br>
              <a:rPr lang="uk-UA" sz="2800" dirty="0"/>
            </a:br>
            <a:r>
              <a:rPr lang="uk-UA" sz="2800" dirty="0"/>
              <a:t>Порядок заповнення транзитних декларацій</a:t>
            </a:r>
            <a:br>
              <a:rPr lang="uk-UA" sz="2800" dirty="0"/>
            </a:br>
            <a:r>
              <a:rPr lang="uk-UA" sz="2800" dirty="0"/>
              <a:t>Митна декларація: відмова у прийняття</a:t>
            </a:r>
          </a:p>
        </p:txBody>
      </p:sp>
    </p:spTree>
    <p:extLst>
      <p:ext uri="{BB962C8B-B14F-4D97-AF65-F5344CB8AC3E}">
        <p14:creationId xmlns:p14="http://schemas.microsoft.com/office/powerpoint/2010/main" val="14954711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E78C938-AA19-467F-8F39-A1CB6E4CCA16}"/>
              </a:ext>
            </a:extLst>
          </p:cNvPr>
          <p:cNvSpPr txBox="1"/>
          <p:nvPr/>
        </p:nvSpPr>
        <p:spPr>
          <a:xfrm>
            <a:off x="2529016" y="178312"/>
            <a:ext cx="734815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ru-RU" sz="3600" b="1" i="0" u="none" strike="noStrike" kern="0" cap="none" spc="-350" normalizeH="0" baseline="0" noProof="0" dirty="0" err="1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Митне</a:t>
            </a:r>
            <a:r>
              <a:rPr kumimoji="0" lang="ru-RU" sz="3600" b="1" i="0" u="none" strike="noStrike" kern="0" cap="none" spc="-80" normalizeH="0" baseline="0" noProof="0" dirty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sz="3600" b="1" i="0" u="none" strike="noStrike" kern="0" cap="none" spc="-390" normalizeH="0" baseline="0" noProof="0" dirty="0" err="1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оформлення</a:t>
            </a:r>
            <a:r>
              <a:rPr kumimoji="0" lang="ru-RU" sz="3600" b="1" i="0" u="none" strike="noStrike" kern="0" cap="none" spc="-390" normalizeH="0" baseline="0" noProof="0" dirty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і </a:t>
            </a:r>
            <a:r>
              <a:rPr kumimoji="0" lang="ru-RU" sz="3600" b="1" i="0" u="none" strike="noStrike" kern="0" cap="none" spc="-390" normalizeH="0" baseline="0" noProof="0" dirty="0" err="1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декларування</a:t>
            </a:r>
            <a:r>
              <a:rPr kumimoji="0" lang="ru-RU" sz="3600" b="1" i="0" u="none" strike="noStrike" kern="0" cap="none" spc="-80" normalizeH="0" baseline="0" noProof="0" dirty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sz="3600" b="1" i="0" u="none" strike="noStrike" kern="0" cap="none" spc="-340" normalizeH="0" baseline="0" noProof="0" dirty="0" err="1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</a:t>
            </a:r>
            <a:r>
              <a:rPr kumimoji="0" lang="ru-RU" sz="3600" b="1" i="0" u="none" strike="noStrike" kern="0" cap="none" spc="-430" normalizeH="0" baseline="0" noProof="0" dirty="0" err="1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</a:t>
            </a:r>
            <a:r>
              <a:rPr kumimoji="0" lang="ru-RU" sz="3600" b="1" i="0" u="none" strike="noStrike" kern="0" cap="none" spc="-434" normalizeH="0" baseline="0" noProof="0" dirty="0" err="1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</a:t>
            </a:r>
            <a:r>
              <a:rPr kumimoji="0" lang="ru-RU" sz="3600" b="1" i="0" u="none" strike="noStrike" kern="0" cap="none" spc="-240" normalizeH="0" baseline="0" noProof="0" dirty="0" err="1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арів</a:t>
            </a:r>
            <a:r>
              <a:rPr kumimoji="0" lang="ru-RU" sz="3600" b="1" i="0" u="none" strike="noStrike" kern="0" cap="none" spc="-240" normalizeH="0" baseline="0" noProof="0" dirty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</a:t>
            </a:r>
            <a:r>
              <a:rPr kumimoji="0" lang="ru-RU" sz="3600" b="1" i="0" u="none" strike="noStrike" kern="0" cap="none" spc="-290" normalizeH="0" baseline="0" noProof="0" dirty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на</a:t>
            </a:r>
            <a:r>
              <a:rPr kumimoji="0" lang="ru-RU" sz="3600" b="1" i="0" u="none" strike="noStrike" kern="0" cap="none" spc="-80" normalizeH="0" baseline="0" noProof="0" dirty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sz="3600" b="1" i="0" u="none" strike="noStrike" kern="0" cap="none" spc="-300" normalizeH="0" baseline="0" noProof="0" dirty="0" err="1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пері</a:t>
            </a:r>
            <a:r>
              <a:rPr kumimoji="0" lang="ru-RU" sz="3600" b="1" i="0" u="none" strike="noStrike" kern="0" cap="none" spc="-415" normalizeH="0" baseline="0" noProof="0" dirty="0" err="1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</a:t>
            </a:r>
            <a:r>
              <a:rPr kumimoji="0" lang="ru-RU" sz="3600" b="1" i="0" u="none" strike="noStrike" kern="0" cap="none" spc="-100" normalizeH="0" baseline="0" noProof="0" dirty="0" err="1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</a:t>
            </a:r>
            <a:r>
              <a:rPr kumimoji="0" lang="ru-RU" sz="3600" b="1" i="0" u="none" strike="noStrike" kern="0" cap="none" spc="-80" normalizeH="0" baseline="0" noProof="0" dirty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sz="3600" b="1" i="0" u="none" strike="noStrike" kern="0" cap="none" spc="-370" normalizeH="0" baseline="0" noProof="0" dirty="0" err="1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воєнно</a:t>
            </a:r>
            <a:r>
              <a:rPr kumimoji="0" lang="ru-RU" sz="3600" b="1" i="0" u="none" strike="noStrike" kern="0" cap="none" spc="-280" normalizeH="0" baseline="0" noProof="0" dirty="0" err="1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г</a:t>
            </a:r>
            <a:r>
              <a:rPr kumimoji="0" lang="ru-RU" sz="3600" b="1" i="0" u="none" strike="noStrike" kern="0" cap="none" spc="-465" normalizeH="0" baseline="0" noProof="0" dirty="0" err="1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</a:t>
            </a:r>
            <a:r>
              <a:rPr kumimoji="0" lang="ru-RU" sz="3600" b="1" i="0" u="none" strike="noStrike" kern="0" cap="none" spc="-80" normalizeH="0" baseline="0" noProof="0" dirty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sz="3600" b="1" i="0" u="none" strike="noStrike" kern="0" cap="none" spc="-320" normalizeH="0" baseline="0" noProof="0" dirty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стану</a:t>
            </a:r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ject 36">
            <a:extLst>
              <a:ext uri="{FF2B5EF4-FFF2-40B4-BE49-F238E27FC236}">
                <a16:creationId xmlns:a16="http://schemas.microsoft.com/office/drawing/2014/main" id="{7A3A2DF4-ECB0-4286-A16B-D1AA04476EE4}"/>
              </a:ext>
            </a:extLst>
          </p:cNvPr>
          <p:cNvSpPr txBox="1">
            <a:spLocks/>
          </p:cNvSpPr>
          <p:nvPr/>
        </p:nvSpPr>
        <p:spPr>
          <a:xfrm>
            <a:off x="875403" y="3316918"/>
            <a:ext cx="4228024" cy="749051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>
            <a:lvl1pPr>
              <a:defRPr sz="2400" b="1" i="0">
                <a:solidFill>
                  <a:srgbClr val="372B42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marR="5080" lvl="0" indent="0" defTabSz="914400" eaLnBrk="1" fontAlgn="auto" latinLnBrk="0" hangingPunct="1">
              <a:lnSpc>
                <a:spcPts val="2850"/>
              </a:lnSpc>
              <a:spcBef>
                <a:spcPts val="22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none" spc="-250" normalizeH="0" baseline="0" noProof="0" dirty="0" err="1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Спрощений</a:t>
            </a:r>
            <a:r>
              <a:rPr kumimoji="0" lang="ru-RU" sz="2400" b="1" i="0" u="none" strike="noStrike" kern="0" cap="none" spc="-55" normalizeH="0" baseline="0" noProof="0" dirty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ru-RU" sz="2400" b="1" i="0" u="none" strike="noStrike" kern="0" cap="none" spc="-204" normalizeH="0" baseline="0" noProof="0" dirty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поря</a:t>
            </a:r>
            <a:r>
              <a:rPr kumimoji="0" lang="ru-RU" sz="2400" b="1" i="0" u="none" strike="noStrike" kern="0" cap="none" spc="-235" normalizeH="0" baseline="0" noProof="0" dirty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д</a:t>
            </a:r>
            <a:r>
              <a:rPr kumimoji="0" lang="ru-RU" sz="2400" b="1" i="0" u="none" strike="noStrike" kern="0" cap="none" spc="-105" normalizeH="0" baseline="0" noProof="0" dirty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ок  </a:t>
            </a:r>
            <a:r>
              <a:rPr kumimoji="0" lang="ru-RU" sz="2400" b="1" i="0" u="none" strike="noStrike" kern="0" cap="none" spc="-200" normalizeH="0" baseline="0" noProof="0" dirty="0" err="1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ввезення</a:t>
            </a:r>
            <a:r>
              <a:rPr kumimoji="0" lang="ru-RU" sz="2400" b="1" i="0" u="none" strike="noStrike" kern="0" cap="none" spc="-55" normalizeH="0" baseline="0" noProof="0" dirty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ru-RU" sz="2400" b="1" i="0" u="none" strike="noStrike" kern="0" cap="none" spc="-185" normalizeH="0" baseline="0" noProof="0" dirty="0" err="1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гуманітарної</a:t>
            </a:r>
            <a:r>
              <a:rPr kumimoji="0" lang="ru-RU" sz="2400" b="1" i="0" u="none" strike="noStrike" kern="0" cap="none" spc="-185" normalizeH="0" baseline="0" noProof="0" dirty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ru-RU" sz="2400" b="1" i="0" u="none" strike="noStrike" kern="0" cap="none" spc="-254" normalizeH="0" baseline="0" noProof="0" dirty="0" err="1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допомоги</a:t>
            </a:r>
            <a:endParaRPr kumimoji="0" lang="ru-RU" sz="2400" b="1" i="0" u="none" strike="noStrike" kern="0" cap="none" spc="-254" normalizeH="0" baseline="0" noProof="0" dirty="0">
              <a:ln>
                <a:noFill/>
              </a:ln>
              <a:solidFill>
                <a:srgbClr val="372B42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5" name="object 41">
            <a:extLst>
              <a:ext uri="{FF2B5EF4-FFF2-40B4-BE49-F238E27FC236}">
                <a16:creationId xmlns:a16="http://schemas.microsoft.com/office/drawing/2014/main" id="{6A9157C0-6FEA-4FA5-9897-663430195BBD}"/>
              </a:ext>
            </a:extLst>
          </p:cNvPr>
          <p:cNvSpPr txBox="1"/>
          <p:nvPr/>
        </p:nvSpPr>
        <p:spPr>
          <a:xfrm>
            <a:off x="5997146" y="2800866"/>
            <a:ext cx="4228024" cy="248786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spcBef>
                <a:spcPts val="100"/>
              </a:spcBef>
            </a:pPr>
            <a:r>
              <a:rPr lang="ru-RU" sz="1600" spc="114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Товари</a:t>
            </a:r>
            <a:r>
              <a:rPr lang="ru-RU" sz="1600" spc="114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600" spc="114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визнаються</a:t>
            </a:r>
            <a:r>
              <a:rPr lang="ru-RU" sz="1600" spc="114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spc="114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гуманітарною</a:t>
            </a:r>
            <a:r>
              <a:rPr lang="ru-RU" sz="1600" spc="114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spc="114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sz="1600" spc="12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spc="8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sz="1600" spc="8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spc="11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декларативним </a:t>
            </a:r>
            <a:r>
              <a:rPr sz="1600" spc="-36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spc="114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принципом,</a:t>
            </a:r>
            <a:r>
              <a:rPr sz="1600" spc="-7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spc="4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sz="1600" spc="-7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spc="114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пропуск</a:t>
            </a:r>
            <a:r>
              <a:rPr sz="1600" spc="-7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spc="9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здійснюється</a:t>
            </a:r>
            <a:r>
              <a:rPr sz="1600" spc="-7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spc="8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sz="1600" spc="-36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spc="13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місцем</a:t>
            </a:r>
            <a:r>
              <a:rPr sz="1600" spc="13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spc="10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перетину</a:t>
            </a:r>
            <a:r>
              <a:rPr sz="1600" spc="11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spc="10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митного</a:t>
            </a:r>
            <a:r>
              <a:rPr sz="1600" spc="11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кордону </a:t>
            </a:r>
            <a:r>
              <a:rPr sz="1600" spc="114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spc="10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 </a:t>
            </a:r>
            <a:r>
              <a:rPr sz="1600" spc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sz="1600" spc="7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підставі </a:t>
            </a:r>
            <a:r>
              <a:rPr sz="1600" spc="9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декларації </a:t>
            </a:r>
            <a:r>
              <a:rPr sz="1600" spc="3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sz="1600" spc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 </a:t>
            </a:r>
            <a:r>
              <a:rPr sz="1600" spc="10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spc="8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sz="1600" spc="9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spc="7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sz="1600" spc="8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spc="9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нетарифного </a:t>
            </a:r>
            <a:r>
              <a:rPr sz="1600" spc="9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spc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регулювання</a:t>
            </a:r>
            <a:r>
              <a:rPr sz="1600" spc="-7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spc="6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ЗЕД.</a:t>
            </a:r>
            <a:endParaRPr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50"/>
              </a:spcBef>
            </a:pPr>
            <a:endParaRPr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6350" algn="ctr"/>
            <a:r>
              <a:rPr sz="1600" spc="16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</a:t>
            </a:r>
            <a:r>
              <a:rPr sz="1600" spc="16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spc="10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пропуску</a:t>
            </a:r>
            <a:r>
              <a:rPr sz="1600" spc="11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spc="9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деяких</a:t>
            </a:r>
            <a:r>
              <a:rPr sz="1600" spc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spc="8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 </a:t>
            </a:r>
            <a:r>
              <a:rPr sz="1600" spc="-36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spc="10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подвійного</a:t>
            </a:r>
            <a:r>
              <a:rPr sz="1600" spc="11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призначення</a:t>
            </a:r>
            <a:r>
              <a:rPr sz="1600" spc="114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spc="10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введено </a:t>
            </a:r>
            <a:r>
              <a:rPr sz="1600" spc="-36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spc="11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вимогу</a:t>
            </a:r>
            <a:r>
              <a:rPr sz="1600" spc="114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spc="13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</a:t>
            </a:r>
            <a:r>
              <a:rPr sz="1600" spc="13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spc="10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надання</a:t>
            </a:r>
            <a:r>
              <a:rPr sz="1600" spc="11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spc="9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гарантійного </a:t>
            </a:r>
            <a:r>
              <a:rPr sz="1600" spc="9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spc="8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листа</a:t>
            </a:r>
            <a:r>
              <a:rPr sz="1600" spc="-7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spc="9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кінцевого</a:t>
            </a:r>
            <a:r>
              <a:rPr sz="1600" spc="-65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spc="7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користувача.</a:t>
            </a:r>
            <a:endParaRPr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bject 38">
            <a:extLst>
              <a:ext uri="{FF2B5EF4-FFF2-40B4-BE49-F238E27FC236}">
                <a16:creationId xmlns:a16="http://schemas.microsoft.com/office/drawing/2014/main" id="{5DDE3C25-9ECE-4637-AAA3-B26EB6F63B2E}"/>
              </a:ext>
            </a:extLst>
          </p:cNvPr>
          <p:cNvSpPr txBox="1"/>
          <p:nvPr/>
        </p:nvSpPr>
        <p:spPr>
          <a:xfrm>
            <a:off x="1189252" y="5587557"/>
            <a:ext cx="8583930" cy="642620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1047115">
              <a:lnSpc>
                <a:spcPct val="101600"/>
              </a:lnSpc>
              <a:spcBef>
                <a:spcPts val="85"/>
              </a:spcBef>
            </a:pPr>
            <a:r>
              <a:rPr sz="800" spc="65" dirty="0">
                <a:solidFill>
                  <a:srgbClr val="8D7E9B"/>
                </a:solidFill>
                <a:latin typeface="Tahoma"/>
                <a:cs typeface="Tahoma"/>
              </a:rPr>
              <a:t>Постанова</a:t>
            </a:r>
            <a:r>
              <a:rPr sz="800" spc="-40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95" dirty="0">
                <a:solidFill>
                  <a:srgbClr val="8D7E9B"/>
                </a:solidFill>
                <a:latin typeface="Tahoma"/>
                <a:cs typeface="Tahoma"/>
              </a:rPr>
              <a:t>КМУ</a:t>
            </a:r>
            <a:r>
              <a:rPr sz="800" spc="-3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45" dirty="0">
                <a:solidFill>
                  <a:srgbClr val="8D7E9B"/>
                </a:solidFill>
                <a:latin typeface="Tahoma"/>
                <a:cs typeface="Tahoma"/>
              </a:rPr>
              <a:t>№</a:t>
            </a:r>
            <a:r>
              <a:rPr sz="800" spc="-3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-30" dirty="0">
                <a:solidFill>
                  <a:srgbClr val="8D7E9B"/>
                </a:solidFill>
                <a:latin typeface="Tahoma"/>
                <a:cs typeface="Tahoma"/>
              </a:rPr>
              <a:t>174</a:t>
            </a:r>
            <a:r>
              <a:rPr sz="800" spc="-3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55" dirty="0">
                <a:solidFill>
                  <a:srgbClr val="8D7E9B"/>
                </a:solidFill>
                <a:latin typeface="Tahoma"/>
                <a:cs typeface="Tahoma"/>
              </a:rPr>
              <a:t>від</a:t>
            </a:r>
            <a:r>
              <a:rPr sz="800" spc="-3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dirty="0">
                <a:solidFill>
                  <a:srgbClr val="8D7E9B"/>
                </a:solidFill>
                <a:latin typeface="Tahoma"/>
                <a:cs typeface="Tahoma"/>
              </a:rPr>
              <a:t>01.03.2022</a:t>
            </a:r>
            <a:r>
              <a:rPr sz="800" spc="-3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35" dirty="0">
                <a:solidFill>
                  <a:srgbClr val="8D7E9B"/>
                </a:solidFill>
                <a:latin typeface="Tahoma"/>
                <a:cs typeface="Tahoma"/>
              </a:rPr>
              <a:t>"Деякі</a:t>
            </a:r>
            <a:r>
              <a:rPr sz="800" spc="-40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65" dirty="0">
                <a:solidFill>
                  <a:srgbClr val="8D7E9B"/>
                </a:solidFill>
                <a:latin typeface="Tahoma"/>
                <a:cs typeface="Tahoma"/>
              </a:rPr>
              <a:t>питання</a:t>
            </a:r>
            <a:r>
              <a:rPr sz="800" spc="-3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70" dirty="0">
                <a:solidFill>
                  <a:srgbClr val="8D7E9B"/>
                </a:solidFill>
                <a:latin typeface="Tahoma"/>
                <a:cs typeface="Tahoma"/>
              </a:rPr>
              <a:t>пропуску</a:t>
            </a:r>
            <a:r>
              <a:rPr sz="800" spc="-3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60" dirty="0">
                <a:solidFill>
                  <a:srgbClr val="8D7E9B"/>
                </a:solidFill>
                <a:latin typeface="Tahoma"/>
                <a:cs typeface="Tahoma"/>
              </a:rPr>
              <a:t>гуманітарної</a:t>
            </a:r>
            <a:r>
              <a:rPr sz="800" spc="-3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80" dirty="0">
                <a:solidFill>
                  <a:srgbClr val="8D7E9B"/>
                </a:solidFill>
                <a:latin typeface="Tahoma"/>
                <a:cs typeface="Tahoma"/>
              </a:rPr>
              <a:t>допомоги</a:t>
            </a:r>
            <a:r>
              <a:rPr sz="800" spc="-3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65" dirty="0">
                <a:solidFill>
                  <a:srgbClr val="8D7E9B"/>
                </a:solidFill>
                <a:latin typeface="Tahoma"/>
                <a:cs typeface="Tahoma"/>
              </a:rPr>
              <a:t>через</a:t>
            </a:r>
            <a:r>
              <a:rPr sz="800" spc="-3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85" dirty="0">
                <a:solidFill>
                  <a:srgbClr val="8D7E9B"/>
                </a:solidFill>
                <a:latin typeface="Tahoma"/>
                <a:cs typeface="Tahoma"/>
              </a:rPr>
              <a:t>митний</a:t>
            </a:r>
            <a:r>
              <a:rPr sz="800" spc="-40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75" dirty="0">
                <a:solidFill>
                  <a:srgbClr val="8D7E9B"/>
                </a:solidFill>
                <a:latin typeface="Tahoma"/>
                <a:cs typeface="Tahoma"/>
              </a:rPr>
              <a:t>кордон</a:t>
            </a:r>
            <a:r>
              <a:rPr sz="800" spc="-3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70" dirty="0">
                <a:solidFill>
                  <a:srgbClr val="8D7E9B"/>
                </a:solidFill>
                <a:latin typeface="Tahoma"/>
                <a:cs typeface="Tahoma"/>
              </a:rPr>
              <a:t>України</a:t>
            </a:r>
            <a:r>
              <a:rPr sz="800" spc="-3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65" dirty="0">
                <a:solidFill>
                  <a:srgbClr val="8D7E9B"/>
                </a:solidFill>
                <a:latin typeface="Tahoma"/>
                <a:cs typeface="Tahoma"/>
              </a:rPr>
              <a:t>в</a:t>
            </a:r>
            <a:r>
              <a:rPr sz="800" spc="-3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60" dirty="0">
                <a:solidFill>
                  <a:srgbClr val="8D7E9B"/>
                </a:solidFill>
                <a:latin typeface="Tahoma"/>
                <a:cs typeface="Tahoma"/>
              </a:rPr>
              <a:t>умовах</a:t>
            </a:r>
            <a:r>
              <a:rPr sz="800" spc="-3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70" dirty="0">
                <a:solidFill>
                  <a:srgbClr val="8D7E9B"/>
                </a:solidFill>
                <a:latin typeface="Tahoma"/>
                <a:cs typeface="Tahoma"/>
              </a:rPr>
              <a:t>воєнного</a:t>
            </a:r>
            <a:r>
              <a:rPr sz="800" spc="-3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15" dirty="0">
                <a:solidFill>
                  <a:srgbClr val="8D7E9B"/>
                </a:solidFill>
                <a:latin typeface="Tahoma"/>
                <a:cs typeface="Tahoma"/>
              </a:rPr>
              <a:t>стану"; </a:t>
            </a:r>
            <a:r>
              <a:rPr sz="800" spc="-23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65" dirty="0">
                <a:solidFill>
                  <a:srgbClr val="8D7E9B"/>
                </a:solidFill>
                <a:latin typeface="Tahoma"/>
                <a:cs typeface="Tahoma"/>
              </a:rPr>
              <a:t>Постанова</a:t>
            </a:r>
            <a:r>
              <a:rPr sz="800" spc="-3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95" dirty="0">
                <a:solidFill>
                  <a:srgbClr val="8D7E9B"/>
                </a:solidFill>
                <a:latin typeface="Tahoma"/>
                <a:cs typeface="Tahoma"/>
              </a:rPr>
              <a:t>КМУ</a:t>
            </a:r>
            <a:r>
              <a:rPr sz="800" spc="-3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45" dirty="0">
                <a:solidFill>
                  <a:srgbClr val="8D7E9B"/>
                </a:solidFill>
                <a:latin typeface="Tahoma"/>
                <a:cs typeface="Tahoma"/>
              </a:rPr>
              <a:t>№</a:t>
            </a:r>
            <a:r>
              <a:rPr sz="800" spc="-3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35" dirty="0">
                <a:solidFill>
                  <a:srgbClr val="8D7E9B"/>
                </a:solidFill>
                <a:latin typeface="Tahoma"/>
                <a:cs typeface="Tahoma"/>
              </a:rPr>
              <a:t>238</a:t>
            </a:r>
            <a:r>
              <a:rPr sz="800" spc="-3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55" dirty="0">
                <a:solidFill>
                  <a:srgbClr val="8D7E9B"/>
                </a:solidFill>
                <a:latin typeface="Tahoma"/>
                <a:cs typeface="Tahoma"/>
              </a:rPr>
              <a:t>від</a:t>
            </a:r>
            <a:r>
              <a:rPr sz="800" spc="-3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20" dirty="0">
                <a:solidFill>
                  <a:srgbClr val="8D7E9B"/>
                </a:solidFill>
                <a:latin typeface="Tahoma"/>
                <a:cs typeface="Tahoma"/>
              </a:rPr>
              <a:t>09.03.2022</a:t>
            </a:r>
            <a:r>
              <a:rPr sz="800" spc="-30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35" dirty="0">
                <a:solidFill>
                  <a:srgbClr val="8D7E9B"/>
                </a:solidFill>
                <a:latin typeface="Tahoma"/>
                <a:cs typeface="Tahoma"/>
              </a:rPr>
              <a:t>"Деякі</a:t>
            </a:r>
            <a:r>
              <a:rPr sz="800" spc="-3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65" dirty="0">
                <a:solidFill>
                  <a:srgbClr val="8D7E9B"/>
                </a:solidFill>
                <a:latin typeface="Tahoma"/>
                <a:cs typeface="Tahoma"/>
              </a:rPr>
              <a:t>питання</a:t>
            </a:r>
            <a:r>
              <a:rPr sz="800" spc="-3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70" dirty="0">
                <a:solidFill>
                  <a:srgbClr val="8D7E9B"/>
                </a:solidFill>
                <a:latin typeface="Tahoma"/>
                <a:cs typeface="Tahoma"/>
              </a:rPr>
              <a:t>визнання</a:t>
            </a:r>
            <a:r>
              <a:rPr sz="800" spc="-3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50" dirty="0">
                <a:solidFill>
                  <a:srgbClr val="8D7E9B"/>
                </a:solidFill>
                <a:latin typeface="Tahoma"/>
                <a:cs typeface="Tahoma"/>
              </a:rPr>
              <a:t>товарів</a:t>
            </a:r>
            <a:r>
              <a:rPr sz="800" spc="-3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65" dirty="0">
                <a:solidFill>
                  <a:srgbClr val="8D7E9B"/>
                </a:solidFill>
                <a:latin typeface="Tahoma"/>
                <a:cs typeface="Tahoma"/>
              </a:rPr>
              <a:t>гуманітарною</a:t>
            </a:r>
            <a:r>
              <a:rPr sz="800" spc="-3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75" dirty="0">
                <a:solidFill>
                  <a:srgbClr val="8D7E9B"/>
                </a:solidFill>
                <a:latin typeface="Tahoma"/>
                <a:cs typeface="Tahoma"/>
              </a:rPr>
              <a:t>допомогою</a:t>
            </a:r>
            <a:r>
              <a:rPr sz="800" spc="-30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25" dirty="0">
                <a:solidFill>
                  <a:srgbClr val="8D7E9B"/>
                </a:solidFill>
                <a:latin typeface="Tahoma"/>
                <a:cs typeface="Tahoma"/>
              </a:rPr>
              <a:t>та</a:t>
            </a:r>
            <a:r>
              <a:rPr sz="800" spc="-3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25" dirty="0">
                <a:solidFill>
                  <a:srgbClr val="8D7E9B"/>
                </a:solidFill>
                <a:latin typeface="Tahoma"/>
                <a:cs typeface="Tahoma"/>
              </a:rPr>
              <a:t>їх</a:t>
            </a:r>
            <a:r>
              <a:rPr sz="800" spc="-3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70" dirty="0">
                <a:solidFill>
                  <a:srgbClr val="8D7E9B"/>
                </a:solidFill>
                <a:latin typeface="Tahoma"/>
                <a:cs typeface="Tahoma"/>
              </a:rPr>
              <a:t>використання</a:t>
            </a:r>
            <a:r>
              <a:rPr sz="800" spc="-3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65" dirty="0">
                <a:solidFill>
                  <a:srgbClr val="8D7E9B"/>
                </a:solidFill>
                <a:latin typeface="Tahoma"/>
                <a:cs typeface="Tahoma"/>
              </a:rPr>
              <a:t>в</a:t>
            </a:r>
            <a:r>
              <a:rPr sz="800" spc="-3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60" dirty="0">
                <a:solidFill>
                  <a:srgbClr val="8D7E9B"/>
                </a:solidFill>
                <a:latin typeface="Tahoma"/>
                <a:cs typeface="Tahoma"/>
              </a:rPr>
              <a:t>умовах</a:t>
            </a:r>
            <a:r>
              <a:rPr sz="800" spc="-3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70" dirty="0">
                <a:solidFill>
                  <a:srgbClr val="8D7E9B"/>
                </a:solidFill>
                <a:latin typeface="Tahoma"/>
                <a:cs typeface="Tahoma"/>
              </a:rPr>
              <a:t>воєнного</a:t>
            </a:r>
            <a:r>
              <a:rPr sz="800" spc="-30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15" dirty="0">
                <a:solidFill>
                  <a:srgbClr val="8D7E9B"/>
                </a:solidFill>
                <a:latin typeface="Tahoma"/>
                <a:cs typeface="Tahoma"/>
              </a:rPr>
              <a:t>стану";</a:t>
            </a:r>
            <a:endParaRPr sz="800" dirty="0">
              <a:solidFill>
                <a:prstClr val="black"/>
              </a:solidFill>
              <a:latin typeface="Tahoma"/>
              <a:cs typeface="Tahoma"/>
            </a:endParaRPr>
          </a:p>
          <a:p>
            <a:pPr marL="12700" marR="5080">
              <a:lnSpc>
                <a:spcPct val="101600"/>
              </a:lnSpc>
            </a:pPr>
            <a:r>
              <a:rPr sz="800" spc="65" dirty="0">
                <a:solidFill>
                  <a:srgbClr val="8D7E9B"/>
                </a:solidFill>
                <a:latin typeface="Tahoma"/>
                <a:cs typeface="Tahoma"/>
              </a:rPr>
              <a:t>Постанова</a:t>
            </a:r>
            <a:r>
              <a:rPr sz="800" spc="-3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95" dirty="0">
                <a:solidFill>
                  <a:srgbClr val="8D7E9B"/>
                </a:solidFill>
                <a:latin typeface="Tahoma"/>
                <a:cs typeface="Tahoma"/>
              </a:rPr>
              <a:t>КМУ</a:t>
            </a:r>
            <a:r>
              <a:rPr sz="800" spc="-30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45" dirty="0">
                <a:solidFill>
                  <a:srgbClr val="8D7E9B"/>
                </a:solidFill>
                <a:latin typeface="Tahoma"/>
                <a:cs typeface="Tahoma"/>
              </a:rPr>
              <a:t>№</a:t>
            </a:r>
            <a:r>
              <a:rPr sz="800" spc="-30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25" dirty="0">
                <a:solidFill>
                  <a:srgbClr val="8D7E9B"/>
                </a:solidFill>
                <a:latin typeface="Tahoma"/>
                <a:cs typeface="Tahoma"/>
              </a:rPr>
              <a:t>379</a:t>
            </a:r>
            <a:r>
              <a:rPr sz="800" spc="-3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55" dirty="0">
                <a:solidFill>
                  <a:srgbClr val="8D7E9B"/>
                </a:solidFill>
                <a:latin typeface="Tahoma"/>
                <a:cs typeface="Tahoma"/>
              </a:rPr>
              <a:t>від</a:t>
            </a:r>
            <a:r>
              <a:rPr sz="800" spc="-30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5" dirty="0">
                <a:solidFill>
                  <a:srgbClr val="8D7E9B"/>
                </a:solidFill>
                <a:latin typeface="Tahoma"/>
                <a:cs typeface="Tahoma"/>
              </a:rPr>
              <a:t>27.03.2022</a:t>
            </a:r>
            <a:r>
              <a:rPr sz="800" spc="-30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65" dirty="0">
                <a:solidFill>
                  <a:srgbClr val="8D7E9B"/>
                </a:solidFill>
                <a:latin typeface="Tahoma"/>
                <a:cs typeface="Tahoma"/>
              </a:rPr>
              <a:t>"Про</a:t>
            </a:r>
            <a:r>
              <a:rPr sz="800" spc="-30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65" dirty="0">
                <a:solidFill>
                  <a:srgbClr val="8D7E9B"/>
                </a:solidFill>
                <a:latin typeface="Tahoma"/>
                <a:cs typeface="Tahoma"/>
              </a:rPr>
              <a:t>особливості</a:t>
            </a:r>
            <a:r>
              <a:rPr sz="800" spc="-3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75" dirty="0">
                <a:solidFill>
                  <a:srgbClr val="8D7E9B"/>
                </a:solidFill>
                <a:latin typeface="Tahoma"/>
                <a:cs typeface="Tahoma"/>
              </a:rPr>
              <a:t>здійснення</a:t>
            </a:r>
            <a:r>
              <a:rPr sz="800" spc="-30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60" dirty="0">
                <a:solidFill>
                  <a:srgbClr val="8D7E9B"/>
                </a:solidFill>
                <a:latin typeface="Tahoma"/>
                <a:cs typeface="Tahoma"/>
              </a:rPr>
              <a:t>гуманітарної</a:t>
            </a:r>
            <a:r>
              <a:rPr sz="800" spc="-30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60" dirty="0">
                <a:solidFill>
                  <a:srgbClr val="8D7E9B"/>
                </a:solidFill>
                <a:latin typeface="Tahoma"/>
                <a:cs typeface="Tahoma"/>
              </a:rPr>
              <a:t>допомоги,</a:t>
            </a:r>
            <a:r>
              <a:rPr sz="800" spc="-3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55" dirty="0">
                <a:solidFill>
                  <a:srgbClr val="8D7E9B"/>
                </a:solidFill>
                <a:latin typeface="Tahoma"/>
                <a:cs typeface="Tahoma"/>
              </a:rPr>
              <a:t>яка</a:t>
            </a:r>
            <a:r>
              <a:rPr sz="800" spc="-30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65" dirty="0">
                <a:solidFill>
                  <a:srgbClr val="8D7E9B"/>
                </a:solidFill>
                <a:latin typeface="Tahoma"/>
                <a:cs typeface="Tahoma"/>
              </a:rPr>
              <a:t>перевозиться</a:t>
            </a:r>
            <a:r>
              <a:rPr sz="800" spc="-30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70" dirty="0">
                <a:solidFill>
                  <a:srgbClr val="8D7E9B"/>
                </a:solidFill>
                <a:latin typeface="Tahoma"/>
                <a:cs typeface="Tahoma"/>
              </a:rPr>
              <a:t>залізничним</a:t>
            </a:r>
            <a:r>
              <a:rPr sz="800" spc="-30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65" dirty="0">
                <a:solidFill>
                  <a:srgbClr val="8D7E9B"/>
                </a:solidFill>
                <a:latin typeface="Tahoma"/>
                <a:cs typeface="Tahoma"/>
              </a:rPr>
              <a:t>транспортом</a:t>
            </a:r>
            <a:r>
              <a:rPr sz="800" spc="-3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65" dirty="0">
                <a:solidFill>
                  <a:srgbClr val="8D7E9B"/>
                </a:solidFill>
                <a:latin typeface="Tahoma"/>
                <a:cs typeface="Tahoma"/>
              </a:rPr>
              <a:t>в</a:t>
            </a:r>
            <a:r>
              <a:rPr sz="800" spc="-30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60" dirty="0">
                <a:solidFill>
                  <a:srgbClr val="8D7E9B"/>
                </a:solidFill>
                <a:latin typeface="Tahoma"/>
                <a:cs typeface="Tahoma"/>
              </a:rPr>
              <a:t>умовах</a:t>
            </a:r>
            <a:r>
              <a:rPr sz="800" spc="-30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70" dirty="0">
                <a:solidFill>
                  <a:srgbClr val="8D7E9B"/>
                </a:solidFill>
                <a:latin typeface="Tahoma"/>
                <a:cs typeface="Tahoma"/>
              </a:rPr>
              <a:t>воєнного</a:t>
            </a:r>
            <a:r>
              <a:rPr sz="800" spc="-3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15" dirty="0">
                <a:solidFill>
                  <a:srgbClr val="8D7E9B"/>
                </a:solidFill>
                <a:latin typeface="Tahoma"/>
                <a:cs typeface="Tahoma"/>
              </a:rPr>
              <a:t>стану"; </a:t>
            </a:r>
            <a:r>
              <a:rPr sz="800" spc="-23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65" dirty="0">
                <a:solidFill>
                  <a:srgbClr val="8D7E9B"/>
                </a:solidFill>
                <a:latin typeface="Tahoma"/>
                <a:cs typeface="Tahoma"/>
              </a:rPr>
              <a:t>Закон </a:t>
            </a:r>
            <a:r>
              <a:rPr sz="800" spc="70" dirty="0">
                <a:solidFill>
                  <a:srgbClr val="8D7E9B"/>
                </a:solidFill>
                <a:latin typeface="Tahoma"/>
                <a:cs typeface="Tahoma"/>
              </a:rPr>
              <a:t>України </a:t>
            </a:r>
            <a:r>
              <a:rPr sz="800" spc="45" dirty="0">
                <a:solidFill>
                  <a:srgbClr val="8D7E9B"/>
                </a:solidFill>
                <a:latin typeface="Tahoma"/>
                <a:cs typeface="Tahoma"/>
              </a:rPr>
              <a:t>№ </a:t>
            </a:r>
            <a:r>
              <a:rPr sz="800" spc="-5" dirty="0">
                <a:solidFill>
                  <a:srgbClr val="8D7E9B"/>
                </a:solidFill>
                <a:latin typeface="Tahoma"/>
                <a:cs typeface="Tahoma"/>
              </a:rPr>
              <a:t>2120-IX </a:t>
            </a:r>
            <a:r>
              <a:rPr sz="800" spc="55" dirty="0">
                <a:solidFill>
                  <a:srgbClr val="8D7E9B"/>
                </a:solidFill>
                <a:latin typeface="Tahoma"/>
                <a:cs typeface="Tahoma"/>
              </a:rPr>
              <a:t>від </a:t>
            </a:r>
            <a:r>
              <a:rPr sz="800" spc="-5" dirty="0">
                <a:solidFill>
                  <a:srgbClr val="8D7E9B"/>
                </a:solidFill>
                <a:latin typeface="Tahoma"/>
                <a:cs typeface="Tahoma"/>
              </a:rPr>
              <a:t>15.03.2022 </a:t>
            </a:r>
            <a:r>
              <a:rPr sz="800" spc="65" dirty="0">
                <a:solidFill>
                  <a:srgbClr val="8D7E9B"/>
                </a:solidFill>
                <a:latin typeface="Tahoma"/>
                <a:cs typeface="Tahoma"/>
              </a:rPr>
              <a:t>"Про </a:t>
            </a:r>
            <a:r>
              <a:rPr sz="800" spc="75" dirty="0">
                <a:solidFill>
                  <a:srgbClr val="8D7E9B"/>
                </a:solidFill>
                <a:latin typeface="Tahoma"/>
                <a:cs typeface="Tahoma"/>
              </a:rPr>
              <a:t>внесення змін </a:t>
            </a:r>
            <a:r>
              <a:rPr sz="800" spc="70" dirty="0">
                <a:solidFill>
                  <a:srgbClr val="8D7E9B"/>
                </a:solidFill>
                <a:latin typeface="Tahoma"/>
                <a:cs typeface="Tahoma"/>
              </a:rPr>
              <a:t>до </a:t>
            </a:r>
            <a:r>
              <a:rPr sz="800" spc="60" dirty="0">
                <a:solidFill>
                  <a:srgbClr val="8D7E9B"/>
                </a:solidFill>
                <a:latin typeface="Tahoma"/>
                <a:cs typeface="Tahoma"/>
              </a:rPr>
              <a:t>Податкового кодексу </a:t>
            </a:r>
            <a:r>
              <a:rPr sz="800" spc="70" dirty="0">
                <a:solidFill>
                  <a:srgbClr val="8D7E9B"/>
                </a:solidFill>
                <a:latin typeface="Tahoma"/>
                <a:cs typeface="Tahoma"/>
              </a:rPr>
              <a:t>України </a:t>
            </a:r>
            <a:r>
              <a:rPr sz="800" spc="25" dirty="0">
                <a:solidFill>
                  <a:srgbClr val="8D7E9B"/>
                </a:solidFill>
                <a:latin typeface="Tahoma"/>
                <a:cs typeface="Tahoma"/>
              </a:rPr>
              <a:t>та </a:t>
            </a:r>
            <a:r>
              <a:rPr sz="800" spc="70" dirty="0">
                <a:solidFill>
                  <a:srgbClr val="8D7E9B"/>
                </a:solidFill>
                <a:latin typeface="Tahoma"/>
                <a:cs typeface="Tahoma"/>
              </a:rPr>
              <a:t>інших </a:t>
            </a:r>
            <a:r>
              <a:rPr sz="800" spc="60" dirty="0">
                <a:solidFill>
                  <a:srgbClr val="8D7E9B"/>
                </a:solidFill>
                <a:latin typeface="Tahoma"/>
                <a:cs typeface="Tahoma"/>
              </a:rPr>
              <a:t>законодавчих </a:t>
            </a:r>
            <a:r>
              <a:rPr sz="800" spc="40" dirty="0">
                <a:solidFill>
                  <a:srgbClr val="8D7E9B"/>
                </a:solidFill>
                <a:latin typeface="Tahoma"/>
                <a:cs typeface="Tahoma"/>
              </a:rPr>
              <a:t>актів </a:t>
            </a:r>
            <a:r>
              <a:rPr sz="800" spc="70" dirty="0">
                <a:solidFill>
                  <a:srgbClr val="8D7E9B"/>
                </a:solidFill>
                <a:latin typeface="Tahoma"/>
                <a:cs typeface="Tahoma"/>
              </a:rPr>
              <a:t>України </a:t>
            </a:r>
            <a:r>
              <a:rPr sz="800" spc="80" dirty="0">
                <a:solidFill>
                  <a:srgbClr val="8D7E9B"/>
                </a:solidFill>
                <a:latin typeface="Tahoma"/>
                <a:cs typeface="Tahoma"/>
              </a:rPr>
              <a:t>щодо </a:t>
            </a:r>
            <a:r>
              <a:rPr sz="800" spc="45" dirty="0">
                <a:solidFill>
                  <a:srgbClr val="8D7E9B"/>
                </a:solidFill>
                <a:latin typeface="Tahoma"/>
                <a:cs typeface="Tahoma"/>
              </a:rPr>
              <a:t>дії </a:t>
            </a:r>
            <a:r>
              <a:rPr sz="800" spc="95" dirty="0">
                <a:solidFill>
                  <a:srgbClr val="8D7E9B"/>
                </a:solidFill>
                <a:latin typeface="Tahoma"/>
                <a:cs typeface="Tahoma"/>
              </a:rPr>
              <a:t>норм </a:t>
            </a:r>
            <a:r>
              <a:rPr sz="800" spc="65" dirty="0">
                <a:solidFill>
                  <a:srgbClr val="8D7E9B"/>
                </a:solidFill>
                <a:latin typeface="Tahoma"/>
                <a:cs typeface="Tahoma"/>
              </a:rPr>
              <a:t>на </a:t>
            </a:r>
            <a:r>
              <a:rPr sz="800" spc="70" dirty="0">
                <a:solidFill>
                  <a:srgbClr val="8D7E9B"/>
                </a:solidFill>
                <a:latin typeface="Tahoma"/>
                <a:cs typeface="Tahoma"/>
              </a:rPr>
              <a:t>період </a:t>
            </a:r>
            <a:r>
              <a:rPr sz="800" spc="45" dirty="0">
                <a:solidFill>
                  <a:srgbClr val="8D7E9B"/>
                </a:solidFill>
                <a:latin typeface="Tahoma"/>
                <a:cs typeface="Tahoma"/>
              </a:rPr>
              <a:t>дії </a:t>
            </a:r>
            <a:r>
              <a:rPr sz="800" spc="50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70" dirty="0">
                <a:solidFill>
                  <a:srgbClr val="8D7E9B"/>
                </a:solidFill>
                <a:latin typeface="Tahoma"/>
                <a:cs typeface="Tahoma"/>
              </a:rPr>
              <a:t>воєнного</a:t>
            </a:r>
            <a:r>
              <a:rPr sz="800" spc="-50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15" dirty="0">
                <a:solidFill>
                  <a:srgbClr val="8D7E9B"/>
                </a:solidFill>
                <a:latin typeface="Tahoma"/>
                <a:cs typeface="Tahoma"/>
              </a:rPr>
              <a:t>стану".</a:t>
            </a:r>
            <a:endParaRPr sz="80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7" name="object 2">
            <a:extLst>
              <a:ext uri="{FF2B5EF4-FFF2-40B4-BE49-F238E27FC236}">
                <a16:creationId xmlns:a16="http://schemas.microsoft.com/office/drawing/2014/main" id="{C4383715-ADE6-4E18-ACA0-54F261C6C39B}"/>
              </a:ext>
            </a:extLst>
          </p:cNvPr>
          <p:cNvSpPr txBox="1">
            <a:spLocks/>
          </p:cNvSpPr>
          <p:nvPr/>
        </p:nvSpPr>
        <p:spPr>
          <a:xfrm>
            <a:off x="901300" y="1896406"/>
            <a:ext cx="2131060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2400" b="1" i="0">
                <a:solidFill>
                  <a:srgbClr val="372B42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000" b="1" i="0" u="none" strike="noStrike" kern="0" cap="none" spc="-570" normalizeH="0" baseline="0" noProof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Імпорт</a:t>
            </a:r>
            <a:endParaRPr kumimoji="0" lang="ru-RU" sz="6000" b="1" i="0" u="none" strike="noStrike" kern="0" cap="none" spc="0" normalizeH="0" baseline="0" noProof="0">
              <a:ln>
                <a:noFill/>
              </a:ln>
              <a:solidFill>
                <a:srgbClr val="372B42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285886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6">
            <a:extLst>
              <a:ext uri="{FF2B5EF4-FFF2-40B4-BE49-F238E27FC236}">
                <a16:creationId xmlns:a16="http://schemas.microsoft.com/office/drawing/2014/main" id="{95BCC517-B1B5-4E92-B9B8-270E098B0BD8}"/>
              </a:ext>
            </a:extLst>
          </p:cNvPr>
          <p:cNvSpPr txBox="1">
            <a:spLocks/>
          </p:cNvSpPr>
          <p:nvPr/>
        </p:nvSpPr>
        <p:spPr>
          <a:xfrm>
            <a:off x="788526" y="424908"/>
            <a:ext cx="3635194" cy="1492845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>
            <a:lvl1pPr>
              <a:defRPr sz="2400" b="1" i="0">
                <a:solidFill>
                  <a:srgbClr val="372B42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034" marR="5080" lvl="0" indent="0" defTabSz="914400" eaLnBrk="1" fontAlgn="auto" latinLnBrk="0" hangingPunct="1">
              <a:lnSpc>
                <a:spcPts val="2850"/>
              </a:lnSpc>
              <a:spcBef>
                <a:spcPts val="22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none" spc="-270" normalizeH="0" baseline="0" noProof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Тимчасове</a:t>
            </a:r>
            <a:r>
              <a:rPr kumimoji="0" lang="ru-RU" sz="2400" b="1" i="0" u="none" strike="noStrike" kern="0" cap="none" spc="-55" normalizeH="0" baseline="0" noProof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ru-RU" sz="2400" b="1" i="0" u="none" strike="noStrike" kern="0" cap="none" spc="-185" normalizeH="0" baseline="0" noProof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звільнення</a:t>
            </a:r>
            <a:r>
              <a:rPr kumimoji="0" lang="ru-RU" sz="2400" b="1" i="0" u="none" strike="noStrike" kern="0" cap="none" spc="-55" normalizeH="0" baseline="0" noProof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ru-RU" sz="2400" b="1" i="0" u="none" strike="noStrike" kern="0" cap="none" spc="-125" normalizeH="0" baseline="0" noProof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від</a:t>
            </a:r>
            <a:r>
              <a:rPr kumimoji="0" lang="ru-RU" sz="2400" b="1" i="0" u="none" strike="noStrike" kern="0" cap="none" spc="-55" normalizeH="0" baseline="0" noProof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ru-RU" sz="2400" b="1" i="0" u="none" strike="noStrike" kern="0" cap="none" spc="-200" normalizeH="0" baseline="0" noProof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оподаткування</a:t>
            </a:r>
            <a:r>
              <a:rPr kumimoji="0" lang="ru-RU" sz="2400" b="1" i="0" u="none" strike="noStrike" kern="0" cap="none" spc="-55" normalizeH="0" baseline="0" noProof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ru-RU" sz="2400" b="1" i="0" u="none" strike="noStrike" kern="0" cap="none" spc="-220" normalizeH="0" baseline="0" noProof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товарів</a:t>
            </a:r>
            <a:r>
              <a:rPr kumimoji="0" lang="ru-RU" sz="2400" b="1" i="0" u="none" strike="noStrike" kern="0" cap="none" spc="-55" normalizeH="0" baseline="0" noProof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ru-RU" sz="2400" b="1" i="0" u="none" strike="noStrike" kern="0" cap="none" spc="-200" normalizeH="0" baseline="0" noProof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та </a:t>
            </a:r>
            <a:r>
              <a:rPr kumimoji="0" lang="ru-RU" sz="2400" b="1" i="0" u="none" strike="noStrike" kern="0" cap="none" spc="-650" normalizeH="0" baseline="0" noProof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ru-RU" sz="2400" b="1" i="0" u="none" strike="noStrike" kern="0" cap="none" spc="-229" normalizeH="0" baseline="0" noProof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транспортних</a:t>
            </a:r>
            <a:r>
              <a:rPr kumimoji="0" lang="ru-RU" sz="2400" b="1" i="0" u="none" strike="noStrike" kern="0" cap="none" spc="-55" normalizeH="0" baseline="0" noProof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ru-RU" sz="2400" b="1" i="0" u="none" strike="noStrike" kern="0" cap="none" spc="-210" normalizeH="0" baseline="0" noProof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засобів</a:t>
            </a:r>
            <a:r>
              <a:rPr kumimoji="0" lang="ru-RU" sz="2400" b="1" i="0" u="none" strike="noStrike" kern="0" cap="none" spc="-55" normalizeH="0" baseline="0" noProof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ru-RU" sz="2400" b="1" i="0" u="none" strike="noStrike" kern="0" cap="none" spc="-215" normalizeH="0" baseline="0" noProof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ввізним</a:t>
            </a:r>
            <a:r>
              <a:rPr kumimoji="0" lang="ru-RU" sz="2400" b="1" i="0" u="none" strike="noStrike" kern="0" cap="none" spc="-55" normalizeH="0" baseline="0" noProof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ru-RU" sz="2400" b="1" i="0" u="none" strike="noStrike" kern="0" cap="none" spc="-310" normalizeH="0" baseline="0" noProof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ми</a:t>
            </a:r>
            <a:r>
              <a:rPr kumimoji="0" lang="ru-RU" sz="2400" b="1" i="0" u="none" strike="noStrike" kern="0" cap="none" spc="-245" normalizeH="0" baseline="0" noProof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т</a:t>
            </a:r>
            <a:r>
              <a:rPr kumimoji="0" lang="ru-RU" sz="2400" b="1" i="0" u="none" strike="noStrike" kern="0" cap="none" spc="-345" normalizeH="0" baseline="0" noProof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ом</a:t>
            </a:r>
            <a:r>
              <a:rPr kumimoji="0" lang="ru-RU" sz="2400" b="1" i="0" u="none" strike="noStrike" kern="0" cap="none" spc="-55" normalizeH="0" baseline="0" noProof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ru-RU" sz="2400" b="1" i="0" u="none" strike="noStrike" kern="0" cap="none" spc="-200" normalizeH="0" baseline="0" noProof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та</a:t>
            </a:r>
            <a:r>
              <a:rPr kumimoji="0" lang="ru-RU" sz="2400" b="1" i="0" u="none" strike="noStrike" kern="0" cap="none" spc="-55" normalizeH="0" baseline="0" noProof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ru-RU" sz="2400" b="1" i="0" u="none" strike="noStrike" kern="0" cap="none" spc="-215" normalizeH="0" baseline="0" noProof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ПДВ</a:t>
            </a:r>
            <a:endParaRPr kumimoji="0" lang="ru-RU" sz="2400" b="1" i="0" u="none" strike="noStrike" kern="0" cap="none" spc="-215" normalizeH="0" baseline="0" noProof="0" dirty="0">
              <a:ln>
                <a:noFill/>
              </a:ln>
              <a:solidFill>
                <a:srgbClr val="372B42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3" name="object 27">
            <a:extLst>
              <a:ext uri="{FF2B5EF4-FFF2-40B4-BE49-F238E27FC236}">
                <a16:creationId xmlns:a16="http://schemas.microsoft.com/office/drawing/2014/main" id="{DBBD8E92-8765-47DE-8FB5-F0D8315B1AC5}"/>
              </a:ext>
            </a:extLst>
          </p:cNvPr>
          <p:cNvSpPr txBox="1"/>
          <p:nvPr/>
        </p:nvSpPr>
        <p:spPr>
          <a:xfrm>
            <a:off x="5615173" y="424908"/>
            <a:ext cx="5159375" cy="19456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spcBef>
                <a:spcPts val="100"/>
              </a:spcBef>
            </a:pPr>
            <a:r>
              <a:rPr sz="1400" spc="135" dirty="0">
                <a:solidFill>
                  <a:prstClr val="black"/>
                </a:solidFill>
                <a:latin typeface="Tahoma"/>
                <a:cs typeface="Tahoma"/>
              </a:rPr>
              <a:t>Від</a:t>
            </a:r>
            <a:r>
              <a:rPr sz="1400" spc="710" dirty="0">
                <a:solidFill>
                  <a:prstClr val="black"/>
                </a:solidFill>
                <a:latin typeface="Tahoma"/>
                <a:cs typeface="Tahoma"/>
              </a:rPr>
              <a:t> </a:t>
            </a:r>
            <a:r>
              <a:rPr sz="1400" spc="105" dirty="0">
                <a:solidFill>
                  <a:prstClr val="black"/>
                </a:solidFill>
                <a:latin typeface="Tahoma"/>
                <a:cs typeface="Tahoma"/>
              </a:rPr>
              <a:t>ввізного</a:t>
            </a:r>
            <a:r>
              <a:rPr sz="1400" spc="110" dirty="0">
                <a:solidFill>
                  <a:prstClr val="black"/>
                </a:solidFill>
                <a:latin typeface="Tahoma"/>
                <a:cs typeface="Tahoma"/>
              </a:rPr>
              <a:t> </a:t>
            </a:r>
            <a:r>
              <a:rPr sz="1400" spc="114" dirty="0">
                <a:solidFill>
                  <a:prstClr val="black"/>
                </a:solidFill>
                <a:latin typeface="Tahoma"/>
                <a:cs typeface="Tahoma"/>
              </a:rPr>
              <a:t>мита</a:t>
            </a:r>
            <a:r>
              <a:rPr sz="1400" spc="120" dirty="0">
                <a:solidFill>
                  <a:prstClr val="black"/>
                </a:solidFill>
                <a:latin typeface="Tahoma"/>
                <a:cs typeface="Tahoma"/>
              </a:rPr>
              <a:t> </a:t>
            </a:r>
            <a:r>
              <a:rPr sz="1400" spc="95" dirty="0">
                <a:solidFill>
                  <a:prstClr val="black"/>
                </a:solidFill>
                <a:latin typeface="Tahoma"/>
                <a:cs typeface="Tahoma"/>
              </a:rPr>
              <a:t>звільняються</a:t>
            </a:r>
            <a:r>
              <a:rPr sz="1400" spc="100" dirty="0">
                <a:solidFill>
                  <a:prstClr val="black"/>
                </a:solidFill>
                <a:latin typeface="Tahoma"/>
                <a:cs typeface="Tahoma"/>
              </a:rPr>
              <a:t> </a:t>
            </a:r>
            <a:r>
              <a:rPr sz="1400" spc="105" dirty="0">
                <a:solidFill>
                  <a:prstClr val="black"/>
                </a:solidFill>
                <a:latin typeface="Tahoma"/>
                <a:cs typeface="Tahoma"/>
              </a:rPr>
              <a:t>всі</a:t>
            </a:r>
            <a:r>
              <a:rPr sz="1400" spc="110" dirty="0">
                <a:solidFill>
                  <a:prstClr val="black"/>
                </a:solidFill>
                <a:latin typeface="Tahoma"/>
                <a:cs typeface="Tahoma"/>
              </a:rPr>
              <a:t> </a:t>
            </a:r>
            <a:r>
              <a:rPr sz="1400" spc="90" dirty="0">
                <a:solidFill>
                  <a:prstClr val="black"/>
                </a:solidFill>
                <a:latin typeface="Tahoma"/>
                <a:cs typeface="Tahoma"/>
              </a:rPr>
              <a:t>суб'єкти </a:t>
            </a:r>
            <a:r>
              <a:rPr sz="1400" spc="95" dirty="0">
                <a:solidFill>
                  <a:prstClr val="black"/>
                </a:solidFill>
                <a:latin typeface="Tahoma"/>
                <a:cs typeface="Tahoma"/>
              </a:rPr>
              <a:t> </a:t>
            </a:r>
            <a:r>
              <a:rPr sz="1400" spc="105" dirty="0">
                <a:solidFill>
                  <a:prstClr val="black"/>
                </a:solidFill>
                <a:latin typeface="Tahoma"/>
                <a:cs typeface="Tahoma"/>
              </a:rPr>
              <a:t>господарювання, </a:t>
            </a:r>
            <a:r>
              <a:rPr sz="1400" spc="100" dirty="0">
                <a:solidFill>
                  <a:prstClr val="black"/>
                </a:solidFill>
                <a:latin typeface="Tahoma"/>
                <a:cs typeface="Tahoma"/>
              </a:rPr>
              <a:t>від </a:t>
            </a:r>
            <a:r>
              <a:rPr sz="1400" spc="105" dirty="0">
                <a:solidFill>
                  <a:prstClr val="black"/>
                </a:solidFill>
                <a:latin typeface="Tahoma"/>
                <a:cs typeface="Tahoma"/>
              </a:rPr>
              <a:t>оподаткування </a:t>
            </a:r>
            <a:r>
              <a:rPr sz="1400" spc="185" dirty="0">
                <a:solidFill>
                  <a:prstClr val="black"/>
                </a:solidFill>
                <a:latin typeface="Tahoma"/>
                <a:cs typeface="Tahoma"/>
              </a:rPr>
              <a:t>ПДВ </a:t>
            </a:r>
            <a:r>
              <a:rPr sz="1400" spc="25" dirty="0">
                <a:solidFill>
                  <a:prstClr val="black"/>
                </a:solidFill>
                <a:latin typeface="Tahoma"/>
                <a:cs typeface="Tahoma"/>
              </a:rPr>
              <a:t>-</a:t>
            </a:r>
            <a:r>
              <a:rPr sz="1400" spc="30" dirty="0">
                <a:solidFill>
                  <a:prstClr val="black"/>
                </a:solidFill>
                <a:latin typeface="Tahoma"/>
                <a:cs typeface="Tahoma"/>
              </a:rPr>
              <a:t> </a:t>
            </a:r>
            <a:r>
              <a:rPr sz="1400" spc="90" dirty="0">
                <a:solidFill>
                  <a:prstClr val="black"/>
                </a:solidFill>
                <a:latin typeface="Tahoma"/>
                <a:cs typeface="Tahoma"/>
              </a:rPr>
              <a:t>суб'єкти </a:t>
            </a:r>
            <a:r>
              <a:rPr sz="1400" spc="95" dirty="0">
                <a:solidFill>
                  <a:prstClr val="black"/>
                </a:solidFill>
                <a:latin typeface="Tahoma"/>
                <a:cs typeface="Tahoma"/>
              </a:rPr>
              <a:t> </a:t>
            </a:r>
            <a:r>
              <a:rPr sz="1400" spc="105" dirty="0">
                <a:solidFill>
                  <a:prstClr val="black"/>
                </a:solidFill>
                <a:latin typeface="Tahoma"/>
                <a:cs typeface="Tahoma"/>
              </a:rPr>
              <a:t>господарювання,</a:t>
            </a:r>
            <a:r>
              <a:rPr sz="1400" spc="110" dirty="0">
                <a:solidFill>
                  <a:prstClr val="black"/>
                </a:solidFill>
                <a:latin typeface="Tahoma"/>
                <a:cs typeface="Tahoma"/>
              </a:rPr>
              <a:t> </a:t>
            </a:r>
            <a:r>
              <a:rPr sz="1400" spc="95" dirty="0">
                <a:solidFill>
                  <a:prstClr val="black"/>
                </a:solidFill>
                <a:latin typeface="Tahoma"/>
                <a:cs typeface="Tahoma"/>
              </a:rPr>
              <a:t>які</a:t>
            </a:r>
            <a:r>
              <a:rPr sz="1400" spc="100" dirty="0">
                <a:solidFill>
                  <a:prstClr val="black"/>
                </a:solidFill>
                <a:latin typeface="Tahoma"/>
                <a:cs typeface="Tahoma"/>
              </a:rPr>
              <a:t> </a:t>
            </a:r>
            <a:r>
              <a:rPr sz="1400" spc="114" dirty="0">
                <a:solidFill>
                  <a:prstClr val="black"/>
                </a:solidFill>
                <a:latin typeface="Tahoma"/>
                <a:cs typeface="Tahoma"/>
              </a:rPr>
              <a:t>зареєстровані</a:t>
            </a:r>
            <a:r>
              <a:rPr sz="1400" spc="120" dirty="0">
                <a:solidFill>
                  <a:prstClr val="black"/>
                </a:solidFill>
                <a:latin typeface="Tahoma"/>
                <a:cs typeface="Tahoma"/>
              </a:rPr>
              <a:t> </a:t>
            </a:r>
            <a:r>
              <a:rPr sz="1400" spc="125" dirty="0">
                <a:solidFill>
                  <a:prstClr val="black"/>
                </a:solidFill>
                <a:latin typeface="Tahoma"/>
                <a:cs typeface="Tahoma"/>
              </a:rPr>
              <a:t>платниками </a:t>
            </a:r>
            <a:r>
              <a:rPr sz="1400" spc="130" dirty="0">
                <a:solidFill>
                  <a:prstClr val="black"/>
                </a:solidFill>
                <a:latin typeface="Tahoma"/>
                <a:cs typeface="Tahoma"/>
              </a:rPr>
              <a:t> </a:t>
            </a:r>
            <a:r>
              <a:rPr sz="1400" spc="125" dirty="0">
                <a:solidFill>
                  <a:prstClr val="black"/>
                </a:solidFill>
                <a:latin typeface="Tahoma"/>
                <a:cs typeface="Tahoma"/>
              </a:rPr>
              <a:t>єдиного </a:t>
            </a:r>
            <a:r>
              <a:rPr sz="1400" spc="90" dirty="0">
                <a:solidFill>
                  <a:prstClr val="black"/>
                </a:solidFill>
                <a:latin typeface="Tahoma"/>
                <a:cs typeface="Tahoma"/>
              </a:rPr>
              <a:t>податку </a:t>
            </a:r>
            <a:r>
              <a:rPr sz="1400" spc="-114" dirty="0">
                <a:solidFill>
                  <a:prstClr val="black"/>
                </a:solidFill>
                <a:latin typeface="Tahoma"/>
                <a:cs typeface="Tahoma"/>
              </a:rPr>
              <a:t>I, </a:t>
            </a:r>
            <a:r>
              <a:rPr sz="1400" spc="-100" dirty="0">
                <a:solidFill>
                  <a:prstClr val="black"/>
                </a:solidFill>
                <a:latin typeface="Tahoma"/>
                <a:cs typeface="Tahoma"/>
              </a:rPr>
              <a:t>II </a:t>
            </a:r>
            <a:r>
              <a:rPr sz="1400" spc="45" dirty="0">
                <a:solidFill>
                  <a:prstClr val="black"/>
                </a:solidFill>
                <a:latin typeface="Tahoma"/>
                <a:cs typeface="Tahoma"/>
              </a:rPr>
              <a:t>та </a:t>
            </a:r>
            <a:r>
              <a:rPr sz="1400" spc="-100" dirty="0">
                <a:solidFill>
                  <a:prstClr val="black"/>
                </a:solidFill>
                <a:latin typeface="Tahoma"/>
                <a:cs typeface="Tahoma"/>
              </a:rPr>
              <a:t>III </a:t>
            </a:r>
            <a:r>
              <a:rPr sz="1400" spc="100" dirty="0">
                <a:solidFill>
                  <a:prstClr val="black"/>
                </a:solidFill>
                <a:latin typeface="Tahoma"/>
                <a:cs typeface="Tahoma"/>
              </a:rPr>
              <a:t>(крім </a:t>
            </a:r>
            <a:r>
              <a:rPr sz="1400" spc="20" dirty="0">
                <a:solidFill>
                  <a:prstClr val="black"/>
                </a:solidFill>
                <a:latin typeface="Tahoma"/>
                <a:cs typeface="Tahoma"/>
              </a:rPr>
              <a:t>тих, </a:t>
            </a:r>
            <a:r>
              <a:rPr sz="1400" spc="160" dirty="0">
                <a:solidFill>
                  <a:prstClr val="black"/>
                </a:solidFill>
                <a:latin typeface="Tahoma"/>
                <a:cs typeface="Tahoma"/>
              </a:rPr>
              <a:t>що </a:t>
            </a:r>
            <a:r>
              <a:rPr sz="1400" spc="95" dirty="0">
                <a:solidFill>
                  <a:prstClr val="black"/>
                </a:solidFill>
                <a:latin typeface="Tahoma"/>
                <a:cs typeface="Tahoma"/>
              </a:rPr>
              <a:t>сплачують </a:t>
            </a:r>
            <a:r>
              <a:rPr sz="1400" spc="-100" dirty="0">
                <a:solidFill>
                  <a:prstClr val="black"/>
                </a:solidFill>
                <a:latin typeface="Tahoma"/>
                <a:cs typeface="Tahoma"/>
              </a:rPr>
              <a:t>3% </a:t>
            </a:r>
            <a:r>
              <a:rPr sz="1400" spc="-95" dirty="0">
                <a:solidFill>
                  <a:prstClr val="black"/>
                </a:solidFill>
                <a:latin typeface="Tahoma"/>
                <a:cs typeface="Tahoma"/>
              </a:rPr>
              <a:t> </a:t>
            </a:r>
            <a:r>
              <a:rPr sz="1400" spc="95" dirty="0">
                <a:solidFill>
                  <a:prstClr val="black"/>
                </a:solidFill>
                <a:latin typeface="Tahoma"/>
                <a:cs typeface="Tahoma"/>
              </a:rPr>
              <a:t>доходу</a:t>
            </a:r>
            <a:r>
              <a:rPr sz="1400" spc="40" dirty="0">
                <a:solidFill>
                  <a:prstClr val="black"/>
                </a:solidFill>
                <a:latin typeface="Tahoma"/>
                <a:cs typeface="Tahoma"/>
              </a:rPr>
              <a:t> </a:t>
            </a:r>
            <a:r>
              <a:rPr sz="1400" spc="80" dirty="0">
                <a:solidFill>
                  <a:prstClr val="black"/>
                </a:solidFill>
                <a:latin typeface="Tahoma"/>
                <a:cs typeface="Tahoma"/>
              </a:rPr>
              <a:t>у</a:t>
            </a:r>
            <a:r>
              <a:rPr sz="1400" spc="45" dirty="0">
                <a:solidFill>
                  <a:prstClr val="black"/>
                </a:solidFill>
                <a:latin typeface="Tahoma"/>
                <a:cs typeface="Tahoma"/>
              </a:rPr>
              <a:t> </a:t>
            </a:r>
            <a:r>
              <a:rPr sz="1400" spc="100" dirty="0">
                <a:solidFill>
                  <a:prstClr val="black"/>
                </a:solidFill>
                <a:latin typeface="Tahoma"/>
                <a:cs typeface="Tahoma"/>
              </a:rPr>
              <a:t>разі</a:t>
            </a:r>
            <a:r>
              <a:rPr sz="1400" spc="45" dirty="0">
                <a:solidFill>
                  <a:prstClr val="black"/>
                </a:solidFill>
                <a:latin typeface="Tahoma"/>
                <a:cs typeface="Tahoma"/>
              </a:rPr>
              <a:t> </a:t>
            </a:r>
            <a:r>
              <a:rPr sz="1400" spc="110" dirty="0">
                <a:solidFill>
                  <a:prstClr val="black"/>
                </a:solidFill>
                <a:latin typeface="Tahoma"/>
                <a:cs typeface="Tahoma"/>
              </a:rPr>
              <a:t>сплати</a:t>
            </a:r>
            <a:r>
              <a:rPr sz="1400" spc="45" dirty="0">
                <a:solidFill>
                  <a:prstClr val="black"/>
                </a:solidFill>
                <a:latin typeface="Tahoma"/>
                <a:cs typeface="Tahoma"/>
              </a:rPr>
              <a:t> </a:t>
            </a:r>
            <a:r>
              <a:rPr sz="1400" spc="120" dirty="0">
                <a:solidFill>
                  <a:prstClr val="black"/>
                </a:solidFill>
                <a:latin typeface="Tahoma"/>
                <a:cs typeface="Tahoma"/>
              </a:rPr>
              <a:t>ПДВ)</a:t>
            </a:r>
            <a:r>
              <a:rPr sz="1400" spc="45" dirty="0">
                <a:solidFill>
                  <a:prstClr val="black"/>
                </a:solidFill>
                <a:latin typeface="Tahoma"/>
                <a:cs typeface="Tahoma"/>
              </a:rPr>
              <a:t> </a:t>
            </a:r>
            <a:r>
              <a:rPr sz="1400" spc="70" dirty="0">
                <a:solidFill>
                  <a:prstClr val="black"/>
                </a:solidFill>
                <a:latin typeface="Tahoma"/>
                <a:cs typeface="Tahoma"/>
              </a:rPr>
              <a:t>груп,</a:t>
            </a:r>
            <a:r>
              <a:rPr sz="1400" spc="45" dirty="0">
                <a:solidFill>
                  <a:prstClr val="black"/>
                </a:solidFill>
                <a:latin typeface="Tahoma"/>
                <a:cs typeface="Tahoma"/>
              </a:rPr>
              <a:t> </a:t>
            </a:r>
            <a:r>
              <a:rPr sz="1400" spc="140" dirty="0">
                <a:solidFill>
                  <a:prstClr val="black"/>
                </a:solidFill>
                <a:latin typeface="Tahoma"/>
                <a:cs typeface="Tahoma"/>
              </a:rPr>
              <a:t>окрім</a:t>
            </a:r>
            <a:r>
              <a:rPr sz="1400" spc="45" dirty="0">
                <a:solidFill>
                  <a:prstClr val="black"/>
                </a:solidFill>
                <a:latin typeface="Tahoma"/>
                <a:cs typeface="Tahoma"/>
              </a:rPr>
              <a:t> </a:t>
            </a:r>
            <a:r>
              <a:rPr sz="1400" spc="20" dirty="0">
                <a:solidFill>
                  <a:prstClr val="black"/>
                </a:solidFill>
                <a:latin typeface="Tahoma"/>
                <a:cs typeface="Tahoma"/>
              </a:rPr>
              <a:t>тих,</a:t>
            </a:r>
            <a:r>
              <a:rPr sz="1400" spc="45" dirty="0">
                <a:solidFill>
                  <a:prstClr val="black"/>
                </a:solidFill>
                <a:latin typeface="Tahoma"/>
                <a:cs typeface="Tahoma"/>
              </a:rPr>
              <a:t> </a:t>
            </a:r>
            <a:r>
              <a:rPr sz="1400" spc="40" dirty="0">
                <a:solidFill>
                  <a:prstClr val="black"/>
                </a:solidFill>
                <a:latin typeface="Tahoma"/>
                <a:cs typeface="Tahoma"/>
              </a:rPr>
              <a:t>хто</a:t>
            </a:r>
            <a:r>
              <a:rPr sz="1400" spc="45" dirty="0">
                <a:solidFill>
                  <a:prstClr val="black"/>
                </a:solidFill>
                <a:latin typeface="Tahoma"/>
                <a:cs typeface="Tahoma"/>
              </a:rPr>
              <a:t> </a:t>
            </a:r>
            <a:r>
              <a:rPr sz="1400" spc="105" dirty="0">
                <a:solidFill>
                  <a:prstClr val="black"/>
                </a:solidFill>
                <a:latin typeface="Tahoma"/>
                <a:cs typeface="Tahoma"/>
              </a:rPr>
              <a:t>ввозить </a:t>
            </a:r>
            <a:r>
              <a:rPr sz="1400" spc="-425" dirty="0">
                <a:solidFill>
                  <a:prstClr val="black"/>
                </a:solidFill>
                <a:latin typeface="Tahoma"/>
                <a:cs typeface="Tahoma"/>
              </a:rPr>
              <a:t> </a:t>
            </a:r>
            <a:r>
              <a:rPr sz="1400" spc="110" dirty="0">
                <a:solidFill>
                  <a:prstClr val="black"/>
                </a:solidFill>
                <a:latin typeface="Tahoma"/>
                <a:cs typeface="Tahoma"/>
              </a:rPr>
              <a:t>товари</a:t>
            </a:r>
            <a:r>
              <a:rPr sz="1400" spc="60" dirty="0">
                <a:solidFill>
                  <a:prstClr val="black"/>
                </a:solidFill>
                <a:latin typeface="Tahoma"/>
                <a:cs typeface="Tahoma"/>
              </a:rPr>
              <a:t> </a:t>
            </a:r>
            <a:r>
              <a:rPr sz="1400" spc="45" dirty="0">
                <a:solidFill>
                  <a:prstClr val="black"/>
                </a:solidFill>
                <a:latin typeface="Tahoma"/>
                <a:cs typeface="Tahoma"/>
              </a:rPr>
              <a:t>та</a:t>
            </a:r>
            <a:r>
              <a:rPr sz="1400" spc="65" dirty="0">
                <a:solidFill>
                  <a:prstClr val="black"/>
                </a:solidFill>
                <a:latin typeface="Tahoma"/>
                <a:cs typeface="Tahoma"/>
              </a:rPr>
              <a:t> </a:t>
            </a:r>
            <a:r>
              <a:rPr sz="1400" spc="110" dirty="0">
                <a:solidFill>
                  <a:prstClr val="black"/>
                </a:solidFill>
                <a:latin typeface="Tahoma"/>
                <a:cs typeface="Tahoma"/>
              </a:rPr>
              <a:t>транспортні</a:t>
            </a:r>
            <a:r>
              <a:rPr sz="1400" spc="65" dirty="0">
                <a:solidFill>
                  <a:prstClr val="black"/>
                </a:solidFill>
                <a:latin typeface="Tahoma"/>
                <a:cs typeface="Tahoma"/>
              </a:rPr>
              <a:t> </a:t>
            </a:r>
            <a:r>
              <a:rPr sz="1400" spc="125" dirty="0">
                <a:solidFill>
                  <a:prstClr val="black"/>
                </a:solidFill>
                <a:latin typeface="Tahoma"/>
                <a:cs typeface="Tahoma"/>
              </a:rPr>
              <a:t>засоби</a:t>
            </a:r>
            <a:r>
              <a:rPr sz="1400" spc="65" dirty="0">
                <a:solidFill>
                  <a:prstClr val="black"/>
                </a:solidFill>
                <a:latin typeface="Tahoma"/>
                <a:cs typeface="Tahoma"/>
              </a:rPr>
              <a:t> </a:t>
            </a:r>
            <a:r>
              <a:rPr sz="1400" spc="105" dirty="0">
                <a:solidFill>
                  <a:prstClr val="black"/>
                </a:solidFill>
                <a:latin typeface="Tahoma"/>
                <a:cs typeface="Tahoma"/>
              </a:rPr>
              <a:t>з</a:t>
            </a:r>
            <a:r>
              <a:rPr sz="1400" spc="65" dirty="0">
                <a:solidFill>
                  <a:prstClr val="black"/>
                </a:solidFill>
                <a:latin typeface="Tahoma"/>
                <a:cs typeface="Tahoma"/>
              </a:rPr>
              <a:t> </a:t>
            </a:r>
            <a:r>
              <a:rPr sz="1400" spc="114" dirty="0">
                <a:solidFill>
                  <a:prstClr val="black"/>
                </a:solidFill>
                <a:latin typeface="Tahoma"/>
                <a:cs typeface="Tahoma"/>
              </a:rPr>
              <a:t>країни-агресора</a:t>
            </a:r>
            <a:r>
              <a:rPr sz="1400" spc="65" dirty="0">
                <a:solidFill>
                  <a:prstClr val="black"/>
                </a:solidFill>
                <a:latin typeface="Tahoma"/>
                <a:cs typeface="Tahoma"/>
              </a:rPr>
              <a:t> </a:t>
            </a:r>
            <a:r>
              <a:rPr sz="1400" spc="120" dirty="0">
                <a:solidFill>
                  <a:prstClr val="black"/>
                </a:solidFill>
                <a:latin typeface="Tahoma"/>
                <a:cs typeface="Tahoma"/>
              </a:rPr>
              <a:t>або</a:t>
            </a:r>
            <a:r>
              <a:rPr sz="1400" spc="65" dirty="0">
                <a:solidFill>
                  <a:prstClr val="black"/>
                </a:solidFill>
                <a:latin typeface="Tahoma"/>
                <a:cs typeface="Tahoma"/>
              </a:rPr>
              <a:t> </a:t>
            </a:r>
            <a:r>
              <a:rPr sz="1400" spc="105" dirty="0">
                <a:solidFill>
                  <a:prstClr val="black"/>
                </a:solidFill>
                <a:latin typeface="Tahoma"/>
                <a:cs typeface="Tahoma"/>
              </a:rPr>
              <a:t>з </a:t>
            </a:r>
            <a:r>
              <a:rPr sz="1400" spc="-425" dirty="0">
                <a:solidFill>
                  <a:prstClr val="black"/>
                </a:solidFill>
                <a:latin typeface="Tahoma"/>
                <a:cs typeface="Tahoma"/>
              </a:rPr>
              <a:t> </a:t>
            </a:r>
            <a:r>
              <a:rPr sz="1400" spc="114" dirty="0">
                <a:solidFill>
                  <a:prstClr val="black"/>
                </a:solidFill>
                <a:latin typeface="Tahoma"/>
                <a:cs typeface="Tahoma"/>
              </a:rPr>
              <a:t>тимчасово</a:t>
            </a:r>
            <a:r>
              <a:rPr sz="1400" spc="120" dirty="0">
                <a:solidFill>
                  <a:prstClr val="black"/>
                </a:solidFill>
                <a:latin typeface="Tahoma"/>
                <a:cs typeface="Tahoma"/>
              </a:rPr>
              <a:t> </a:t>
            </a:r>
            <a:r>
              <a:rPr sz="1400" spc="110" dirty="0">
                <a:solidFill>
                  <a:prstClr val="black"/>
                </a:solidFill>
                <a:latin typeface="Tahoma"/>
                <a:cs typeface="Tahoma"/>
              </a:rPr>
              <a:t>окупованої</a:t>
            </a:r>
            <a:r>
              <a:rPr sz="1400" spc="114" dirty="0">
                <a:solidFill>
                  <a:prstClr val="black"/>
                </a:solidFill>
                <a:latin typeface="Tahoma"/>
                <a:cs typeface="Tahoma"/>
              </a:rPr>
              <a:t> </a:t>
            </a:r>
            <a:r>
              <a:rPr sz="1400" spc="70" dirty="0">
                <a:solidFill>
                  <a:prstClr val="black"/>
                </a:solidFill>
                <a:latin typeface="Tahoma"/>
                <a:cs typeface="Tahoma"/>
              </a:rPr>
              <a:t>території.</a:t>
            </a:r>
            <a:r>
              <a:rPr sz="1400" spc="75" dirty="0">
                <a:solidFill>
                  <a:prstClr val="black"/>
                </a:solidFill>
                <a:latin typeface="Tahoma"/>
                <a:cs typeface="Tahoma"/>
              </a:rPr>
              <a:t> </a:t>
            </a:r>
            <a:r>
              <a:rPr sz="1400" spc="120" dirty="0">
                <a:solidFill>
                  <a:prstClr val="black"/>
                </a:solidFill>
                <a:latin typeface="Tahoma"/>
                <a:cs typeface="Tahoma"/>
              </a:rPr>
              <a:t>Пільги</a:t>
            </a:r>
            <a:r>
              <a:rPr sz="1400" spc="125" dirty="0">
                <a:solidFill>
                  <a:prstClr val="black"/>
                </a:solidFill>
                <a:latin typeface="Tahoma"/>
                <a:cs typeface="Tahoma"/>
              </a:rPr>
              <a:t> </a:t>
            </a:r>
            <a:r>
              <a:rPr sz="1400" spc="80" dirty="0">
                <a:solidFill>
                  <a:prstClr val="black"/>
                </a:solidFill>
                <a:latin typeface="Tahoma"/>
                <a:cs typeface="Tahoma"/>
              </a:rPr>
              <a:t>також</a:t>
            </a:r>
            <a:r>
              <a:rPr sz="1400" spc="85" dirty="0">
                <a:solidFill>
                  <a:prstClr val="black"/>
                </a:solidFill>
                <a:latin typeface="Tahoma"/>
                <a:cs typeface="Tahoma"/>
              </a:rPr>
              <a:t> </a:t>
            </a:r>
            <a:r>
              <a:rPr sz="1400" spc="140" dirty="0">
                <a:solidFill>
                  <a:prstClr val="black"/>
                </a:solidFill>
                <a:latin typeface="Tahoma"/>
                <a:cs typeface="Tahoma"/>
              </a:rPr>
              <a:t>не </a:t>
            </a:r>
            <a:r>
              <a:rPr sz="1400" spc="145" dirty="0">
                <a:solidFill>
                  <a:prstClr val="black"/>
                </a:solidFill>
                <a:latin typeface="Tahoma"/>
                <a:cs typeface="Tahoma"/>
              </a:rPr>
              <a:t> </a:t>
            </a:r>
            <a:r>
              <a:rPr sz="1400" spc="85" dirty="0">
                <a:solidFill>
                  <a:prstClr val="black"/>
                </a:solidFill>
                <a:latin typeface="Tahoma"/>
                <a:cs typeface="Tahoma"/>
              </a:rPr>
              <a:t>стосуються</a:t>
            </a:r>
            <a:r>
              <a:rPr sz="1400" spc="90" dirty="0">
                <a:solidFill>
                  <a:prstClr val="black"/>
                </a:solidFill>
                <a:latin typeface="Tahoma"/>
                <a:cs typeface="Tahoma"/>
              </a:rPr>
              <a:t> </a:t>
            </a:r>
            <a:r>
              <a:rPr sz="1400" spc="80" dirty="0">
                <a:solidFill>
                  <a:prstClr val="black"/>
                </a:solidFill>
                <a:latin typeface="Tahoma"/>
                <a:cs typeface="Tahoma"/>
              </a:rPr>
              <a:t>таких</a:t>
            </a:r>
            <a:r>
              <a:rPr sz="1400" spc="85" dirty="0">
                <a:solidFill>
                  <a:prstClr val="black"/>
                </a:solidFill>
                <a:latin typeface="Tahoma"/>
                <a:cs typeface="Tahoma"/>
              </a:rPr>
              <a:t> </a:t>
            </a:r>
            <a:r>
              <a:rPr sz="1400" spc="95" dirty="0">
                <a:solidFill>
                  <a:prstClr val="black"/>
                </a:solidFill>
                <a:latin typeface="Tahoma"/>
                <a:cs typeface="Tahoma"/>
              </a:rPr>
              <a:t>товарів</a:t>
            </a:r>
            <a:r>
              <a:rPr sz="1400" spc="100" dirty="0">
                <a:solidFill>
                  <a:prstClr val="black"/>
                </a:solidFill>
                <a:latin typeface="Tahoma"/>
                <a:cs typeface="Tahoma"/>
              </a:rPr>
              <a:t> </a:t>
            </a:r>
            <a:r>
              <a:rPr sz="1400" spc="110" dirty="0">
                <a:solidFill>
                  <a:prstClr val="black"/>
                </a:solidFill>
                <a:latin typeface="Tahoma"/>
                <a:cs typeface="Tahoma"/>
              </a:rPr>
              <a:t>як</a:t>
            </a:r>
            <a:r>
              <a:rPr sz="1400" spc="114" dirty="0">
                <a:solidFill>
                  <a:prstClr val="black"/>
                </a:solidFill>
                <a:latin typeface="Tahoma"/>
                <a:cs typeface="Tahoma"/>
              </a:rPr>
              <a:t> </a:t>
            </a:r>
            <a:r>
              <a:rPr sz="1400" spc="95" dirty="0">
                <a:solidFill>
                  <a:prstClr val="black"/>
                </a:solidFill>
                <a:latin typeface="Tahoma"/>
                <a:cs typeface="Tahoma"/>
              </a:rPr>
              <a:t>алкогольні</a:t>
            </a:r>
            <a:r>
              <a:rPr sz="1400" spc="100" dirty="0">
                <a:solidFill>
                  <a:prstClr val="black"/>
                </a:solidFill>
                <a:latin typeface="Tahoma"/>
                <a:cs typeface="Tahoma"/>
              </a:rPr>
              <a:t> </a:t>
            </a:r>
            <a:r>
              <a:rPr sz="1400" spc="114" dirty="0">
                <a:solidFill>
                  <a:prstClr val="black"/>
                </a:solidFill>
                <a:latin typeface="Tahoma"/>
                <a:cs typeface="Tahoma"/>
              </a:rPr>
              <a:t>напої</a:t>
            </a:r>
            <a:r>
              <a:rPr sz="1400" spc="120" dirty="0">
                <a:solidFill>
                  <a:prstClr val="black"/>
                </a:solidFill>
                <a:latin typeface="Tahoma"/>
                <a:cs typeface="Tahoma"/>
              </a:rPr>
              <a:t> </a:t>
            </a:r>
            <a:r>
              <a:rPr sz="1400" spc="45" dirty="0">
                <a:solidFill>
                  <a:prstClr val="black"/>
                </a:solidFill>
                <a:latin typeface="Tahoma"/>
                <a:cs typeface="Tahoma"/>
              </a:rPr>
              <a:t>та </a:t>
            </a:r>
            <a:r>
              <a:rPr sz="1400" spc="50" dirty="0">
                <a:solidFill>
                  <a:prstClr val="black"/>
                </a:solidFill>
                <a:latin typeface="Tahoma"/>
                <a:cs typeface="Tahoma"/>
              </a:rPr>
              <a:t> </a:t>
            </a:r>
            <a:r>
              <a:rPr sz="1400" spc="90" dirty="0">
                <a:solidFill>
                  <a:prstClr val="black"/>
                </a:solidFill>
                <a:latin typeface="Tahoma"/>
                <a:cs typeface="Tahoma"/>
              </a:rPr>
              <a:t>тютюнові</a:t>
            </a:r>
            <a:r>
              <a:rPr sz="1400" spc="-80" dirty="0">
                <a:solidFill>
                  <a:prstClr val="black"/>
                </a:solidFill>
                <a:latin typeface="Tahoma"/>
                <a:cs typeface="Tahoma"/>
              </a:rPr>
              <a:t> </a:t>
            </a:r>
            <a:r>
              <a:rPr sz="1400" spc="114" dirty="0">
                <a:solidFill>
                  <a:prstClr val="black"/>
                </a:solidFill>
                <a:latin typeface="Tahoma"/>
                <a:cs typeface="Tahoma"/>
              </a:rPr>
              <a:t>вироби.</a:t>
            </a:r>
            <a:endParaRPr sz="140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4" name="object 29">
            <a:extLst>
              <a:ext uri="{FF2B5EF4-FFF2-40B4-BE49-F238E27FC236}">
                <a16:creationId xmlns:a16="http://schemas.microsoft.com/office/drawing/2014/main" id="{0D479838-A78E-4A24-AE68-0281C517FEEB}"/>
              </a:ext>
            </a:extLst>
          </p:cNvPr>
          <p:cNvSpPr txBox="1"/>
          <p:nvPr/>
        </p:nvSpPr>
        <p:spPr>
          <a:xfrm>
            <a:off x="1434470" y="2501278"/>
            <a:ext cx="6992838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sz="800" spc="65" dirty="0">
                <a:solidFill>
                  <a:srgbClr val="8D7E9B"/>
                </a:solidFill>
                <a:latin typeface="Tahoma"/>
                <a:cs typeface="Tahoma"/>
              </a:rPr>
              <a:t>Закон</a:t>
            </a:r>
            <a:r>
              <a:rPr sz="800" spc="-4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70" dirty="0">
                <a:solidFill>
                  <a:srgbClr val="8D7E9B"/>
                </a:solidFill>
                <a:latin typeface="Tahoma"/>
                <a:cs typeface="Tahoma"/>
              </a:rPr>
              <a:t>України</a:t>
            </a:r>
            <a:r>
              <a:rPr sz="800" spc="-40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45" dirty="0">
                <a:solidFill>
                  <a:srgbClr val="8D7E9B"/>
                </a:solidFill>
                <a:latin typeface="Tahoma"/>
                <a:cs typeface="Tahoma"/>
              </a:rPr>
              <a:t>№</a:t>
            </a:r>
            <a:r>
              <a:rPr sz="800" spc="-40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-5" dirty="0">
                <a:solidFill>
                  <a:srgbClr val="8D7E9B"/>
                </a:solidFill>
                <a:latin typeface="Tahoma"/>
                <a:cs typeface="Tahoma"/>
              </a:rPr>
              <a:t>2142-ІХ</a:t>
            </a:r>
            <a:r>
              <a:rPr sz="800" spc="-40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55" dirty="0">
                <a:solidFill>
                  <a:srgbClr val="8D7E9B"/>
                </a:solidFill>
                <a:latin typeface="Tahoma"/>
                <a:cs typeface="Tahoma"/>
              </a:rPr>
              <a:t>від</a:t>
            </a:r>
            <a:r>
              <a:rPr sz="800" spc="-40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15" dirty="0">
                <a:solidFill>
                  <a:srgbClr val="8D7E9B"/>
                </a:solidFill>
                <a:latin typeface="Tahoma"/>
                <a:cs typeface="Tahoma"/>
              </a:rPr>
              <a:t>24.03.2022</a:t>
            </a:r>
            <a:r>
              <a:rPr sz="800" spc="-40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65" dirty="0">
                <a:solidFill>
                  <a:srgbClr val="8D7E9B"/>
                </a:solidFill>
                <a:latin typeface="Tahoma"/>
                <a:cs typeface="Tahoma"/>
              </a:rPr>
              <a:t>"Про</a:t>
            </a:r>
            <a:r>
              <a:rPr sz="800" spc="-40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75" dirty="0">
                <a:solidFill>
                  <a:srgbClr val="8D7E9B"/>
                </a:solidFill>
                <a:latin typeface="Tahoma"/>
                <a:cs typeface="Tahoma"/>
              </a:rPr>
              <a:t>внесення</a:t>
            </a:r>
            <a:r>
              <a:rPr sz="800" spc="-40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75" dirty="0">
                <a:solidFill>
                  <a:srgbClr val="8D7E9B"/>
                </a:solidFill>
                <a:latin typeface="Tahoma"/>
                <a:cs typeface="Tahoma"/>
              </a:rPr>
              <a:t>змін</a:t>
            </a:r>
            <a:r>
              <a:rPr sz="800" spc="-40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70" dirty="0">
                <a:solidFill>
                  <a:srgbClr val="8D7E9B"/>
                </a:solidFill>
                <a:latin typeface="Tahoma"/>
                <a:cs typeface="Tahoma"/>
              </a:rPr>
              <a:t>до</a:t>
            </a:r>
            <a:r>
              <a:rPr sz="800" spc="-40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60" dirty="0">
                <a:solidFill>
                  <a:srgbClr val="8D7E9B"/>
                </a:solidFill>
                <a:latin typeface="Tahoma"/>
                <a:cs typeface="Tahoma"/>
              </a:rPr>
              <a:t>Податкового</a:t>
            </a:r>
            <a:r>
              <a:rPr sz="800" spc="-4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60" dirty="0">
                <a:solidFill>
                  <a:srgbClr val="8D7E9B"/>
                </a:solidFill>
                <a:latin typeface="Tahoma"/>
                <a:cs typeface="Tahoma"/>
              </a:rPr>
              <a:t>кодексу </a:t>
            </a:r>
            <a:r>
              <a:rPr sz="800" spc="6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70" dirty="0">
                <a:solidFill>
                  <a:srgbClr val="8D7E9B"/>
                </a:solidFill>
                <a:latin typeface="Tahoma"/>
                <a:cs typeface="Tahoma"/>
              </a:rPr>
              <a:t>України</a:t>
            </a:r>
            <a:r>
              <a:rPr sz="800" spc="-4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25" dirty="0">
                <a:solidFill>
                  <a:srgbClr val="8D7E9B"/>
                </a:solidFill>
                <a:latin typeface="Tahoma"/>
                <a:cs typeface="Tahoma"/>
              </a:rPr>
              <a:t>та</a:t>
            </a:r>
            <a:r>
              <a:rPr sz="800" spc="-40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70" dirty="0">
                <a:solidFill>
                  <a:srgbClr val="8D7E9B"/>
                </a:solidFill>
                <a:latin typeface="Tahoma"/>
                <a:cs typeface="Tahoma"/>
              </a:rPr>
              <a:t>інших</a:t>
            </a:r>
            <a:r>
              <a:rPr sz="800" spc="-40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60" dirty="0">
                <a:solidFill>
                  <a:srgbClr val="8D7E9B"/>
                </a:solidFill>
                <a:latin typeface="Tahoma"/>
                <a:cs typeface="Tahoma"/>
              </a:rPr>
              <a:t>законодавчих</a:t>
            </a:r>
            <a:r>
              <a:rPr sz="800" spc="-40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40" dirty="0">
                <a:solidFill>
                  <a:srgbClr val="8D7E9B"/>
                </a:solidFill>
                <a:latin typeface="Tahoma"/>
                <a:cs typeface="Tahoma"/>
              </a:rPr>
              <a:t>актів</a:t>
            </a:r>
            <a:r>
              <a:rPr sz="800" spc="-40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70" dirty="0">
                <a:solidFill>
                  <a:srgbClr val="8D7E9B"/>
                </a:solidFill>
                <a:latin typeface="Tahoma"/>
                <a:cs typeface="Tahoma"/>
              </a:rPr>
              <a:t>України</a:t>
            </a:r>
            <a:r>
              <a:rPr sz="800" spc="-40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80" dirty="0">
                <a:solidFill>
                  <a:srgbClr val="8D7E9B"/>
                </a:solidFill>
                <a:latin typeface="Tahoma"/>
                <a:cs typeface="Tahoma"/>
              </a:rPr>
              <a:t>щодо</a:t>
            </a:r>
            <a:r>
              <a:rPr sz="800" spc="-4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70" dirty="0">
                <a:solidFill>
                  <a:srgbClr val="8D7E9B"/>
                </a:solidFill>
                <a:latin typeface="Tahoma"/>
                <a:cs typeface="Tahoma"/>
              </a:rPr>
              <a:t>вдосконалення</a:t>
            </a:r>
            <a:r>
              <a:rPr sz="800" spc="-40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55" dirty="0">
                <a:solidFill>
                  <a:srgbClr val="8D7E9B"/>
                </a:solidFill>
                <a:latin typeface="Tahoma"/>
                <a:cs typeface="Tahoma"/>
              </a:rPr>
              <a:t>законодавства</a:t>
            </a:r>
            <a:r>
              <a:rPr sz="800" spc="-40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65" dirty="0">
                <a:solidFill>
                  <a:srgbClr val="8D7E9B"/>
                </a:solidFill>
                <a:latin typeface="Tahoma"/>
                <a:cs typeface="Tahoma"/>
              </a:rPr>
              <a:t>на </a:t>
            </a:r>
            <a:r>
              <a:rPr sz="800" spc="-23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70" dirty="0">
                <a:solidFill>
                  <a:srgbClr val="8D7E9B"/>
                </a:solidFill>
                <a:latin typeface="Tahoma"/>
                <a:cs typeface="Tahoma"/>
              </a:rPr>
              <a:t>період</a:t>
            </a:r>
            <a:r>
              <a:rPr sz="800" spc="-50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70" dirty="0">
                <a:solidFill>
                  <a:srgbClr val="8D7E9B"/>
                </a:solidFill>
                <a:latin typeface="Tahoma"/>
                <a:cs typeface="Tahoma"/>
              </a:rPr>
              <a:t>воєнного</a:t>
            </a:r>
            <a:r>
              <a:rPr sz="800" spc="-4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35" dirty="0">
                <a:solidFill>
                  <a:srgbClr val="8D7E9B"/>
                </a:solidFill>
                <a:latin typeface="Tahoma"/>
                <a:cs typeface="Tahoma"/>
              </a:rPr>
              <a:t>стану"</a:t>
            </a:r>
            <a:endParaRPr sz="80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5" name="object 12">
            <a:extLst>
              <a:ext uri="{FF2B5EF4-FFF2-40B4-BE49-F238E27FC236}">
                <a16:creationId xmlns:a16="http://schemas.microsoft.com/office/drawing/2014/main" id="{E065AAC0-61BE-4FF4-853F-018E696A0BD4}"/>
              </a:ext>
            </a:extLst>
          </p:cNvPr>
          <p:cNvSpPr txBox="1">
            <a:spLocks/>
          </p:cNvSpPr>
          <p:nvPr/>
        </p:nvSpPr>
        <p:spPr>
          <a:xfrm>
            <a:off x="788526" y="3582746"/>
            <a:ext cx="4248889" cy="1492845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>
            <a:lvl1pPr>
              <a:defRPr sz="2400" b="1" i="0">
                <a:solidFill>
                  <a:srgbClr val="372B42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marR="5080" lvl="0" indent="0" defTabSz="914400" eaLnBrk="1" fontAlgn="auto" latinLnBrk="0" hangingPunct="1">
              <a:lnSpc>
                <a:spcPts val="2850"/>
              </a:lnSpc>
              <a:spcBef>
                <a:spcPts val="22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none" spc="-240" normalizeH="0" baseline="0" noProof="0" dirty="0" err="1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Спрощена</a:t>
            </a:r>
            <a:r>
              <a:rPr kumimoji="0" lang="ru-RU" sz="2400" b="1" i="0" u="none" strike="noStrike" kern="0" cap="none" spc="-55" normalizeH="0" baseline="0" noProof="0" dirty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ru-RU" sz="2400" b="1" i="0" u="none" strike="noStrike" kern="0" cap="none" spc="-210" normalizeH="0" baseline="0" noProof="0" dirty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процедура</a:t>
            </a:r>
            <a:r>
              <a:rPr kumimoji="0" lang="ru-RU" sz="2400" b="1" i="0" u="none" strike="noStrike" kern="0" cap="none" spc="-55" normalizeH="0" baseline="0" noProof="0" dirty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ru-RU" sz="2400" b="1" i="0" u="none" strike="noStrike" kern="0" cap="none" spc="-185" normalizeH="0" baseline="0" noProof="0" dirty="0" err="1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звільнення</a:t>
            </a:r>
            <a:r>
              <a:rPr kumimoji="0" lang="ru-RU" sz="2400" b="1" i="0" u="none" strike="noStrike" kern="0" cap="none" spc="-55" normalizeH="0" baseline="0" noProof="0" dirty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ru-RU" sz="2400" b="1" i="0" u="none" strike="noStrike" kern="0" cap="none" spc="-125" normalizeH="0" baseline="0" noProof="0" dirty="0" err="1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від</a:t>
            </a:r>
            <a:r>
              <a:rPr kumimoji="0" lang="ru-RU" sz="2400" b="1" i="0" u="none" strike="noStrike" kern="0" cap="none" spc="-55" normalizeH="0" baseline="0" noProof="0" dirty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ru-RU" sz="2400" b="1" i="0" u="none" strike="noStrike" kern="0" cap="none" spc="-200" normalizeH="0" baseline="0" noProof="0" dirty="0" err="1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оподаткування</a:t>
            </a:r>
            <a:r>
              <a:rPr kumimoji="0" lang="ru-RU" sz="2400" b="1" i="0" u="none" strike="noStrike" kern="0" cap="none" spc="-55" normalizeH="0" baseline="0" noProof="0" dirty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ru-RU" sz="2400" b="1" i="0" u="none" strike="noStrike" kern="0" cap="none" spc="-215" normalizeH="0" baseline="0" noProof="0" dirty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ПДВ </a:t>
            </a:r>
            <a:r>
              <a:rPr kumimoji="0" lang="ru-RU" sz="2400" b="1" i="0" u="none" strike="noStrike" kern="0" cap="none" spc="-650" normalizeH="0" baseline="0" noProof="0" dirty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ru-RU" sz="2400" b="1" i="0" u="none" strike="noStrike" kern="0" cap="none" spc="-55" normalizeH="0" baseline="0" noProof="0" dirty="0" err="1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лі</a:t>
            </a:r>
            <a:r>
              <a:rPr kumimoji="0" lang="ru-RU" sz="2400" b="1" i="0" u="none" strike="noStrike" kern="0" cap="none" spc="-65" normalizeH="0" baseline="0" noProof="0" dirty="0" err="1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к</a:t>
            </a:r>
            <a:r>
              <a:rPr kumimoji="0" lang="ru-RU" sz="2400" b="1" i="0" u="none" strike="noStrike" kern="0" cap="none" spc="-210" normalizeH="0" baseline="0" noProof="0" dirty="0" err="1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арських</a:t>
            </a:r>
            <a:r>
              <a:rPr kumimoji="0" lang="ru-RU" sz="2400" b="1" i="0" u="none" strike="noStrike" kern="0" cap="none" spc="-55" normalizeH="0" baseline="0" noProof="0" dirty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ru-RU" sz="2400" b="1" i="0" u="none" strike="noStrike" kern="0" cap="none" spc="-210" normalizeH="0" baseline="0" noProof="0" dirty="0" err="1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засобів</a:t>
            </a:r>
            <a:r>
              <a:rPr kumimoji="0" lang="ru-RU" sz="2400" b="1" i="0" u="none" strike="noStrike" kern="0" cap="none" spc="-55" normalizeH="0" baseline="0" noProof="0" dirty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ru-RU" sz="2400" b="1" i="0" u="none" strike="noStrike" kern="0" cap="none" spc="-200" normalizeH="0" baseline="0" noProof="0" dirty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та</a:t>
            </a:r>
            <a:r>
              <a:rPr kumimoji="0" lang="ru-RU" sz="2400" b="1" i="0" u="none" strike="noStrike" kern="0" cap="none" spc="-55" normalizeH="0" baseline="0" noProof="0" dirty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ru-RU" sz="2400" b="1" i="0" u="none" strike="noStrike" kern="0" cap="none" spc="-229" normalizeH="0" baseline="0" noProof="0" dirty="0" err="1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медичних</a:t>
            </a:r>
            <a:r>
              <a:rPr kumimoji="0" lang="ru-RU" sz="2400" b="1" i="0" u="none" strike="noStrike" kern="0" cap="none" spc="-55" normalizeH="0" baseline="0" noProof="0" dirty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ru-RU" sz="2400" b="1" i="0" u="none" strike="noStrike" kern="0" cap="none" spc="-245" normalizeH="0" baseline="0" noProof="0" dirty="0" err="1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виробів</a:t>
            </a:r>
            <a:endParaRPr kumimoji="0" lang="ru-RU" sz="2400" b="1" i="0" u="none" strike="noStrike" kern="0" cap="none" spc="-245" normalizeH="0" baseline="0" noProof="0" dirty="0">
              <a:ln>
                <a:noFill/>
              </a:ln>
              <a:solidFill>
                <a:srgbClr val="372B42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9" name="object 13">
            <a:extLst>
              <a:ext uri="{FF2B5EF4-FFF2-40B4-BE49-F238E27FC236}">
                <a16:creationId xmlns:a16="http://schemas.microsoft.com/office/drawing/2014/main" id="{88E73D5B-F615-4687-92E5-FCA12A9804BA}"/>
              </a:ext>
            </a:extLst>
          </p:cNvPr>
          <p:cNvSpPr txBox="1"/>
          <p:nvPr/>
        </p:nvSpPr>
        <p:spPr>
          <a:xfrm>
            <a:off x="5723122" y="3429000"/>
            <a:ext cx="4943475" cy="170561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 algn="just">
              <a:lnSpc>
                <a:spcPts val="1650"/>
              </a:lnSpc>
              <a:spcBef>
                <a:spcPts val="180"/>
              </a:spcBef>
              <a:tabLst>
                <a:tab pos="4081779" algn="l"/>
              </a:tabLst>
            </a:pPr>
            <a:r>
              <a:rPr sz="1400" spc="165" dirty="0">
                <a:solidFill>
                  <a:srgbClr val="372B42"/>
                </a:solidFill>
                <a:latin typeface="Tahoma"/>
                <a:cs typeface="Tahoma"/>
              </a:rPr>
              <a:t>Не </a:t>
            </a:r>
            <a:r>
              <a:rPr sz="1400" spc="114" dirty="0">
                <a:solidFill>
                  <a:srgbClr val="372B42"/>
                </a:solidFill>
                <a:latin typeface="Tahoma"/>
                <a:cs typeface="Tahoma"/>
              </a:rPr>
              <a:t>потрібно </a:t>
            </a:r>
            <a:r>
              <a:rPr sz="1400" spc="110" dirty="0">
                <a:solidFill>
                  <a:srgbClr val="372B42"/>
                </a:solidFill>
                <a:latin typeface="Tahoma"/>
                <a:cs typeface="Tahoma"/>
              </a:rPr>
              <a:t>отримувати </a:t>
            </a:r>
            <a:r>
              <a:rPr sz="1400" spc="100" dirty="0">
                <a:solidFill>
                  <a:srgbClr val="372B42"/>
                </a:solidFill>
                <a:latin typeface="Tahoma"/>
                <a:cs typeface="Tahoma"/>
              </a:rPr>
              <a:t>довідку від </a:t>
            </a:r>
            <a:r>
              <a:rPr sz="1400" spc="195" dirty="0">
                <a:solidFill>
                  <a:srgbClr val="372B42"/>
                </a:solidFill>
                <a:latin typeface="Tahoma"/>
                <a:cs typeface="Tahoma"/>
              </a:rPr>
              <a:t>МОЗ </a:t>
            </a:r>
            <a:r>
              <a:rPr sz="1400" spc="125" dirty="0">
                <a:solidFill>
                  <a:srgbClr val="372B42"/>
                </a:solidFill>
                <a:latin typeface="Tahoma"/>
                <a:cs typeface="Tahoma"/>
              </a:rPr>
              <a:t>чи </a:t>
            </a:r>
            <a:r>
              <a:rPr sz="1400" spc="95" dirty="0">
                <a:solidFill>
                  <a:srgbClr val="372B42"/>
                </a:solidFill>
                <a:latin typeface="Tahoma"/>
                <a:cs typeface="Tahoma"/>
              </a:rPr>
              <a:t>особи, </a:t>
            </a:r>
            <a:r>
              <a:rPr sz="1400" spc="-430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400" spc="114" dirty="0">
                <a:solidFill>
                  <a:srgbClr val="372B42"/>
                </a:solidFill>
                <a:latin typeface="Tahoma"/>
                <a:cs typeface="Tahoma"/>
              </a:rPr>
              <a:t>уповноваженої на </a:t>
            </a:r>
            <a:r>
              <a:rPr sz="1400" spc="130" dirty="0">
                <a:solidFill>
                  <a:srgbClr val="372B42"/>
                </a:solidFill>
                <a:latin typeface="Tahoma"/>
                <a:cs typeface="Tahoma"/>
              </a:rPr>
              <a:t>здійснення </a:t>
            </a:r>
            <a:r>
              <a:rPr sz="1400" spc="95" dirty="0">
                <a:solidFill>
                  <a:srgbClr val="372B42"/>
                </a:solidFill>
                <a:latin typeface="Tahoma"/>
                <a:cs typeface="Tahoma"/>
              </a:rPr>
              <a:t>закупівель </a:t>
            </a:r>
            <a:r>
              <a:rPr sz="1400" spc="80" dirty="0">
                <a:solidFill>
                  <a:srgbClr val="372B42"/>
                </a:solidFill>
                <a:latin typeface="Tahoma"/>
                <a:cs typeface="Tahoma"/>
              </a:rPr>
              <a:t>у </a:t>
            </a:r>
            <a:r>
              <a:rPr sz="1400" spc="105" dirty="0">
                <a:solidFill>
                  <a:srgbClr val="372B42"/>
                </a:solidFill>
                <a:latin typeface="Tahoma"/>
                <a:cs typeface="Tahoma"/>
              </a:rPr>
              <a:t>сфері </a:t>
            </a:r>
            <a:r>
              <a:rPr sz="1400" spc="110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400" spc="100" dirty="0">
                <a:solidFill>
                  <a:srgbClr val="372B42"/>
                </a:solidFill>
                <a:latin typeface="Tahoma"/>
                <a:cs typeface="Tahoma"/>
              </a:rPr>
              <a:t>о</a:t>
            </a:r>
            <a:r>
              <a:rPr sz="1400" spc="10" dirty="0">
                <a:solidFill>
                  <a:srgbClr val="372B42"/>
                </a:solidFill>
                <a:latin typeface="Tahoma"/>
                <a:cs typeface="Tahoma"/>
              </a:rPr>
              <a:t>х</a:t>
            </a:r>
            <a:r>
              <a:rPr sz="1400" spc="155" dirty="0">
                <a:solidFill>
                  <a:srgbClr val="372B42"/>
                </a:solidFill>
                <a:latin typeface="Tahoma"/>
                <a:cs typeface="Tahoma"/>
              </a:rPr>
              <a:t>орони</a:t>
            </a:r>
            <a:r>
              <a:rPr sz="1400" dirty="0">
                <a:solidFill>
                  <a:srgbClr val="372B42"/>
                </a:solidFill>
                <a:latin typeface="Tahoma"/>
                <a:cs typeface="Tahoma"/>
              </a:rPr>
              <a:t>	</a:t>
            </a:r>
            <a:r>
              <a:rPr sz="1400" spc="85" dirty="0">
                <a:solidFill>
                  <a:srgbClr val="372B42"/>
                </a:solidFill>
                <a:latin typeface="Tahoma"/>
                <a:cs typeface="Tahoma"/>
              </a:rPr>
              <a:t>здоров'я.</a:t>
            </a:r>
            <a:endParaRPr sz="1400" dirty="0">
              <a:solidFill>
                <a:prstClr val="black"/>
              </a:solidFill>
              <a:latin typeface="Tahoma"/>
              <a:cs typeface="Tahoma"/>
            </a:endParaRPr>
          </a:p>
          <a:p>
            <a:pPr marL="12700" marR="5080" algn="just">
              <a:lnSpc>
                <a:spcPts val="1650"/>
              </a:lnSpc>
            </a:pPr>
            <a:r>
              <a:rPr sz="1400" spc="155" dirty="0">
                <a:solidFill>
                  <a:srgbClr val="372B42"/>
                </a:solidFill>
                <a:latin typeface="Tahoma"/>
                <a:cs typeface="Tahoma"/>
              </a:rPr>
              <a:t>Розширено</a:t>
            </a:r>
            <a:r>
              <a:rPr sz="1400" spc="160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400" spc="120" dirty="0">
                <a:solidFill>
                  <a:srgbClr val="372B42"/>
                </a:solidFill>
                <a:latin typeface="Tahoma"/>
                <a:cs typeface="Tahoma"/>
              </a:rPr>
              <a:t>перелік</a:t>
            </a:r>
            <a:r>
              <a:rPr sz="1400" spc="125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400" spc="110" dirty="0">
                <a:solidFill>
                  <a:srgbClr val="372B42"/>
                </a:solidFill>
                <a:latin typeface="Tahoma"/>
                <a:cs typeface="Tahoma"/>
              </a:rPr>
              <a:t>лікарських</a:t>
            </a:r>
            <a:r>
              <a:rPr sz="1400" spc="114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400" spc="80" dirty="0">
                <a:solidFill>
                  <a:srgbClr val="372B42"/>
                </a:solidFill>
                <a:latin typeface="Tahoma"/>
                <a:cs typeface="Tahoma"/>
              </a:rPr>
              <a:t>засобів,</a:t>
            </a:r>
            <a:r>
              <a:rPr sz="1400" spc="85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400" spc="160" dirty="0">
                <a:solidFill>
                  <a:srgbClr val="372B42"/>
                </a:solidFill>
                <a:latin typeface="Tahoma"/>
                <a:cs typeface="Tahoma"/>
              </a:rPr>
              <a:t>що </a:t>
            </a:r>
            <a:r>
              <a:rPr sz="1400" spc="165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400" spc="90" dirty="0">
                <a:solidFill>
                  <a:srgbClr val="372B42"/>
                </a:solidFill>
                <a:latin typeface="Tahoma"/>
                <a:cs typeface="Tahoma"/>
              </a:rPr>
              <a:t>закуповують </a:t>
            </a:r>
            <a:r>
              <a:rPr sz="1400" spc="114" dirty="0">
                <a:solidFill>
                  <a:srgbClr val="372B42"/>
                </a:solidFill>
                <a:latin typeface="Tahoma"/>
                <a:cs typeface="Tahoma"/>
              </a:rPr>
              <a:t>для </a:t>
            </a:r>
            <a:r>
              <a:rPr sz="1400" spc="125" dirty="0">
                <a:solidFill>
                  <a:srgbClr val="372B42"/>
                </a:solidFill>
                <a:latin typeface="Tahoma"/>
                <a:cs typeface="Tahoma"/>
              </a:rPr>
              <a:t>виконання </a:t>
            </a:r>
            <a:r>
              <a:rPr sz="1400" spc="145" dirty="0">
                <a:solidFill>
                  <a:srgbClr val="372B42"/>
                </a:solidFill>
                <a:latin typeface="Tahoma"/>
                <a:cs typeface="Tahoma"/>
              </a:rPr>
              <a:t>програм </a:t>
            </a:r>
            <a:r>
              <a:rPr sz="1400" spc="45" dirty="0">
                <a:solidFill>
                  <a:srgbClr val="372B42"/>
                </a:solidFill>
                <a:latin typeface="Tahoma"/>
                <a:cs typeface="Tahoma"/>
              </a:rPr>
              <a:t>та </a:t>
            </a:r>
            <a:r>
              <a:rPr sz="1400" spc="130" dirty="0">
                <a:solidFill>
                  <a:srgbClr val="372B42"/>
                </a:solidFill>
                <a:latin typeface="Tahoma"/>
                <a:cs typeface="Tahoma"/>
              </a:rPr>
              <a:t>здійснення </a:t>
            </a:r>
            <a:r>
              <a:rPr sz="1400" spc="-425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400" spc="110" dirty="0">
                <a:solidFill>
                  <a:srgbClr val="372B42"/>
                </a:solidFill>
                <a:latin typeface="Tahoma"/>
                <a:cs typeface="Tahoma"/>
              </a:rPr>
              <a:t>централізованих</a:t>
            </a:r>
            <a:r>
              <a:rPr sz="1400" spc="660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400" spc="90" dirty="0">
                <a:solidFill>
                  <a:srgbClr val="372B42"/>
                </a:solidFill>
                <a:latin typeface="Tahoma"/>
                <a:cs typeface="Tahoma"/>
              </a:rPr>
              <a:t>заходів</a:t>
            </a:r>
            <a:r>
              <a:rPr sz="1400" spc="95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400" spc="105" dirty="0">
                <a:solidFill>
                  <a:srgbClr val="372B42"/>
                </a:solidFill>
                <a:latin typeface="Tahoma"/>
                <a:cs typeface="Tahoma"/>
              </a:rPr>
              <a:t>з</a:t>
            </a:r>
            <a:r>
              <a:rPr sz="1400" spc="110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400" spc="125" dirty="0">
                <a:solidFill>
                  <a:srgbClr val="372B42"/>
                </a:solidFill>
                <a:latin typeface="Tahoma"/>
                <a:cs typeface="Tahoma"/>
              </a:rPr>
              <a:t>охорони</a:t>
            </a:r>
            <a:r>
              <a:rPr sz="1400" spc="130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400" spc="85" dirty="0">
                <a:solidFill>
                  <a:srgbClr val="372B42"/>
                </a:solidFill>
                <a:latin typeface="Tahoma"/>
                <a:cs typeface="Tahoma"/>
              </a:rPr>
              <a:t>здоров'я. </a:t>
            </a:r>
            <a:r>
              <a:rPr sz="1400" spc="90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400" spc="135" dirty="0">
                <a:solidFill>
                  <a:srgbClr val="372B42"/>
                </a:solidFill>
                <a:latin typeface="Tahoma"/>
                <a:cs typeface="Tahoma"/>
              </a:rPr>
              <a:t>Заборонено</a:t>
            </a:r>
            <a:r>
              <a:rPr sz="1400" spc="140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400" spc="125" dirty="0">
                <a:solidFill>
                  <a:srgbClr val="372B42"/>
                </a:solidFill>
                <a:latin typeface="Tahoma"/>
                <a:cs typeface="Tahoma"/>
              </a:rPr>
              <a:t>використання</a:t>
            </a:r>
            <a:r>
              <a:rPr sz="1400" spc="130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400" spc="114" dirty="0">
                <a:solidFill>
                  <a:srgbClr val="372B42"/>
                </a:solidFill>
                <a:latin typeface="Tahoma"/>
                <a:cs typeface="Tahoma"/>
              </a:rPr>
              <a:t>на</a:t>
            </a:r>
            <a:r>
              <a:rPr sz="1400" spc="120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400" spc="95" dirty="0">
                <a:solidFill>
                  <a:srgbClr val="372B42"/>
                </a:solidFill>
                <a:latin typeface="Tahoma"/>
                <a:cs typeface="Tahoma"/>
              </a:rPr>
              <a:t>території</a:t>
            </a:r>
            <a:r>
              <a:rPr sz="1400" spc="100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400" spc="120" dirty="0">
                <a:solidFill>
                  <a:srgbClr val="372B42"/>
                </a:solidFill>
                <a:latin typeface="Tahoma"/>
                <a:cs typeface="Tahoma"/>
              </a:rPr>
              <a:t>України </a:t>
            </a:r>
            <a:r>
              <a:rPr sz="1400" spc="125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400" spc="110" dirty="0">
                <a:solidFill>
                  <a:srgbClr val="372B42"/>
                </a:solidFill>
                <a:latin typeface="Tahoma"/>
                <a:cs typeface="Tahoma"/>
              </a:rPr>
              <a:t>лікарських</a:t>
            </a:r>
            <a:r>
              <a:rPr sz="1400" spc="-80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400" spc="110" dirty="0">
                <a:solidFill>
                  <a:srgbClr val="372B42"/>
                </a:solidFill>
                <a:latin typeface="Tahoma"/>
                <a:cs typeface="Tahoma"/>
              </a:rPr>
              <a:t>засобів</a:t>
            </a:r>
            <a:r>
              <a:rPr sz="1400" spc="-75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400" spc="125" dirty="0">
                <a:solidFill>
                  <a:srgbClr val="372B42"/>
                </a:solidFill>
                <a:latin typeface="Tahoma"/>
                <a:cs typeface="Tahoma"/>
              </a:rPr>
              <a:t>походженням</a:t>
            </a:r>
            <a:r>
              <a:rPr sz="1400" spc="-80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400" spc="105" dirty="0">
                <a:solidFill>
                  <a:srgbClr val="372B42"/>
                </a:solidFill>
                <a:latin typeface="Tahoma"/>
                <a:cs typeface="Tahoma"/>
              </a:rPr>
              <a:t>з</a:t>
            </a:r>
            <a:r>
              <a:rPr sz="1400" spc="-75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400" spc="195" dirty="0">
                <a:solidFill>
                  <a:srgbClr val="372B42"/>
                </a:solidFill>
                <a:latin typeface="Tahoma"/>
                <a:cs typeface="Tahoma"/>
              </a:rPr>
              <a:t>РБ</a:t>
            </a:r>
            <a:r>
              <a:rPr sz="1400" spc="-80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400" spc="45" dirty="0">
                <a:solidFill>
                  <a:srgbClr val="372B42"/>
                </a:solidFill>
                <a:latin typeface="Tahoma"/>
                <a:cs typeface="Tahoma"/>
              </a:rPr>
              <a:t>та</a:t>
            </a:r>
            <a:r>
              <a:rPr sz="1400" spc="-75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400" spc="95" dirty="0">
                <a:solidFill>
                  <a:srgbClr val="372B42"/>
                </a:solidFill>
                <a:latin typeface="Tahoma"/>
                <a:cs typeface="Tahoma"/>
              </a:rPr>
              <a:t>РФ.</a:t>
            </a:r>
            <a:endParaRPr sz="140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10" name="object 15">
            <a:extLst>
              <a:ext uri="{FF2B5EF4-FFF2-40B4-BE49-F238E27FC236}">
                <a16:creationId xmlns:a16="http://schemas.microsoft.com/office/drawing/2014/main" id="{7F0BB035-820D-4CE9-97A7-250B5ABEF9ED}"/>
              </a:ext>
            </a:extLst>
          </p:cNvPr>
          <p:cNvSpPr txBox="1"/>
          <p:nvPr/>
        </p:nvSpPr>
        <p:spPr>
          <a:xfrm>
            <a:off x="1357797" y="5414445"/>
            <a:ext cx="8774743" cy="377219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 algn="just">
              <a:lnSpc>
                <a:spcPct val="101600"/>
              </a:lnSpc>
              <a:spcBef>
                <a:spcPts val="85"/>
              </a:spcBef>
            </a:pPr>
            <a:r>
              <a:rPr sz="800" spc="65" dirty="0">
                <a:solidFill>
                  <a:srgbClr val="8D7E9B"/>
                </a:solidFill>
                <a:latin typeface="Tahoma"/>
                <a:cs typeface="Tahoma"/>
              </a:rPr>
              <a:t>Постанова </a:t>
            </a:r>
            <a:r>
              <a:rPr sz="800" spc="95" dirty="0">
                <a:solidFill>
                  <a:srgbClr val="8D7E9B"/>
                </a:solidFill>
                <a:latin typeface="Tahoma"/>
                <a:cs typeface="Tahoma"/>
              </a:rPr>
              <a:t>КМУ </a:t>
            </a:r>
            <a:r>
              <a:rPr sz="800" spc="45" dirty="0">
                <a:solidFill>
                  <a:srgbClr val="8D7E9B"/>
                </a:solidFill>
                <a:latin typeface="Tahoma"/>
                <a:cs typeface="Tahoma"/>
              </a:rPr>
              <a:t>№ </a:t>
            </a:r>
            <a:r>
              <a:rPr sz="800" spc="-30" dirty="0">
                <a:solidFill>
                  <a:srgbClr val="8D7E9B"/>
                </a:solidFill>
                <a:latin typeface="Tahoma"/>
                <a:cs typeface="Tahoma"/>
              </a:rPr>
              <a:t>291</a:t>
            </a:r>
            <a:r>
              <a:rPr sz="800" spc="-2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55" dirty="0">
                <a:solidFill>
                  <a:srgbClr val="8D7E9B"/>
                </a:solidFill>
                <a:latin typeface="Tahoma"/>
                <a:cs typeface="Tahoma"/>
              </a:rPr>
              <a:t>від </a:t>
            </a:r>
            <a:r>
              <a:rPr sz="800" spc="-5" dirty="0">
                <a:solidFill>
                  <a:srgbClr val="8D7E9B"/>
                </a:solidFill>
                <a:latin typeface="Tahoma"/>
                <a:cs typeface="Tahoma"/>
              </a:rPr>
              <a:t>16.03.2022 </a:t>
            </a:r>
            <a:r>
              <a:rPr sz="800" spc="65" dirty="0">
                <a:solidFill>
                  <a:srgbClr val="8D7E9B"/>
                </a:solidFill>
                <a:latin typeface="Tahoma"/>
                <a:cs typeface="Tahoma"/>
              </a:rPr>
              <a:t>"Про </a:t>
            </a:r>
            <a:r>
              <a:rPr sz="800" spc="75" dirty="0">
                <a:solidFill>
                  <a:srgbClr val="8D7E9B"/>
                </a:solidFill>
                <a:latin typeface="Tahoma"/>
                <a:cs typeface="Tahoma"/>
              </a:rPr>
              <a:t>внесення змін </a:t>
            </a:r>
            <a:r>
              <a:rPr sz="800" spc="70" dirty="0">
                <a:solidFill>
                  <a:srgbClr val="8D7E9B"/>
                </a:solidFill>
                <a:latin typeface="Tahoma"/>
                <a:cs typeface="Tahoma"/>
              </a:rPr>
              <a:t>до </a:t>
            </a:r>
            <a:r>
              <a:rPr sz="800" spc="60" dirty="0">
                <a:solidFill>
                  <a:srgbClr val="8D7E9B"/>
                </a:solidFill>
                <a:latin typeface="Tahoma"/>
                <a:cs typeface="Tahoma"/>
              </a:rPr>
              <a:t>постанов </a:t>
            </a:r>
            <a:r>
              <a:rPr sz="800" spc="50" dirty="0">
                <a:solidFill>
                  <a:srgbClr val="8D7E9B"/>
                </a:solidFill>
                <a:latin typeface="Tahoma"/>
                <a:cs typeface="Tahoma"/>
              </a:rPr>
              <a:t>Кабінету </a:t>
            </a:r>
            <a:r>
              <a:rPr sz="800" spc="5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65" dirty="0">
                <a:solidFill>
                  <a:srgbClr val="8D7E9B"/>
                </a:solidFill>
                <a:latin typeface="Tahoma"/>
                <a:cs typeface="Tahoma"/>
              </a:rPr>
              <a:t>Міністрів </a:t>
            </a:r>
            <a:r>
              <a:rPr sz="800" spc="70" dirty="0">
                <a:solidFill>
                  <a:srgbClr val="8D7E9B"/>
                </a:solidFill>
                <a:latin typeface="Tahoma"/>
                <a:cs typeface="Tahoma"/>
              </a:rPr>
              <a:t>України </a:t>
            </a:r>
            <a:r>
              <a:rPr sz="800" spc="55" dirty="0">
                <a:solidFill>
                  <a:srgbClr val="8D7E9B"/>
                </a:solidFill>
                <a:latin typeface="Tahoma"/>
                <a:cs typeface="Tahoma"/>
              </a:rPr>
              <a:t>від </a:t>
            </a:r>
            <a:r>
              <a:rPr sz="800" spc="15" dirty="0">
                <a:solidFill>
                  <a:srgbClr val="8D7E9B"/>
                </a:solidFill>
                <a:latin typeface="Tahoma"/>
                <a:cs typeface="Tahoma"/>
              </a:rPr>
              <a:t>2  </a:t>
            </a:r>
            <a:r>
              <a:rPr sz="800" spc="65" dirty="0">
                <a:solidFill>
                  <a:srgbClr val="8D7E9B"/>
                </a:solidFill>
                <a:latin typeface="Tahoma"/>
                <a:cs typeface="Tahoma"/>
              </a:rPr>
              <a:t>грудня </a:t>
            </a:r>
            <a:r>
              <a:rPr sz="800" spc="-10" dirty="0">
                <a:solidFill>
                  <a:srgbClr val="8D7E9B"/>
                </a:solidFill>
                <a:latin typeface="Tahoma"/>
                <a:cs typeface="Tahoma"/>
              </a:rPr>
              <a:t>2015</a:t>
            </a:r>
            <a:r>
              <a:rPr sz="800" spc="229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5" dirty="0">
                <a:solidFill>
                  <a:srgbClr val="8D7E9B"/>
                </a:solidFill>
                <a:latin typeface="Tahoma"/>
                <a:cs typeface="Tahoma"/>
              </a:rPr>
              <a:t>р.  </a:t>
            </a:r>
            <a:r>
              <a:rPr sz="800" spc="45" dirty="0">
                <a:solidFill>
                  <a:srgbClr val="8D7E9B"/>
                </a:solidFill>
                <a:latin typeface="Tahoma"/>
                <a:cs typeface="Tahoma"/>
              </a:rPr>
              <a:t>№ </a:t>
            </a:r>
            <a:r>
              <a:rPr sz="800" spc="-70" dirty="0">
                <a:solidFill>
                  <a:srgbClr val="8D7E9B"/>
                </a:solidFill>
                <a:latin typeface="Tahoma"/>
                <a:cs typeface="Tahoma"/>
              </a:rPr>
              <a:t>1153</a:t>
            </a:r>
            <a:r>
              <a:rPr sz="800" spc="110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35" dirty="0">
                <a:solidFill>
                  <a:srgbClr val="8D7E9B"/>
                </a:solidFill>
                <a:latin typeface="Tahoma"/>
                <a:cs typeface="Tahoma"/>
              </a:rPr>
              <a:t>і </a:t>
            </a:r>
            <a:r>
              <a:rPr sz="800" spc="55" dirty="0">
                <a:solidFill>
                  <a:srgbClr val="8D7E9B"/>
                </a:solidFill>
                <a:latin typeface="Tahoma"/>
                <a:cs typeface="Tahoma"/>
              </a:rPr>
              <a:t>від </a:t>
            </a:r>
            <a:r>
              <a:rPr sz="800" spc="30" dirty="0">
                <a:solidFill>
                  <a:srgbClr val="8D7E9B"/>
                </a:solidFill>
                <a:latin typeface="Tahoma"/>
                <a:cs typeface="Tahoma"/>
              </a:rPr>
              <a:t>7 </a:t>
            </a:r>
            <a:r>
              <a:rPr sz="800" spc="75" dirty="0">
                <a:solidFill>
                  <a:srgbClr val="8D7E9B"/>
                </a:solidFill>
                <a:latin typeface="Tahoma"/>
                <a:cs typeface="Tahoma"/>
              </a:rPr>
              <a:t>березня </a:t>
            </a:r>
            <a:r>
              <a:rPr sz="800" spc="35" dirty="0">
                <a:solidFill>
                  <a:srgbClr val="8D7E9B"/>
                </a:solidFill>
                <a:latin typeface="Tahoma"/>
                <a:cs typeface="Tahoma"/>
              </a:rPr>
              <a:t>2022 </a:t>
            </a:r>
            <a:r>
              <a:rPr sz="800" spc="5" dirty="0">
                <a:solidFill>
                  <a:srgbClr val="8D7E9B"/>
                </a:solidFill>
                <a:latin typeface="Tahoma"/>
                <a:cs typeface="Tahoma"/>
              </a:rPr>
              <a:t>р.  </a:t>
            </a:r>
            <a:r>
              <a:rPr sz="800" spc="45" dirty="0">
                <a:solidFill>
                  <a:srgbClr val="8D7E9B"/>
                </a:solidFill>
                <a:latin typeface="Tahoma"/>
                <a:cs typeface="Tahoma"/>
              </a:rPr>
              <a:t>№ </a:t>
            </a:r>
            <a:r>
              <a:rPr sz="800" spc="-45" dirty="0">
                <a:solidFill>
                  <a:srgbClr val="8D7E9B"/>
                </a:solidFill>
                <a:latin typeface="Tahoma"/>
                <a:cs typeface="Tahoma"/>
              </a:rPr>
              <a:t>216"; </a:t>
            </a:r>
            <a:r>
              <a:rPr sz="800" spc="-40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60" dirty="0">
                <a:solidFill>
                  <a:srgbClr val="8D7E9B"/>
                </a:solidFill>
                <a:latin typeface="Tahoma"/>
                <a:cs typeface="Tahoma"/>
              </a:rPr>
              <a:t>Наказ </a:t>
            </a:r>
            <a:r>
              <a:rPr sz="800" spc="110" dirty="0">
                <a:solidFill>
                  <a:srgbClr val="8D7E9B"/>
                </a:solidFill>
                <a:latin typeface="Tahoma"/>
                <a:cs typeface="Tahoma"/>
              </a:rPr>
              <a:t>МОЗ </a:t>
            </a:r>
            <a:r>
              <a:rPr sz="800" spc="45" dirty="0">
                <a:solidFill>
                  <a:srgbClr val="8D7E9B"/>
                </a:solidFill>
                <a:latin typeface="Tahoma"/>
                <a:cs typeface="Tahoma"/>
              </a:rPr>
              <a:t>№ </a:t>
            </a:r>
            <a:r>
              <a:rPr sz="800" spc="35" dirty="0">
                <a:solidFill>
                  <a:srgbClr val="8D7E9B"/>
                </a:solidFill>
                <a:latin typeface="Tahoma"/>
                <a:cs typeface="Tahoma"/>
              </a:rPr>
              <a:t>503 </a:t>
            </a:r>
            <a:r>
              <a:rPr sz="800" spc="55" dirty="0">
                <a:solidFill>
                  <a:srgbClr val="8D7E9B"/>
                </a:solidFill>
                <a:latin typeface="Tahoma"/>
                <a:cs typeface="Tahoma"/>
              </a:rPr>
              <a:t>від </a:t>
            </a:r>
            <a:r>
              <a:rPr sz="800" spc="-5" dirty="0">
                <a:solidFill>
                  <a:srgbClr val="8D7E9B"/>
                </a:solidFill>
                <a:latin typeface="Tahoma"/>
                <a:cs typeface="Tahoma"/>
              </a:rPr>
              <a:t>19.03.2022 </a:t>
            </a:r>
            <a:r>
              <a:rPr sz="800" spc="65" dirty="0">
                <a:solidFill>
                  <a:srgbClr val="8D7E9B"/>
                </a:solidFill>
                <a:latin typeface="Tahoma"/>
                <a:cs typeface="Tahoma"/>
              </a:rPr>
              <a:t>"Про </a:t>
            </a:r>
            <a:r>
              <a:rPr sz="800" spc="70" dirty="0">
                <a:solidFill>
                  <a:srgbClr val="8D7E9B"/>
                </a:solidFill>
                <a:latin typeface="Tahoma"/>
                <a:cs typeface="Tahoma"/>
              </a:rPr>
              <a:t>заборону </a:t>
            </a:r>
            <a:r>
              <a:rPr sz="800" spc="55" dirty="0">
                <a:solidFill>
                  <a:srgbClr val="8D7E9B"/>
                </a:solidFill>
                <a:latin typeface="Tahoma"/>
                <a:cs typeface="Tahoma"/>
              </a:rPr>
              <a:t>застосування </a:t>
            </a:r>
            <a:r>
              <a:rPr sz="800" spc="65" dirty="0">
                <a:solidFill>
                  <a:srgbClr val="8D7E9B"/>
                </a:solidFill>
                <a:latin typeface="Tahoma"/>
                <a:cs typeface="Tahoma"/>
              </a:rPr>
              <a:t>на </a:t>
            </a:r>
            <a:r>
              <a:rPr sz="800" spc="55" dirty="0">
                <a:solidFill>
                  <a:srgbClr val="8D7E9B"/>
                </a:solidFill>
                <a:latin typeface="Tahoma"/>
                <a:cs typeface="Tahoma"/>
              </a:rPr>
              <a:t>території </a:t>
            </a:r>
            <a:r>
              <a:rPr sz="800" spc="70" dirty="0">
                <a:solidFill>
                  <a:srgbClr val="8D7E9B"/>
                </a:solidFill>
                <a:latin typeface="Tahoma"/>
                <a:cs typeface="Tahoma"/>
              </a:rPr>
              <a:t>України </a:t>
            </a:r>
            <a:r>
              <a:rPr sz="800" spc="-23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60" dirty="0">
                <a:solidFill>
                  <a:srgbClr val="8D7E9B"/>
                </a:solidFill>
                <a:latin typeface="Tahoma"/>
                <a:cs typeface="Tahoma"/>
              </a:rPr>
              <a:t>лікарських    </a:t>
            </a:r>
            <a:r>
              <a:rPr sz="800" spc="37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60" dirty="0">
                <a:solidFill>
                  <a:srgbClr val="8D7E9B"/>
                </a:solidFill>
                <a:latin typeface="Tahoma"/>
                <a:cs typeface="Tahoma"/>
              </a:rPr>
              <a:t>засобів    </a:t>
            </a:r>
            <a:r>
              <a:rPr sz="800" spc="37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70" dirty="0">
                <a:solidFill>
                  <a:srgbClr val="8D7E9B"/>
                </a:solidFill>
                <a:latin typeface="Tahoma"/>
                <a:cs typeface="Tahoma"/>
              </a:rPr>
              <a:t>походженням       </a:t>
            </a:r>
            <a:r>
              <a:rPr sz="800" spc="60" dirty="0">
                <a:solidFill>
                  <a:srgbClr val="8D7E9B"/>
                </a:solidFill>
                <a:latin typeface="Tahoma"/>
                <a:cs typeface="Tahoma"/>
              </a:rPr>
              <a:t>з      </a:t>
            </a:r>
            <a:r>
              <a:rPr sz="800" spc="6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70" dirty="0">
                <a:solidFill>
                  <a:srgbClr val="8D7E9B"/>
                </a:solidFill>
                <a:latin typeface="Tahoma"/>
                <a:cs typeface="Tahoma"/>
              </a:rPr>
              <a:t>Республіки       </a:t>
            </a:r>
            <a:r>
              <a:rPr sz="800" spc="40" dirty="0">
                <a:solidFill>
                  <a:srgbClr val="8D7E9B"/>
                </a:solidFill>
                <a:latin typeface="Tahoma"/>
                <a:cs typeface="Tahoma"/>
              </a:rPr>
              <a:t>Білорусь"; </a:t>
            </a:r>
            <a:r>
              <a:rPr sz="800" spc="4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60" dirty="0">
                <a:solidFill>
                  <a:srgbClr val="8D7E9B"/>
                </a:solidFill>
                <a:latin typeface="Tahoma"/>
                <a:cs typeface="Tahoma"/>
              </a:rPr>
              <a:t>Наказ</a:t>
            </a:r>
            <a:r>
              <a:rPr sz="800" spc="30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110" dirty="0">
                <a:solidFill>
                  <a:srgbClr val="8D7E9B"/>
                </a:solidFill>
                <a:latin typeface="Tahoma"/>
                <a:cs typeface="Tahoma"/>
              </a:rPr>
              <a:t>МОЗ</a:t>
            </a:r>
            <a:r>
              <a:rPr sz="800" spc="3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45" dirty="0">
                <a:solidFill>
                  <a:srgbClr val="8D7E9B"/>
                </a:solidFill>
                <a:latin typeface="Tahoma"/>
                <a:cs typeface="Tahoma"/>
              </a:rPr>
              <a:t>№</a:t>
            </a:r>
            <a:r>
              <a:rPr sz="800" spc="3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50" dirty="0">
                <a:solidFill>
                  <a:srgbClr val="8D7E9B"/>
                </a:solidFill>
                <a:latin typeface="Tahoma"/>
                <a:cs typeface="Tahoma"/>
              </a:rPr>
              <a:t>394</a:t>
            </a:r>
            <a:r>
              <a:rPr sz="800" spc="3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55" dirty="0">
                <a:solidFill>
                  <a:srgbClr val="8D7E9B"/>
                </a:solidFill>
                <a:latin typeface="Tahoma"/>
                <a:cs typeface="Tahoma"/>
              </a:rPr>
              <a:t>від</a:t>
            </a:r>
            <a:r>
              <a:rPr sz="800" spc="3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20" dirty="0">
                <a:solidFill>
                  <a:srgbClr val="8D7E9B"/>
                </a:solidFill>
                <a:latin typeface="Tahoma"/>
                <a:cs typeface="Tahoma"/>
              </a:rPr>
              <a:t>02.03.2022</a:t>
            </a:r>
            <a:r>
              <a:rPr sz="800" spc="3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65" dirty="0">
                <a:solidFill>
                  <a:srgbClr val="8D7E9B"/>
                </a:solidFill>
                <a:latin typeface="Tahoma"/>
                <a:cs typeface="Tahoma"/>
              </a:rPr>
              <a:t>"Про</a:t>
            </a:r>
            <a:r>
              <a:rPr sz="800" spc="3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70" dirty="0">
                <a:solidFill>
                  <a:srgbClr val="8D7E9B"/>
                </a:solidFill>
                <a:latin typeface="Tahoma"/>
                <a:cs typeface="Tahoma"/>
              </a:rPr>
              <a:t>заборону</a:t>
            </a:r>
            <a:r>
              <a:rPr sz="800" spc="3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55" dirty="0">
                <a:solidFill>
                  <a:srgbClr val="8D7E9B"/>
                </a:solidFill>
                <a:latin typeface="Tahoma"/>
                <a:cs typeface="Tahoma"/>
              </a:rPr>
              <a:t>застосування</a:t>
            </a:r>
            <a:r>
              <a:rPr sz="800" spc="3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65" dirty="0">
                <a:solidFill>
                  <a:srgbClr val="8D7E9B"/>
                </a:solidFill>
                <a:latin typeface="Tahoma"/>
                <a:cs typeface="Tahoma"/>
              </a:rPr>
              <a:t>на</a:t>
            </a:r>
            <a:r>
              <a:rPr sz="800" spc="3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55" dirty="0">
                <a:solidFill>
                  <a:srgbClr val="8D7E9B"/>
                </a:solidFill>
                <a:latin typeface="Tahoma"/>
                <a:cs typeface="Tahoma"/>
              </a:rPr>
              <a:t>території</a:t>
            </a:r>
            <a:r>
              <a:rPr sz="800" spc="30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70" dirty="0">
                <a:solidFill>
                  <a:srgbClr val="8D7E9B"/>
                </a:solidFill>
                <a:latin typeface="Tahoma"/>
                <a:cs typeface="Tahoma"/>
              </a:rPr>
              <a:t>України </a:t>
            </a:r>
            <a:r>
              <a:rPr sz="800" spc="-23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80" dirty="0">
                <a:solidFill>
                  <a:srgbClr val="8D7E9B"/>
                </a:solidFill>
                <a:latin typeface="Tahoma"/>
                <a:cs typeface="Tahoma"/>
              </a:rPr>
              <a:t>окремих</a:t>
            </a:r>
            <a:r>
              <a:rPr sz="800" spc="-50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60" dirty="0">
                <a:solidFill>
                  <a:srgbClr val="8D7E9B"/>
                </a:solidFill>
                <a:latin typeface="Tahoma"/>
                <a:cs typeface="Tahoma"/>
              </a:rPr>
              <a:t>лікарських</a:t>
            </a:r>
            <a:r>
              <a:rPr sz="800" spc="-4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50" dirty="0">
                <a:solidFill>
                  <a:srgbClr val="8D7E9B"/>
                </a:solidFill>
                <a:latin typeface="Tahoma"/>
                <a:cs typeface="Tahoma"/>
              </a:rPr>
              <a:t>засобів"</a:t>
            </a:r>
            <a:endParaRPr sz="800" dirty="0">
              <a:solidFill>
                <a:prstClr val="black"/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4951020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3F2D27D-76BA-4577-82D3-CC9FDD20336C}"/>
              </a:ext>
            </a:extLst>
          </p:cNvPr>
          <p:cNvSpPr txBox="1"/>
          <p:nvPr/>
        </p:nvSpPr>
        <p:spPr>
          <a:xfrm>
            <a:off x="1251093" y="1255115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ru-RU" sz="3200" b="1" i="0" u="none" strike="noStrike" kern="0" cap="none" spc="-130" normalizeH="0" baseline="0" noProof="0" dirty="0" err="1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Інші</a:t>
            </a:r>
            <a:r>
              <a:rPr kumimoji="0" lang="ru-RU" sz="3200" b="1" i="0" u="none" strike="noStrike" kern="0" cap="none" spc="-55" normalizeH="0" baseline="0" noProof="0" dirty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ru-RU" sz="3200" b="1" i="0" u="none" strike="noStrike" kern="0" cap="none" spc="-254" normalizeH="0" baseline="0" noProof="0" dirty="0" err="1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но</a:t>
            </a:r>
            <a:r>
              <a:rPr kumimoji="0" lang="ru-RU" sz="3200" b="1" i="0" u="none" strike="noStrike" kern="0" cap="none" spc="-265" normalizeH="0" baseline="0" noProof="0" dirty="0" err="1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в</a:t>
            </a:r>
            <a:r>
              <a:rPr kumimoji="0" lang="ru-RU" sz="3200" b="1" i="0" u="none" strike="noStrike" kern="0" cap="none" spc="-90" normalizeH="0" baseline="0" noProof="0" dirty="0" err="1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ації</a:t>
            </a:r>
            <a:endParaRPr lang="ru-UA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D100E52-8E7B-4E28-85BD-5D5A22F93411}"/>
              </a:ext>
            </a:extLst>
          </p:cNvPr>
          <p:cNvSpPr txBox="1"/>
          <p:nvPr/>
        </p:nvSpPr>
        <p:spPr>
          <a:xfrm>
            <a:off x="4043720" y="1485947"/>
            <a:ext cx="6096000" cy="13839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64210" marR="189230" lvl="0" indent="-320675" algn="just" defTabSz="914400" rtl="0" eaLnBrk="1" fontAlgn="auto" latinLnBrk="0" hangingPunct="1">
              <a:lnSpc>
                <a:spcPts val="1430"/>
              </a:lnSpc>
              <a:spcBef>
                <a:spcPts val="290"/>
              </a:spcBef>
              <a:spcAft>
                <a:spcPts val="0"/>
              </a:spcAft>
              <a:buClr>
                <a:srgbClr val="F6B26B"/>
              </a:buClr>
              <a:buSzTx/>
              <a:buFont typeface="Microsoft Sans Serif"/>
              <a:buChar char="●"/>
              <a:tabLst>
                <a:tab pos="664845" algn="l"/>
              </a:tabLst>
              <a:defRPr/>
            </a:pPr>
            <a:r>
              <a:rPr kumimoji="0" lang="ru-RU" sz="1600" b="0" i="0" u="none" strike="noStrike" kern="1200" cap="none" spc="140" normalizeH="0" baseline="0" noProof="0" dirty="0" err="1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Припинено</a:t>
            </a:r>
            <a:r>
              <a:rPr kumimoji="0" lang="ru-RU" sz="1600" b="0" i="0" u="none" strike="noStrike" kern="1200" cap="none" spc="145" normalizeH="0" baseline="0" noProof="0" dirty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ru-RU" sz="1600" b="0" i="0" u="none" strike="noStrike" kern="1200" cap="none" spc="95" normalizeH="0" baseline="0" noProof="0" dirty="0" err="1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видачу</a:t>
            </a:r>
            <a:r>
              <a:rPr kumimoji="0" lang="ru-RU" sz="1600" b="0" i="0" u="none" strike="noStrike" kern="1200" cap="none" spc="100" normalizeH="0" baseline="0" noProof="0" dirty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на</a:t>
            </a:r>
            <a:r>
              <a:rPr kumimoji="0" lang="ru-RU" sz="1600" b="0" i="0" u="none" strike="noStrike" kern="1200" cap="none" spc="105" normalizeH="0" baseline="0" noProof="0" dirty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ru-RU" sz="1600" b="0" i="0" u="none" strike="noStrike" kern="1200" cap="none" spc="105" normalizeH="0" baseline="0" noProof="0" dirty="0" err="1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ввезення</a:t>
            </a:r>
            <a:r>
              <a:rPr kumimoji="0" lang="ru-RU" sz="1600" b="0" i="0" u="none" strike="noStrike" kern="1200" cap="none" spc="110" normalizeH="0" baseline="0" noProof="0" dirty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ru-RU" sz="1600" b="0" i="0" u="none" strike="noStrike" kern="1200" cap="none" spc="35" normalizeH="0" baseline="0" noProof="0" dirty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та </a:t>
            </a:r>
            <a:r>
              <a:rPr kumimoji="0" lang="ru-RU" sz="1600" b="0" i="0" u="none" strike="noStrike" kern="1200" cap="none" spc="40" normalizeH="0" baseline="0" noProof="0" dirty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ru-RU" sz="1600" b="0" i="0" u="none" strike="noStrike" kern="1200" cap="none" spc="95" normalizeH="0" baseline="0" noProof="0" dirty="0" err="1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анулювання</a:t>
            </a:r>
            <a:r>
              <a:rPr kumimoji="0" lang="ru-RU" sz="1600" b="0" i="0" u="none" strike="noStrike" kern="1200" cap="none" spc="95" normalizeH="0" baseline="0" noProof="0" dirty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ru-RU" sz="1600" b="0" i="0" u="none" strike="noStrike" kern="1200" cap="none" spc="100" normalizeH="0" baseline="0" noProof="0" dirty="0" err="1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вже</a:t>
            </a:r>
            <a:r>
              <a:rPr kumimoji="0" lang="ru-RU" sz="1600" b="0" i="0" u="none" strike="noStrike" kern="1200" cap="none" spc="100" normalizeH="0" baseline="0" noProof="0" dirty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ru-RU" sz="1600" b="0" i="0" u="none" strike="noStrike" kern="1200" cap="none" spc="114" normalizeH="0" baseline="0" noProof="0" dirty="0" err="1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раніше</a:t>
            </a:r>
            <a:r>
              <a:rPr kumimoji="0" lang="ru-RU" sz="1600" b="0" i="0" u="none" strike="noStrike" kern="1200" cap="none" spc="114" normalizeH="0" baseline="0" noProof="0" dirty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ru-RU" sz="1600" b="0" i="0" u="none" strike="noStrike" kern="1200" cap="none" spc="105" normalizeH="0" baseline="0" noProof="0" dirty="0" err="1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виданих</a:t>
            </a:r>
            <a:r>
              <a:rPr kumimoji="0" lang="ru-RU" sz="1600" b="0" i="0" u="none" strike="noStrike" kern="1200" cap="none" spc="105" normalizeH="0" baseline="0" noProof="0" dirty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ru-RU" sz="1600" b="0" i="0" u="none" strike="noStrike" kern="1200" cap="none" spc="95" normalizeH="0" baseline="0" noProof="0" dirty="0" err="1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дозволів</a:t>
            </a:r>
            <a:r>
              <a:rPr kumimoji="0" lang="ru-RU" sz="1600" b="0" i="0" u="none" strike="noStrike" kern="1200" cap="none" spc="95" normalizeH="0" baseline="0" noProof="0" dirty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ru-RU" sz="1600" b="0" i="0" u="none" strike="noStrike" kern="1200" cap="none" spc="-360" normalizeH="0" baseline="0" noProof="0" dirty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ru-RU" sz="1600" b="0" i="0" u="none" strike="noStrike" kern="1200" cap="none" spc="100" normalizeH="0" baseline="0" noProof="0" dirty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на </a:t>
            </a:r>
            <a:r>
              <a:rPr kumimoji="0" lang="ru-RU" sz="1600" b="0" i="0" u="none" strike="noStrike" kern="1200" cap="none" spc="105" normalizeH="0" baseline="0" noProof="0" dirty="0" err="1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видавничу</a:t>
            </a:r>
            <a:r>
              <a:rPr kumimoji="0" lang="ru-RU" sz="1600" b="0" i="0" u="none" strike="noStrike" kern="1200" cap="none" spc="105" normalizeH="0" baseline="0" noProof="0" dirty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ru-RU" sz="1600" b="0" i="0" u="none" strike="noStrike" kern="1200" cap="none" spc="110" normalizeH="0" baseline="0" noProof="0" dirty="0" err="1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продукцію</a:t>
            </a:r>
            <a:r>
              <a:rPr kumimoji="0" lang="ru-RU" sz="1600" b="0" i="0" u="none" strike="noStrike" kern="1200" cap="none" spc="110" normalizeH="0" baseline="0" noProof="0" dirty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ru-RU" sz="1600" b="0" i="0" u="none" strike="noStrike" kern="1200" cap="none" spc="90" normalizeH="0" baseline="0" noProof="0" dirty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з </a:t>
            </a:r>
            <a:r>
              <a:rPr kumimoji="0" lang="ru-RU" sz="1600" b="0" i="0" u="none" strike="noStrike" kern="1200" cap="none" spc="85" normalizeH="0" baseline="0" noProof="0" dirty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РФ, </a:t>
            </a:r>
            <a:r>
              <a:rPr kumimoji="0" lang="ru-RU" sz="1600" b="0" i="0" u="none" strike="noStrike" kern="1200" cap="none" spc="80" normalizeH="0" baseline="0" noProof="0" dirty="0" err="1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фактично</a:t>
            </a:r>
            <a:r>
              <a:rPr kumimoji="0" lang="ru-RU" sz="1600" b="0" i="0" u="none" strike="noStrike" kern="1200" cap="none" spc="80" normalizeH="0" baseline="0" noProof="0" dirty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ru-RU" sz="1600" b="0" i="0" u="none" strike="noStrike" kern="1200" cap="none" spc="85" normalizeH="0" baseline="0" noProof="0" dirty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ru-RU" sz="1600" b="0" i="0" u="none" strike="noStrike" kern="1200" cap="none" spc="105" normalizeH="0" baseline="0" noProof="0" dirty="0" err="1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повна</a:t>
            </a:r>
            <a:r>
              <a:rPr kumimoji="0" lang="ru-RU" sz="1600" b="0" i="0" u="none" strike="noStrike" kern="1200" cap="none" spc="-70" normalizeH="0" baseline="0" noProof="0" dirty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ru-RU" sz="1600" b="0" i="0" u="none" strike="noStrike" kern="1200" cap="none" spc="110" normalizeH="0" baseline="0" noProof="0" dirty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заборона</a:t>
            </a:r>
            <a:r>
              <a:rPr kumimoji="0" lang="ru-RU" sz="1600" b="0" i="0" u="none" strike="noStrike" kern="1200" cap="none" spc="-65" normalizeH="0" baseline="0" noProof="0" dirty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ru-RU" sz="1600" b="0" i="0" u="none" strike="noStrike" kern="1200" cap="none" spc="110" normalizeH="0" baseline="0" noProof="0" dirty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до</a:t>
            </a:r>
            <a:r>
              <a:rPr kumimoji="0" lang="ru-RU" sz="1600" b="0" i="0" u="none" strike="noStrike" kern="1200" cap="none" spc="-65" normalizeH="0" baseline="0" noProof="0" dirty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ru-RU" sz="1600" b="0" i="0" u="none" strike="noStrike" kern="1200" cap="none" spc="80" normalizeH="0" baseline="0" noProof="0" dirty="0" err="1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ввезення</a:t>
            </a:r>
            <a:r>
              <a:rPr kumimoji="0" lang="ru-RU" sz="1600" b="0" i="0" u="none" strike="noStrike" kern="1200" cap="none" spc="80" normalizeH="0" baseline="0" noProof="0" dirty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.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+mn-ea"/>
              <a:cs typeface="Tahoma"/>
            </a:endParaRPr>
          </a:p>
          <a:p>
            <a:pPr marL="664210" marR="297180" lvl="0" indent="-457200" algn="l" defTabSz="914400" rtl="0" eaLnBrk="1" fontAlgn="auto" latinLnBrk="0" hangingPunct="1">
              <a:lnSpc>
                <a:spcPct val="1016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>
                <a:tab pos="664210" algn="l"/>
              </a:tabLst>
              <a:defRPr/>
            </a:pPr>
            <a:r>
              <a:rPr kumimoji="0" lang="ru-RU" sz="1000" b="0" i="0" u="none" strike="noStrike" kern="1200" cap="none" spc="60" normalizeH="0" baseline="0" noProof="0" dirty="0">
                <a:ln>
                  <a:noFill/>
                </a:ln>
                <a:solidFill>
                  <a:srgbClr val="8D7E9B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НПА:	Наказ</a:t>
            </a:r>
            <a:r>
              <a:rPr kumimoji="0" lang="ru-RU" sz="1000" b="0" i="0" u="none" strike="noStrike" kern="1200" cap="none" spc="-40" normalizeH="0" baseline="0" noProof="0" dirty="0">
                <a:ln>
                  <a:noFill/>
                </a:ln>
                <a:solidFill>
                  <a:srgbClr val="8D7E9B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ru-RU" sz="1000" b="0" i="0" u="none" strike="noStrike" kern="1200" cap="none" spc="65" normalizeH="0" baseline="0" noProof="0" dirty="0" err="1">
                <a:ln>
                  <a:noFill/>
                </a:ln>
                <a:solidFill>
                  <a:srgbClr val="8D7E9B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Держтелекомрадіо</a:t>
            </a:r>
            <a:r>
              <a:rPr kumimoji="0" lang="ru-RU" sz="1000" b="0" i="0" u="none" strike="noStrike" kern="1200" cap="none" spc="-40" normalizeH="0" baseline="0" noProof="0" dirty="0">
                <a:ln>
                  <a:noFill/>
                </a:ln>
                <a:solidFill>
                  <a:srgbClr val="8D7E9B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ru-RU" sz="1000" b="0" i="0" u="none" strike="noStrike" kern="1200" cap="none" spc="45" normalizeH="0" baseline="0" noProof="0" dirty="0">
                <a:ln>
                  <a:noFill/>
                </a:ln>
                <a:solidFill>
                  <a:srgbClr val="8D7E9B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№</a:t>
            </a:r>
            <a:r>
              <a:rPr kumimoji="0" lang="ru-RU" sz="1000" b="0" i="0" u="none" strike="noStrike" kern="1200" cap="none" spc="-40" normalizeH="0" baseline="0" noProof="0" dirty="0">
                <a:ln>
                  <a:noFill/>
                </a:ln>
                <a:solidFill>
                  <a:srgbClr val="8D7E9B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ru-RU" sz="1000" b="0" i="0" u="none" strike="noStrike" kern="1200" cap="none" spc="70" normalizeH="0" baseline="0" noProof="0" dirty="0">
                <a:ln>
                  <a:noFill/>
                </a:ln>
                <a:solidFill>
                  <a:srgbClr val="8D7E9B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94</a:t>
            </a:r>
            <a:r>
              <a:rPr kumimoji="0" lang="ru-RU" sz="1000" b="0" i="0" u="none" strike="noStrike" kern="1200" cap="none" spc="-40" normalizeH="0" baseline="0" noProof="0" dirty="0">
                <a:ln>
                  <a:noFill/>
                </a:ln>
                <a:solidFill>
                  <a:srgbClr val="8D7E9B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ru-RU" sz="1000" b="0" i="0" u="none" strike="noStrike" kern="1200" cap="none" spc="55" normalizeH="0" baseline="0" noProof="0" dirty="0" err="1">
                <a:ln>
                  <a:noFill/>
                </a:ln>
                <a:solidFill>
                  <a:srgbClr val="8D7E9B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від</a:t>
            </a:r>
            <a:r>
              <a:rPr kumimoji="0" lang="ru-RU" sz="1000" b="0" i="0" u="none" strike="noStrike" kern="1200" cap="none" spc="-40" normalizeH="0" baseline="0" noProof="0" dirty="0">
                <a:ln>
                  <a:noFill/>
                </a:ln>
                <a:solidFill>
                  <a:srgbClr val="8D7E9B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ru-RU" sz="1000" b="0" i="0" u="none" strike="noStrike" kern="1200" cap="none" spc="20" normalizeH="0" baseline="0" noProof="0" dirty="0">
                <a:ln>
                  <a:noFill/>
                </a:ln>
                <a:solidFill>
                  <a:srgbClr val="8D7E9B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06.03.2022</a:t>
            </a:r>
            <a:r>
              <a:rPr kumimoji="0" lang="ru-RU" sz="1000" b="0" i="0" u="none" strike="noStrike" kern="1200" cap="none" spc="-40" normalizeH="0" baseline="0" noProof="0" dirty="0">
                <a:ln>
                  <a:noFill/>
                </a:ln>
                <a:solidFill>
                  <a:srgbClr val="8D7E9B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ru-RU" sz="1000" b="0" i="0" u="none" strike="noStrike" kern="1200" cap="none" spc="65" normalizeH="0" baseline="0" noProof="0" dirty="0">
                <a:ln>
                  <a:noFill/>
                </a:ln>
                <a:solidFill>
                  <a:srgbClr val="8D7E9B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"Про</a:t>
            </a:r>
            <a:r>
              <a:rPr kumimoji="0" lang="ru-RU" sz="1000" b="0" i="0" u="none" strike="noStrike" kern="1200" cap="none" spc="-35" normalizeH="0" baseline="0" noProof="0" dirty="0">
                <a:ln>
                  <a:noFill/>
                </a:ln>
                <a:solidFill>
                  <a:srgbClr val="8D7E9B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ru-RU" sz="1000" b="0" i="0" u="none" strike="noStrike" kern="1200" cap="none" spc="85" normalizeH="0" baseline="0" noProof="0" dirty="0" err="1">
                <a:ln>
                  <a:noFill/>
                </a:ln>
                <a:solidFill>
                  <a:srgbClr val="8D7E9B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припинення</a:t>
            </a:r>
            <a:r>
              <a:rPr kumimoji="0" lang="ru-RU" sz="1000" b="0" i="0" u="none" strike="noStrike" kern="1200" cap="none" spc="85" normalizeH="0" baseline="0" noProof="0" dirty="0">
                <a:ln>
                  <a:noFill/>
                </a:ln>
                <a:solidFill>
                  <a:srgbClr val="8D7E9B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ru-RU" sz="1000" b="0" i="0" u="none" strike="noStrike" kern="1200" cap="none" spc="-235" normalizeH="0" baseline="0" noProof="0" dirty="0">
                <a:ln>
                  <a:noFill/>
                </a:ln>
                <a:solidFill>
                  <a:srgbClr val="8D7E9B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ru-RU" sz="1000" b="0" i="0" u="none" strike="noStrike" kern="1200" cap="none" spc="60" normalizeH="0" baseline="0" noProof="0" dirty="0" err="1">
                <a:ln>
                  <a:noFill/>
                </a:ln>
                <a:solidFill>
                  <a:srgbClr val="8D7E9B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видачі</a:t>
            </a:r>
            <a:r>
              <a:rPr kumimoji="0" lang="ru-RU" sz="1000" b="0" i="0" u="none" strike="noStrike" kern="1200" cap="none" spc="60" normalizeH="0" baseline="0" noProof="0" dirty="0">
                <a:ln>
                  <a:noFill/>
                </a:ln>
                <a:solidFill>
                  <a:srgbClr val="8D7E9B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ru-RU" sz="1000" b="0" i="0" u="none" strike="noStrike" kern="1200" cap="none" spc="25" normalizeH="0" baseline="0" noProof="0" dirty="0">
                <a:ln>
                  <a:noFill/>
                </a:ln>
                <a:solidFill>
                  <a:srgbClr val="8D7E9B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та </a:t>
            </a:r>
            <a:r>
              <a:rPr kumimoji="0" lang="ru-RU" sz="1000" b="0" i="0" u="none" strike="noStrike" kern="1200" cap="none" spc="75" normalizeH="0" baseline="0" noProof="0" dirty="0" err="1">
                <a:ln>
                  <a:noFill/>
                </a:ln>
                <a:solidFill>
                  <a:srgbClr val="8D7E9B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зупинення</a:t>
            </a:r>
            <a:r>
              <a:rPr kumimoji="0" lang="ru-RU" sz="1000" b="0" i="0" u="none" strike="noStrike" kern="1200" cap="none" spc="75" normalizeH="0" baseline="0" noProof="0" dirty="0">
                <a:ln>
                  <a:noFill/>
                </a:ln>
                <a:solidFill>
                  <a:srgbClr val="8D7E9B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ru-RU" sz="1000" b="0" i="0" u="none" strike="noStrike" kern="1200" cap="none" spc="45" normalizeH="0" baseline="0" noProof="0" dirty="0" err="1">
                <a:ln>
                  <a:noFill/>
                </a:ln>
                <a:solidFill>
                  <a:srgbClr val="8D7E9B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дії</a:t>
            </a:r>
            <a:r>
              <a:rPr kumimoji="0" lang="ru-RU" sz="1000" b="0" i="0" u="none" strike="noStrike" kern="1200" cap="none" spc="45" normalizeH="0" baseline="0" noProof="0" dirty="0">
                <a:ln>
                  <a:noFill/>
                </a:ln>
                <a:solidFill>
                  <a:srgbClr val="8D7E9B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ru-RU" sz="1000" b="0" i="0" u="none" strike="noStrike" kern="1200" cap="none" spc="60" normalizeH="0" baseline="0" noProof="0" dirty="0" err="1">
                <a:ln>
                  <a:noFill/>
                </a:ln>
                <a:solidFill>
                  <a:srgbClr val="8D7E9B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дозволів</a:t>
            </a:r>
            <a:r>
              <a:rPr kumimoji="0" lang="ru-RU" sz="1000" b="0" i="0" u="none" strike="noStrike" kern="1200" cap="none" spc="60" normalizeH="0" baseline="0" noProof="0" dirty="0">
                <a:ln>
                  <a:noFill/>
                </a:ln>
                <a:solidFill>
                  <a:srgbClr val="8D7E9B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ru-RU" sz="1000" b="0" i="0" u="none" strike="noStrike" kern="1200" cap="none" spc="65" normalizeH="0" baseline="0" noProof="0" dirty="0">
                <a:ln>
                  <a:noFill/>
                </a:ln>
                <a:solidFill>
                  <a:srgbClr val="8D7E9B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на </a:t>
            </a:r>
            <a:r>
              <a:rPr kumimoji="0" lang="ru-RU" sz="1000" b="0" i="0" u="none" strike="noStrike" kern="1200" cap="none" spc="70" normalizeH="0" baseline="0" noProof="0" dirty="0" err="1">
                <a:ln>
                  <a:noFill/>
                </a:ln>
                <a:solidFill>
                  <a:srgbClr val="8D7E9B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ввезення</a:t>
            </a:r>
            <a:r>
              <a:rPr kumimoji="0" lang="ru-RU" sz="1000" b="0" i="0" u="none" strike="noStrike" kern="1200" cap="none" spc="70" normalizeH="0" baseline="0" noProof="0" dirty="0">
                <a:ln>
                  <a:noFill/>
                </a:ln>
                <a:solidFill>
                  <a:srgbClr val="8D7E9B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ru-RU" sz="1000" b="0" i="0" u="none" strike="noStrike" kern="1200" cap="none" spc="65" normalizeH="0" baseline="0" noProof="0" dirty="0" err="1">
                <a:ln>
                  <a:noFill/>
                </a:ln>
                <a:solidFill>
                  <a:srgbClr val="8D7E9B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видавничої</a:t>
            </a:r>
            <a:r>
              <a:rPr kumimoji="0" lang="ru-RU" sz="1000" b="0" i="0" u="none" strike="noStrike" kern="1200" cap="none" spc="65" normalizeH="0" baseline="0" noProof="0" dirty="0">
                <a:ln>
                  <a:noFill/>
                </a:ln>
                <a:solidFill>
                  <a:srgbClr val="8D7E9B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ru-RU" sz="1000" b="0" i="0" u="none" strike="noStrike" kern="1200" cap="none" spc="70" normalizeH="0" baseline="0" noProof="0" dirty="0">
                <a:ln>
                  <a:noFill/>
                </a:ln>
                <a:solidFill>
                  <a:srgbClr val="8D7E9B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ru-RU" sz="1000" b="0" i="0" u="none" strike="noStrike" kern="1200" cap="none" spc="65" normalizeH="0" baseline="0" noProof="0" dirty="0" err="1">
                <a:ln>
                  <a:noFill/>
                </a:ln>
                <a:solidFill>
                  <a:srgbClr val="8D7E9B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продукції</a:t>
            </a:r>
            <a:r>
              <a:rPr kumimoji="0" lang="ru-RU" sz="1000" b="0" i="0" u="none" strike="noStrike" kern="1200" cap="none" spc="-50" normalizeH="0" baseline="0" noProof="0" dirty="0">
                <a:ln>
                  <a:noFill/>
                </a:ln>
                <a:solidFill>
                  <a:srgbClr val="8D7E9B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ru-RU" sz="1000" b="0" i="0" u="none" strike="noStrike" kern="1200" cap="none" spc="60" normalizeH="0" baseline="0" noProof="0" dirty="0">
                <a:ln>
                  <a:noFill/>
                </a:ln>
                <a:solidFill>
                  <a:srgbClr val="8D7E9B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з</a:t>
            </a:r>
            <a:r>
              <a:rPr kumimoji="0" lang="ru-RU" sz="1000" b="0" i="0" u="none" strike="noStrike" kern="1200" cap="none" spc="-45" normalizeH="0" baseline="0" noProof="0" dirty="0">
                <a:ln>
                  <a:noFill/>
                </a:ln>
                <a:solidFill>
                  <a:srgbClr val="8D7E9B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ru-RU" sz="1000" b="0" i="0" u="none" strike="noStrike" kern="1200" cap="none" spc="55" normalizeH="0" baseline="0" noProof="0" dirty="0" err="1">
                <a:ln>
                  <a:noFill/>
                </a:ln>
                <a:solidFill>
                  <a:srgbClr val="8D7E9B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території</a:t>
            </a:r>
            <a:r>
              <a:rPr kumimoji="0" lang="ru-RU" sz="1000" b="0" i="0" u="none" strike="noStrike" kern="1200" cap="none" spc="-45" normalizeH="0" baseline="0" noProof="0" dirty="0">
                <a:ln>
                  <a:noFill/>
                </a:ln>
                <a:solidFill>
                  <a:srgbClr val="8D7E9B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ru-RU" sz="1000" b="0" i="0" u="none" strike="noStrike" kern="1200" cap="none" spc="60" normalizeH="0" baseline="0" noProof="0" dirty="0" err="1">
                <a:ln>
                  <a:noFill/>
                </a:ln>
                <a:solidFill>
                  <a:srgbClr val="8D7E9B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держави-агресора</a:t>
            </a:r>
            <a:r>
              <a:rPr kumimoji="0" lang="ru-RU" sz="1000" b="0" i="0" u="none" strike="noStrike" kern="1200" cap="none" spc="60" normalizeH="0" baseline="0" noProof="0" dirty="0">
                <a:ln>
                  <a:noFill/>
                </a:ln>
                <a:solidFill>
                  <a:srgbClr val="8D7E9B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"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+mn-ea"/>
              <a:cs typeface="Tahoma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E801DD1-7471-47C1-8DE6-23E01E30103A}"/>
              </a:ext>
            </a:extLst>
          </p:cNvPr>
          <p:cNvSpPr txBox="1"/>
          <p:nvPr/>
        </p:nvSpPr>
        <p:spPr>
          <a:xfrm>
            <a:off x="4043720" y="3831672"/>
            <a:ext cx="6096000" cy="1147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56590" marR="685800" lvl="0" indent="-320675" algn="l" defTabSz="914400" rtl="0" eaLnBrk="1" fontAlgn="auto" latinLnBrk="0" hangingPunct="1">
              <a:lnSpc>
                <a:spcPts val="1430"/>
              </a:lnSpc>
              <a:spcBef>
                <a:spcPts val="705"/>
              </a:spcBef>
              <a:spcAft>
                <a:spcPts val="0"/>
              </a:spcAft>
              <a:buClr>
                <a:srgbClr val="F6B26B"/>
              </a:buClr>
              <a:buSzTx/>
              <a:buFont typeface="Microsoft Sans Serif"/>
              <a:buChar char="●"/>
              <a:tabLst>
                <a:tab pos="656590" algn="l"/>
                <a:tab pos="657225" algn="l"/>
              </a:tabLst>
              <a:defRPr/>
            </a:pPr>
            <a:r>
              <a:rPr kumimoji="0" lang="ru-RU" sz="1600" b="0" i="0" u="none" strike="noStrike" kern="1200" cap="none" spc="120" normalizeH="0" baseline="0" noProof="0" dirty="0" err="1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Продовжено</a:t>
            </a:r>
            <a:r>
              <a:rPr kumimoji="0" lang="ru-RU" sz="1600" b="0" i="0" u="none" strike="noStrike" kern="1200" cap="none" spc="-80" normalizeH="0" baseline="0" noProof="0" dirty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ru-RU" sz="1600" b="0" i="0" u="none" strike="noStrike" kern="1200" cap="none" spc="95" normalizeH="0" baseline="0" noProof="0" dirty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строк</a:t>
            </a:r>
            <a:r>
              <a:rPr kumimoji="0" lang="ru-RU" sz="1600" b="0" i="0" u="none" strike="noStrike" kern="1200" cap="none" spc="-80" normalizeH="0" baseline="0" noProof="0" dirty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ru-RU" sz="1600" b="0" i="0" u="none" strike="noStrike" kern="1200" cap="none" spc="100" normalizeH="0" baseline="0" noProof="0" dirty="0" err="1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звільнення</a:t>
            </a:r>
            <a:r>
              <a:rPr kumimoji="0" lang="ru-RU" sz="1600" b="0" i="0" u="none" strike="noStrike" kern="1200" cap="none" spc="-75" normalizeH="0" baseline="0" noProof="0" dirty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ru-RU" sz="1600" b="0" i="0" u="none" strike="noStrike" kern="1200" cap="none" spc="65" normalizeH="0" baseline="0" noProof="0" dirty="0" err="1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брухту</a:t>
            </a:r>
            <a:r>
              <a:rPr kumimoji="0" lang="ru-RU" sz="1600" b="0" i="0" u="none" strike="noStrike" kern="1200" cap="none" spc="65" normalizeH="0" baseline="0" noProof="0" dirty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ru-RU" sz="1600" b="0" i="0" u="none" strike="noStrike" kern="1200" cap="none" spc="-360" normalizeH="0" baseline="0" noProof="0" dirty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ru-RU" sz="1600" b="0" i="0" u="none" strike="noStrike" kern="1200" cap="none" spc="105" normalizeH="0" baseline="0" noProof="0" dirty="0" err="1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чорних</a:t>
            </a:r>
            <a:r>
              <a:rPr kumimoji="0" lang="ru-RU" sz="1600" b="0" i="0" u="none" strike="noStrike" kern="1200" cap="none" spc="105" normalizeH="0" baseline="0" noProof="0" dirty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ru-RU" sz="1600" b="0" i="0" u="none" strike="noStrike" kern="1200" cap="none" spc="50" normalizeH="0" baseline="0" noProof="0" dirty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і </a:t>
            </a:r>
            <a:r>
              <a:rPr kumimoji="0" lang="ru-RU" sz="1600" b="0" i="0" u="none" strike="noStrike" kern="1200" cap="none" spc="100" normalizeH="0" baseline="0" noProof="0" dirty="0" err="1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кольорових</a:t>
            </a:r>
            <a:r>
              <a:rPr kumimoji="0" lang="ru-RU" sz="1600" b="0" i="0" u="none" strike="noStrike" kern="1200" cap="none" spc="100" normalizeH="0" baseline="0" noProof="0" dirty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ru-RU" sz="1600" b="0" i="0" u="none" strike="noStrike" kern="1200" cap="none" spc="80" normalizeH="0" baseline="0" noProof="0" dirty="0" err="1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металів</a:t>
            </a:r>
            <a:r>
              <a:rPr kumimoji="0" lang="ru-RU" sz="1600" b="0" i="0" u="none" strike="noStrike" kern="1200" cap="none" spc="80" normalizeH="0" baseline="0" noProof="0" dirty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ru-RU" sz="1600" b="0" i="0" u="none" strike="noStrike" kern="1200" cap="none" spc="85" normalizeH="0" baseline="0" noProof="0" dirty="0" err="1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від</a:t>
            </a:r>
            <a:r>
              <a:rPr kumimoji="0" lang="ru-RU" sz="1600" b="0" i="0" u="none" strike="noStrike" kern="1200" cap="none" spc="85" normalizeH="0" baseline="0" noProof="0" dirty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ru-RU" sz="1600" b="0" i="0" u="none" strike="noStrike" kern="1200" cap="none" spc="90" normalizeH="0" baseline="0" noProof="0" dirty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ru-RU" sz="1600" b="0" i="0" u="none" strike="noStrike" kern="1200" cap="none" spc="90" normalizeH="0" baseline="0" noProof="0" dirty="0" err="1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оподаткування</a:t>
            </a:r>
            <a:r>
              <a:rPr kumimoji="0" lang="ru-RU" sz="1600" b="0" i="0" u="none" strike="noStrike" kern="1200" cap="none" spc="-70" normalizeH="0" baseline="0" noProof="0" dirty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ru-RU" sz="1600" b="0" i="0" u="none" strike="noStrike" kern="1200" cap="none" spc="160" normalizeH="0" baseline="0" noProof="0" dirty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ПДВ</a:t>
            </a:r>
            <a:r>
              <a:rPr kumimoji="0" lang="ru-RU" sz="1600" b="0" i="0" u="none" strike="noStrike" kern="1200" cap="none" spc="-65" normalizeH="0" baseline="0" noProof="0" dirty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ru-RU" sz="1600" b="0" i="0" u="none" strike="noStrike" kern="1200" cap="none" spc="110" normalizeH="0" baseline="0" noProof="0" dirty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до</a:t>
            </a:r>
            <a:r>
              <a:rPr kumimoji="0" lang="ru-RU" sz="1600" b="0" i="0" u="none" strike="noStrike" kern="1200" cap="none" spc="-70" normalizeH="0" baseline="0" noProof="0" dirty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ru-RU" sz="1600" b="0" i="0" u="none" strike="noStrike" kern="1200" cap="none" spc="55" normalizeH="0" baseline="0" noProof="0" dirty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2027</a:t>
            </a:r>
            <a:r>
              <a:rPr kumimoji="0" lang="ru-RU" sz="1600" b="0" i="0" u="none" strike="noStrike" kern="1200" cap="none" spc="-65" normalizeH="0" baseline="0" noProof="0" dirty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ru-RU" sz="1600" b="0" i="0" u="none" strike="noStrike" kern="1200" cap="none" spc="50" normalizeH="0" baseline="0" noProof="0" dirty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року.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+mn-ea"/>
              <a:cs typeface="Tahoma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+mn-ea"/>
              <a:cs typeface="Tahoma"/>
            </a:endParaRPr>
          </a:p>
          <a:p>
            <a:pPr marL="656590" marR="438784" lvl="0" indent="-457200" algn="l" defTabSz="914400" rtl="0" eaLnBrk="1" fontAlgn="auto" latinLnBrk="0" hangingPunct="1">
              <a:lnSpc>
                <a:spcPct val="1016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Tx/>
              <a:buNone/>
              <a:tabLst>
                <a:tab pos="656590" algn="l"/>
              </a:tabLst>
              <a:defRPr/>
            </a:pPr>
            <a:r>
              <a:rPr kumimoji="0" lang="ru-RU" sz="1000" b="0" i="0" u="none" strike="noStrike" kern="1200" cap="none" spc="60" normalizeH="0" baseline="0" noProof="0" dirty="0">
                <a:ln>
                  <a:noFill/>
                </a:ln>
                <a:solidFill>
                  <a:srgbClr val="8D7E9B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НПА:	</a:t>
            </a:r>
            <a:r>
              <a:rPr kumimoji="0" lang="ru-RU" sz="1000" b="0" i="0" u="none" strike="noStrike" kern="1200" cap="none" spc="65" normalizeH="0" baseline="0" noProof="0" dirty="0">
                <a:ln>
                  <a:noFill/>
                </a:ln>
                <a:solidFill>
                  <a:srgbClr val="8D7E9B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Постанова </a:t>
            </a:r>
            <a:r>
              <a:rPr kumimoji="0" lang="ru-RU" sz="1000" b="0" i="0" u="none" strike="noStrike" kern="1200" cap="none" spc="95" normalizeH="0" baseline="0" noProof="0" dirty="0">
                <a:ln>
                  <a:noFill/>
                </a:ln>
                <a:solidFill>
                  <a:srgbClr val="8D7E9B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КМУ </a:t>
            </a:r>
            <a:r>
              <a:rPr kumimoji="0" lang="ru-RU" sz="1000" b="0" i="0" u="none" strike="noStrike" kern="1200" cap="none" spc="45" normalizeH="0" baseline="0" noProof="0" dirty="0">
                <a:ln>
                  <a:noFill/>
                </a:ln>
                <a:solidFill>
                  <a:srgbClr val="8D7E9B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№ </a:t>
            </a:r>
            <a:r>
              <a:rPr kumimoji="0" lang="ru-RU" sz="1000" b="0" i="0" u="none" strike="noStrike" kern="1200" cap="none" spc="10" normalizeH="0" baseline="0" noProof="0" dirty="0">
                <a:ln>
                  <a:noFill/>
                </a:ln>
                <a:solidFill>
                  <a:srgbClr val="8D7E9B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337 </a:t>
            </a:r>
            <a:r>
              <a:rPr kumimoji="0" lang="ru-RU" sz="1000" b="0" i="0" u="none" strike="noStrike" kern="1200" cap="none" spc="55" normalizeH="0" baseline="0" noProof="0" dirty="0" err="1">
                <a:ln>
                  <a:noFill/>
                </a:ln>
                <a:solidFill>
                  <a:srgbClr val="8D7E9B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від</a:t>
            </a:r>
            <a:r>
              <a:rPr kumimoji="0" lang="ru-RU" sz="1000" b="0" i="0" u="none" strike="noStrike" kern="1200" cap="none" spc="55" normalizeH="0" baseline="0" noProof="0" dirty="0">
                <a:ln>
                  <a:noFill/>
                </a:ln>
                <a:solidFill>
                  <a:srgbClr val="8D7E9B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ru-RU" sz="1000" b="0" i="0" u="none" strike="noStrike" kern="1200" cap="none" spc="-5" normalizeH="0" baseline="0" noProof="0" dirty="0">
                <a:ln>
                  <a:noFill/>
                </a:ln>
                <a:solidFill>
                  <a:srgbClr val="8D7E9B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21.03.2022 </a:t>
            </a:r>
            <a:r>
              <a:rPr kumimoji="0" lang="ru-RU" sz="1000" b="0" i="0" u="none" strike="noStrike" kern="1200" cap="none" spc="65" normalizeH="0" baseline="0" noProof="0" dirty="0">
                <a:ln>
                  <a:noFill/>
                </a:ln>
                <a:solidFill>
                  <a:srgbClr val="8D7E9B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"Про </a:t>
            </a:r>
            <a:r>
              <a:rPr kumimoji="0" lang="ru-RU" sz="1000" b="0" i="0" u="none" strike="noStrike" kern="1200" cap="none" spc="75" normalizeH="0" baseline="0" noProof="0" dirty="0" err="1">
                <a:ln>
                  <a:noFill/>
                </a:ln>
                <a:solidFill>
                  <a:srgbClr val="8D7E9B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внесення</a:t>
            </a:r>
            <a:r>
              <a:rPr kumimoji="0" lang="ru-RU" sz="1000" b="0" i="0" u="none" strike="noStrike" kern="1200" cap="none" spc="75" normalizeH="0" baseline="0" noProof="0" dirty="0">
                <a:ln>
                  <a:noFill/>
                </a:ln>
                <a:solidFill>
                  <a:srgbClr val="8D7E9B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ru-RU" sz="1000" b="0" i="0" u="none" strike="noStrike" kern="1200" cap="none" spc="75" normalizeH="0" baseline="0" noProof="0" dirty="0" err="1">
                <a:ln>
                  <a:noFill/>
                </a:ln>
                <a:solidFill>
                  <a:srgbClr val="8D7E9B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змін</a:t>
            </a:r>
            <a:r>
              <a:rPr kumimoji="0" lang="ru-RU" sz="1000" b="0" i="0" u="none" strike="noStrike" kern="1200" cap="none" spc="75" normalizeH="0" baseline="0" noProof="0" dirty="0">
                <a:ln>
                  <a:noFill/>
                </a:ln>
                <a:solidFill>
                  <a:srgbClr val="8D7E9B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ru-RU" sz="1000" b="0" i="0" u="none" strike="noStrike" kern="1200" cap="none" spc="70" normalizeH="0" baseline="0" noProof="0" dirty="0">
                <a:ln>
                  <a:noFill/>
                </a:ln>
                <a:solidFill>
                  <a:srgbClr val="8D7E9B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до </a:t>
            </a:r>
            <a:r>
              <a:rPr kumimoji="0" lang="ru-RU" sz="1000" b="0" i="0" u="none" strike="noStrike" kern="1200" cap="none" spc="-235" normalizeH="0" baseline="0" noProof="0" dirty="0">
                <a:ln>
                  <a:noFill/>
                </a:ln>
                <a:solidFill>
                  <a:srgbClr val="8D7E9B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ru-RU" sz="1000" b="0" i="0" u="none" strike="noStrike" kern="1200" cap="none" spc="65" normalizeH="0" baseline="0" noProof="0" dirty="0">
                <a:ln>
                  <a:noFill/>
                </a:ln>
                <a:solidFill>
                  <a:srgbClr val="8D7E9B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постанови</a:t>
            </a:r>
            <a:r>
              <a:rPr kumimoji="0" lang="ru-RU" sz="1000" b="0" i="0" u="none" strike="noStrike" kern="1200" cap="none" spc="-45" normalizeH="0" baseline="0" noProof="0" dirty="0">
                <a:ln>
                  <a:noFill/>
                </a:ln>
                <a:solidFill>
                  <a:srgbClr val="8D7E9B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ru-RU" sz="1000" b="0" i="0" u="none" strike="noStrike" kern="1200" cap="none" spc="50" normalizeH="0" baseline="0" noProof="0" dirty="0" err="1">
                <a:ln>
                  <a:noFill/>
                </a:ln>
                <a:solidFill>
                  <a:srgbClr val="8D7E9B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Кабінету</a:t>
            </a:r>
            <a:r>
              <a:rPr kumimoji="0" lang="ru-RU" sz="1000" b="0" i="0" u="none" strike="noStrike" kern="1200" cap="none" spc="-40" normalizeH="0" baseline="0" noProof="0" dirty="0">
                <a:ln>
                  <a:noFill/>
                </a:ln>
                <a:solidFill>
                  <a:srgbClr val="8D7E9B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ru-RU" sz="1000" b="0" i="0" u="none" strike="noStrike" kern="1200" cap="none" spc="65" normalizeH="0" baseline="0" noProof="0" dirty="0" err="1">
                <a:ln>
                  <a:noFill/>
                </a:ln>
                <a:solidFill>
                  <a:srgbClr val="8D7E9B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Міністрів</a:t>
            </a:r>
            <a:r>
              <a:rPr kumimoji="0" lang="ru-RU" sz="1000" b="0" i="0" u="none" strike="noStrike" kern="1200" cap="none" spc="-40" normalizeH="0" baseline="0" noProof="0" dirty="0">
                <a:ln>
                  <a:noFill/>
                </a:ln>
                <a:solidFill>
                  <a:srgbClr val="8D7E9B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ru-RU" sz="1000" b="0" i="0" u="none" strike="noStrike" kern="1200" cap="none" spc="70" normalizeH="0" baseline="0" noProof="0" dirty="0" err="1">
                <a:ln>
                  <a:noFill/>
                </a:ln>
                <a:solidFill>
                  <a:srgbClr val="8D7E9B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України</a:t>
            </a:r>
            <a:r>
              <a:rPr kumimoji="0" lang="ru-RU" sz="1000" b="0" i="0" u="none" strike="noStrike" kern="1200" cap="none" spc="-40" normalizeH="0" baseline="0" noProof="0" dirty="0">
                <a:ln>
                  <a:noFill/>
                </a:ln>
                <a:solidFill>
                  <a:srgbClr val="8D7E9B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ru-RU" sz="1000" b="0" i="0" u="none" strike="noStrike" kern="1200" cap="none" spc="55" normalizeH="0" baseline="0" noProof="0" dirty="0" err="1">
                <a:ln>
                  <a:noFill/>
                </a:ln>
                <a:solidFill>
                  <a:srgbClr val="8D7E9B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від</a:t>
            </a:r>
            <a:r>
              <a:rPr kumimoji="0" lang="ru-RU" sz="1000" b="0" i="0" u="none" strike="noStrike" kern="1200" cap="none" spc="-40" normalizeH="0" baseline="0" noProof="0" dirty="0">
                <a:ln>
                  <a:noFill/>
                </a:ln>
                <a:solidFill>
                  <a:srgbClr val="8D7E9B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ru-RU" sz="1000" b="0" i="0" u="none" strike="noStrike" kern="1200" cap="none" spc="-70" normalizeH="0" baseline="0" noProof="0" dirty="0">
                <a:ln>
                  <a:noFill/>
                </a:ln>
                <a:solidFill>
                  <a:srgbClr val="8D7E9B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12</a:t>
            </a:r>
            <a:r>
              <a:rPr kumimoji="0" lang="ru-RU" sz="1000" b="0" i="0" u="none" strike="noStrike" kern="1200" cap="none" spc="-45" normalizeH="0" baseline="0" noProof="0" dirty="0">
                <a:ln>
                  <a:noFill/>
                </a:ln>
                <a:solidFill>
                  <a:srgbClr val="8D7E9B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ru-RU" sz="1000" b="0" i="0" u="none" strike="noStrike" kern="1200" cap="none" spc="60" normalizeH="0" baseline="0" noProof="0" dirty="0" err="1">
                <a:ln>
                  <a:noFill/>
                </a:ln>
                <a:solidFill>
                  <a:srgbClr val="8D7E9B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січня</a:t>
            </a:r>
            <a:r>
              <a:rPr kumimoji="0" lang="ru-RU" sz="1000" b="0" i="0" u="none" strike="noStrike" kern="1200" cap="none" spc="-40" normalizeH="0" baseline="0" noProof="0" dirty="0">
                <a:ln>
                  <a:noFill/>
                </a:ln>
                <a:solidFill>
                  <a:srgbClr val="8D7E9B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ru-RU" sz="1000" b="0" i="0" u="none" strike="noStrike" kern="1200" cap="none" spc="-50" normalizeH="0" baseline="0" noProof="0" dirty="0">
                <a:ln>
                  <a:noFill/>
                </a:ln>
                <a:solidFill>
                  <a:srgbClr val="8D7E9B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2011</a:t>
            </a:r>
            <a:r>
              <a:rPr kumimoji="0" lang="ru-RU" sz="1000" b="0" i="0" u="none" strike="noStrike" kern="1200" cap="none" spc="-40" normalizeH="0" baseline="0" noProof="0" dirty="0">
                <a:ln>
                  <a:noFill/>
                </a:ln>
                <a:solidFill>
                  <a:srgbClr val="8D7E9B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ru-RU" sz="1000" b="0" i="0" u="none" strike="noStrike" kern="1200" cap="none" spc="5" normalizeH="0" baseline="0" noProof="0" dirty="0">
                <a:ln>
                  <a:noFill/>
                </a:ln>
                <a:solidFill>
                  <a:srgbClr val="8D7E9B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р.</a:t>
            </a:r>
            <a:r>
              <a:rPr kumimoji="0" lang="ru-RU" sz="1000" b="0" i="0" u="none" strike="noStrike" kern="1200" cap="none" spc="-40" normalizeH="0" baseline="0" noProof="0" dirty="0">
                <a:ln>
                  <a:noFill/>
                </a:ln>
                <a:solidFill>
                  <a:srgbClr val="8D7E9B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ru-RU" sz="1000" b="0" i="0" u="none" strike="noStrike" kern="1200" cap="none" spc="45" normalizeH="0" baseline="0" noProof="0" dirty="0">
                <a:ln>
                  <a:noFill/>
                </a:ln>
                <a:solidFill>
                  <a:srgbClr val="8D7E9B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№</a:t>
            </a:r>
            <a:r>
              <a:rPr kumimoji="0" lang="ru-RU" sz="1000" b="0" i="0" u="none" strike="noStrike" kern="1200" cap="none" spc="-40" normalizeH="0" baseline="0" noProof="0" dirty="0">
                <a:ln>
                  <a:noFill/>
                </a:ln>
                <a:solidFill>
                  <a:srgbClr val="8D7E9B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ru-RU" sz="1000" b="0" i="0" u="none" strike="noStrike" kern="1200" cap="none" spc="-55" normalizeH="0" baseline="0" noProof="0" dirty="0">
                <a:ln>
                  <a:noFill/>
                </a:ln>
                <a:solidFill>
                  <a:srgbClr val="8D7E9B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15"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+mn-e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1695848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8">
            <a:extLst>
              <a:ext uri="{FF2B5EF4-FFF2-40B4-BE49-F238E27FC236}">
                <a16:creationId xmlns:a16="http://schemas.microsoft.com/office/drawing/2014/main" id="{7DDC321B-9E10-4EE8-8077-C98A10DAB9D6}"/>
              </a:ext>
            </a:extLst>
          </p:cNvPr>
          <p:cNvSpPr txBox="1">
            <a:spLocks/>
          </p:cNvSpPr>
          <p:nvPr/>
        </p:nvSpPr>
        <p:spPr>
          <a:xfrm>
            <a:off x="826580" y="362935"/>
            <a:ext cx="29152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2400" b="1" i="0">
                <a:solidFill>
                  <a:srgbClr val="372B42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none" spc="-295" normalizeH="0" baseline="0" noProof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Роб</a:t>
            </a:r>
            <a:r>
              <a:rPr kumimoji="0" lang="ru-RU" sz="2400" b="1" i="0" u="none" strike="noStrike" kern="0" cap="none" spc="-305" normalizeH="0" baseline="0" noProof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о</a:t>
            </a:r>
            <a:r>
              <a:rPr kumimoji="0" lang="ru-RU" sz="2400" b="1" i="0" u="none" strike="noStrike" kern="0" cap="none" spc="-200" normalizeH="0" baseline="0" noProof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та</a:t>
            </a:r>
            <a:r>
              <a:rPr kumimoji="0" lang="ru-RU" sz="2400" b="1" i="0" u="none" strike="noStrike" kern="0" cap="none" spc="-55" normalizeH="0" baseline="0" noProof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ru-RU" sz="2400" b="1" i="0" u="none" strike="noStrike" kern="0" cap="none" spc="-260" normalizeH="0" baseline="0" noProof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митних</a:t>
            </a:r>
            <a:r>
              <a:rPr kumimoji="0" lang="ru-RU" sz="2400" b="1" i="0" u="none" strike="noStrike" kern="0" cap="none" spc="-55" normalizeH="0" baseline="0" noProof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ru-RU" sz="2400" b="1" i="0" u="none" strike="noStrike" kern="0" cap="none" spc="-270" normalizeH="0" baseline="0" noProof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ор</a:t>
            </a:r>
            <a:r>
              <a:rPr kumimoji="0" lang="ru-RU" sz="2400" b="1" i="0" u="none" strike="noStrike" kern="0" cap="none" spc="-200" normalizeH="0" baseline="0" noProof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г</a:t>
            </a:r>
            <a:r>
              <a:rPr kumimoji="0" lang="ru-RU" sz="2400" b="1" i="0" u="none" strike="noStrike" kern="0" cap="none" spc="-170" normalizeH="0" baseline="0" noProof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анів</a:t>
            </a:r>
            <a:endParaRPr kumimoji="0" lang="ru-RU" sz="2400" b="1" i="0" u="none" strike="noStrike" kern="0" cap="none" spc="-170" normalizeH="0" baseline="0" noProof="0" dirty="0">
              <a:ln>
                <a:noFill/>
              </a:ln>
              <a:solidFill>
                <a:srgbClr val="372B42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3" name="object 9">
            <a:extLst>
              <a:ext uri="{FF2B5EF4-FFF2-40B4-BE49-F238E27FC236}">
                <a16:creationId xmlns:a16="http://schemas.microsoft.com/office/drawing/2014/main" id="{F88EB17F-D053-42DB-BF55-1CC043CC11A4}"/>
              </a:ext>
            </a:extLst>
          </p:cNvPr>
          <p:cNvSpPr txBox="1"/>
          <p:nvPr/>
        </p:nvSpPr>
        <p:spPr>
          <a:xfrm>
            <a:off x="1834870" y="1017281"/>
            <a:ext cx="5502275" cy="107696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 algn="just">
              <a:lnSpc>
                <a:spcPts val="1650"/>
              </a:lnSpc>
              <a:spcBef>
                <a:spcPts val="180"/>
              </a:spcBef>
            </a:pPr>
            <a:r>
              <a:rPr sz="1400" spc="105" dirty="0">
                <a:solidFill>
                  <a:srgbClr val="372B42"/>
                </a:solidFill>
                <a:latin typeface="Tahoma"/>
                <a:cs typeface="Tahoma"/>
              </a:rPr>
              <a:t>з </a:t>
            </a:r>
            <a:r>
              <a:rPr sz="1400" spc="35" dirty="0">
                <a:solidFill>
                  <a:srgbClr val="372B42"/>
                </a:solidFill>
                <a:latin typeface="Tahoma"/>
                <a:cs typeface="Tahoma"/>
              </a:rPr>
              <a:t>28.02.2022</a:t>
            </a:r>
            <a:r>
              <a:rPr sz="1400" spc="40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400" spc="114" dirty="0">
                <a:solidFill>
                  <a:srgbClr val="372B42"/>
                </a:solidFill>
                <a:latin typeface="Tahoma"/>
                <a:cs typeface="Tahoma"/>
              </a:rPr>
              <a:t>року тимчасово </a:t>
            </a:r>
            <a:r>
              <a:rPr sz="1400" spc="105" dirty="0">
                <a:solidFill>
                  <a:srgbClr val="372B42"/>
                </a:solidFill>
                <a:latin typeface="Tahoma"/>
                <a:cs typeface="Tahoma"/>
              </a:rPr>
              <a:t>закрито </a:t>
            </a:r>
            <a:r>
              <a:rPr sz="1400" spc="110" dirty="0">
                <a:solidFill>
                  <a:srgbClr val="372B42"/>
                </a:solidFill>
                <a:latin typeface="Tahoma"/>
                <a:cs typeface="Tahoma"/>
              </a:rPr>
              <a:t>пункти </a:t>
            </a:r>
            <a:r>
              <a:rPr sz="1400" spc="120" dirty="0">
                <a:solidFill>
                  <a:srgbClr val="372B42"/>
                </a:solidFill>
                <a:latin typeface="Tahoma"/>
                <a:cs typeface="Tahoma"/>
              </a:rPr>
              <a:t>пропуску </a:t>
            </a:r>
            <a:r>
              <a:rPr sz="1400" spc="125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400" spc="120" dirty="0">
                <a:solidFill>
                  <a:srgbClr val="372B42"/>
                </a:solidFill>
                <a:latin typeface="Tahoma"/>
                <a:cs typeface="Tahoma"/>
              </a:rPr>
              <a:t>через </a:t>
            </a:r>
            <a:r>
              <a:rPr sz="1400" spc="135" dirty="0">
                <a:solidFill>
                  <a:srgbClr val="372B42"/>
                </a:solidFill>
                <a:latin typeface="Tahoma"/>
                <a:cs typeface="Tahoma"/>
              </a:rPr>
              <a:t>державний кордон </a:t>
            </a:r>
            <a:r>
              <a:rPr sz="1400" spc="45" dirty="0">
                <a:solidFill>
                  <a:srgbClr val="372B42"/>
                </a:solidFill>
                <a:latin typeface="Tahoma"/>
                <a:cs typeface="Tahoma"/>
              </a:rPr>
              <a:t>та </a:t>
            </a:r>
            <a:r>
              <a:rPr sz="1400" spc="110" dirty="0">
                <a:solidFill>
                  <a:srgbClr val="372B42"/>
                </a:solidFill>
                <a:latin typeface="Tahoma"/>
                <a:cs typeface="Tahoma"/>
              </a:rPr>
              <a:t>пункти </a:t>
            </a:r>
            <a:r>
              <a:rPr sz="1400" spc="114" dirty="0">
                <a:solidFill>
                  <a:srgbClr val="372B42"/>
                </a:solidFill>
                <a:latin typeface="Tahoma"/>
                <a:cs typeface="Tahoma"/>
              </a:rPr>
              <a:t>контролю на </a:t>
            </a:r>
            <a:r>
              <a:rPr sz="1400" spc="110" dirty="0">
                <a:solidFill>
                  <a:srgbClr val="372B42"/>
                </a:solidFill>
                <a:latin typeface="Tahoma"/>
                <a:cs typeface="Tahoma"/>
              </a:rPr>
              <a:t>ділянці </a:t>
            </a:r>
            <a:r>
              <a:rPr sz="1400" spc="-425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400" spc="125" dirty="0">
                <a:solidFill>
                  <a:srgbClr val="372B42"/>
                </a:solidFill>
                <a:latin typeface="Tahoma"/>
                <a:cs typeface="Tahoma"/>
              </a:rPr>
              <a:t>кордону</a:t>
            </a:r>
            <a:r>
              <a:rPr sz="1400" spc="130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400" spc="105" dirty="0">
                <a:solidFill>
                  <a:srgbClr val="372B42"/>
                </a:solidFill>
                <a:latin typeface="Tahoma"/>
                <a:cs typeface="Tahoma"/>
              </a:rPr>
              <a:t>з</a:t>
            </a:r>
            <a:r>
              <a:rPr sz="1400" spc="110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400" spc="225" dirty="0">
                <a:solidFill>
                  <a:srgbClr val="372B42"/>
                </a:solidFill>
                <a:latin typeface="Tahoma"/>
                <a:cs typeface="Tahoma"/>
              </a:rPr>
              <a:t>РФ</a:t>
            </a:r>
            <a:r>
              <a:rPr sz="1400" spc="229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400" spc="45" dirty="0">
                <a:solidFill>
                  <a:srgbClr val="372B42"/>
                </a:solidFill>
                <a:latin typeface="Tahoma"/>
                <a:cs typeface="Tahoma"/>
              </a:rPr>
              <a:t>та</a:t>
            </a:r>
            <a:r>
              <a:rPr sz="1400" spc="50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400" spc="90" dirty="0">
                <a:solidFill>
                  <a:srgbClr val="372B42"/>
                </a:solidFill>
                <a:latin typeface="Tahoma"/>
                <a:cs typeface="Tahoma"/>
              </a:rPr>
              <a:t>РБ,</a:t>
            </a:r>
            <a:r>
              <a:rPr sz="1400" spc="95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400" spc="114" dirty="0">
                <a:solidFill>
                  <a:srgbClr val="372B42"/>
                </a:solidFill>
                <a:latin typeface="Tahoma"/>
                <a:cs typeface="Tahoma"/>
              </a:rPr>
              <a:t>на</a:t>
            </a:r>
            <a:r>
              <a:rPr sz="1400" spc="120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400" spc="125" dirty="0">
                <a:solidFill>
                  <a:srgbClr val="372B42"/>
                </a:solidFill>
                <a:latin typeface="Tahoma"/>
                <a:cs typeface="Tahoma"/>
              </a:rPr>
              <a:t>Придністровській</a:t>
            </a:r>
            <a:r>
              <a:rPr sz="1400" spc="130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400" spc="110" dirty="0">
                <a:solidFill>
                  <a:srgbClr val="372B42"/>
                </a:solidFill>
                <a:latin typeface="Tahoma"/>
                <a:cs typeface="Tahoma"/>
              </a:rPr>
              <a:t>ділянці </a:t>
            </a:r>
            <a:r>
              <a:rPr sz="1400" spc="114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400" spc="110" dirty="0">
                <a:solidFill>
                  <a:srgbClr val="372B42"/>
                </a:solidFill>
                <a:latin typeface="Tahoma"/>
                <a:cs typeface="Tahoma"/>
              </a:rPr>
              <a:t>українсько-молдовського </a:t>
            </a:r>
            <a:r>
              <a:rPr sz="1400" spc="90" dirty="0">
                <a:solidFill>
                  <a:srgbClr val="372B42"/>
                </a:solidFill>
                <a:latin typeface="Tahoma"/>
                <a:cs typeface="Tahoma"/>
              </a:rPr>
              <a:t>кордону, </a:t>
            </a:r>
            <a:r>
              <a:rPr sz="1400" spc="80" dirty="0">
                <a:solidFill>
                  <a:srgbClr val="372B42"/>
                </a:solidFill>
                <a:latin typeface="Tahoma"/>
                <a:cs typeface="Tahoma"/>
              </a:rPr>
              <a:t>а також </a:t>
            </a:r>
            <a:r>
              <a:rPr sz="1400" spc="105" dirty="0">
                <a:solidFill>
                  <a:srgbClr val="372B42"/>
                </a:solidFill>
                <a:latin typeface="Tahoma"/>
                <a:cs typeface="Tahoma"/>
              </a:rPr>
              <a:t>деякі </a:t>
            </a:r>
            <a:r>
              <a:rPr sz="1400" spc="110" dirty="0">
                <a:solidFill>
                  <a:srgbClr val="372B42"/>
                </a:solidFill>
                <a:latin typeface="Tahoma"/>
                <a:cs typeface="Tahoma"/>
              </a:rPr>
              <a:t>пункти </a:t>
            </a:r>
            <a:r>
              <a:rPr sz="1400" spc="114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400" spc="120" dirty="0">
                <a:solidFill>
                  <a:srgbClr val="372B42"/>
                </a:solidFill>
                <a:latin typeface="Tahoma"/>
                <a:cs typeface="Tahoma"/>
              </a:rPr>
              <a:t>пропуску</a:t>
            </a:r>
            <a:r>
              <a:rPr sz="1400" spc="-75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400" spc="105" dirty="0">
                <a:solidFill>
                  <a:srgbClr val="372B42"/>
                </a:solidFill>
                <a:latin typeface="Tahoma"/>
                <a:cs typeface="Tahoma"/>
              </a:rPr>
              <a:t>повітряного</a:t>
            </a:r>
            <a:r>
              <a:rPr sz="1400" spc="-75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400" spc="125" dirty="0">
                <a:solidFill>
                  <a:srgbClr val="372B42"/>
                </a:solidFill>
                <a:latin typeface="Tahoma"/>
                <a:cs typeface="Tahoma"/>
              </a:rPr>
              <a:t>виду</a:t>
            </a:r>
            <a:r>
              <a:rPr sz="1400" spc="-75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400" spc="100" dirty="0">
                <a:solidFill>
                  <a:srgbClr val="372B42"/>
                </a:solidFill>
                <a:latin typeface="Tahoma"/>
                <a:cs typeface="Tahoma"/>
              </a:rPr>
              <a:t>сполучення.</a:t>
            </a:r>
            <a:endParaRPr sz="140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4" name="object 10">
            <a:extLst>
              <a:ext uri="{FF2B5EF4-FFF2-40B4-BE49-F238E27FC236}">
                <a16:creationId xmlns:a16="http://schemas.microsoft.com/office/drawing/2014/main" id="{32B271C1-C9D7-4616-A555-E7757076AD47}"/>
              </a:ext>
            </a:extLst>
          </p:cNvPr>
          <p:cNvSpPr txBox="1"/>
          <p:nvPr/>
        </p:nvSpPr>
        <p:spPr>
          <a:xfrm>
            <a:off x="1834870" y="2249054"/>
            <a:ext cx="29083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800" spc="120" dirty="0">
                <a:solidFill>
                  <a:srgbClr val="8D7E9B"/>
                </a:solidFill>
                <a:latin typeface="Tahoma"/>
                <a:cs typeface="Tahoma"/>
              </a:rPr>
              <a:t>НП</a:t>
            </a:r>
            <a:r>
              <a:rPr sz="800" spc="110" dirty="0">
                <a:solidFill>
                  <a:srgbClr val="8D7E9B"/>
                </a:solidFill>
                <a:latin typeface="Tahoma"/>
                <a:cs typeface="Tahoma"/>
              </a:rPr>
              <a:t>А</a:t>
            </a:r>
            <a:r>
              <a:rPr sz="800" spc="-114" dirty="0">
                <a:solidFill>
                  <a:srgbClr val="8D7E9B"/>
                </a:solidFill>
                <a:latin typeface="Tahoma"/>
                <a:cs typeface="Tahoma"/>
              </a:rPr>
              <a:t>:</a:t>
            </a:r>
            <a:endParaRPr sz="80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5" name="object 11">
            <a:extLst>
              <a:ext uri="{FF2B5EF4-FFF2-40B4-BE49-F238E27FC236}">
                <a16:creationId xmlns:a16="http://schemas.microsoft.com/office/drawing/2014/main" id="{E997376D-ADAE-4D13-8A77-BB4790A47F2D}"/>
              </a:ext>
            </a:extLst>
          </p:cNvPr>
          <p:cNvSpPr txBox="1"/>
          <p:nvPr/>
        </p:nvSpPr>
        <p:spPr>
          <a:xfrm>
            <a:off x="2292070" y="2249054"/>
            <a:ext cx="4521835" cy="27114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>
              <a:lnSpc>
                <a:spcPct val="101600"/>
              </a:lnSpc>
              <a:spcBef>
                <a:spcPts val="85"/>
              </a:spcBef>
            </a:pPr>
            <a:r>
              <a:rPr sz="800" spc="75" dirty="0">
                <a:solidFill>
                  <a:srgbClr val="8D7E9B"/>
                </a:solidFill>
                <a:latin typeface="Tahoma"/>
                <a:cs typeface="Tahoma"/>
              </a:rPr>
              <a:t>Розпорядження</a:t>
            </a:r>
            <a:r>
              <a:rPr sz="800" spc="-40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95" dirty="0">
                <a:solidFill>
                  <a:srgbClr val="8D7E9B"/>
                </a:solidFill>
                <a:latin typeface="Tahoma"/>
                <a:cs typeface="Tahoma"/>
              </a:rPr>
              <a:t>КМУ</a:t>
            </a:r>
            <a:r>
              <a:rPr sz="800" spc="-40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45" dirty="0">
                <a:solidFill>
                  <a:srgbClr val="8D7E9B"/>
                </a:solidFill>
                <a:latin typeface="Tahoma"/>
                <a:cs typeface="Tahoma"/>
              </a:rPr>
              <a:t>№</a:t>
            </a:r>
            <a:r>
              <a:rPr sz="800" spc="-3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20" dirty="0">
                <a:solidFill>
                  <a:srgbClr val="8D7E9B"/>
                </a:solidFill>
                <a:latin typeface="Tahoma"/>
                <a:cs typeface="Tahoma"/>
              </a:rPr>
              <a:t>188-р</a:t>
            </a:r>
            <a:r>
              <a:rPr sz="800" spc="-40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55" dirty="0">
                <a:solidFill>
                  <a:srgbClr val="8D7E9B"/>
                </a:solidFill>
                <a:latin typeface="Tahoma"/>
                <a:cs typeface="Tahoma"/>
              </a:rPr>
              <a:t>від</a:t>
            </a:r>
            <a:r>
              <a:rPr sz="800" spc="-40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15" dirty="0">
                <a:solidFill>
                  <a:srgbClr val="8D7E9B"/>
                </a:solidFill>
                <a:latin typeface="Tahoma"/>
                <a:cs typeface="Tahoma"/>
              </a:rPr>
              <a:t>26.02.2022</a:t>
            </a:r>
            <a:r>
              <a:rPr sz="800" spc="-3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65" dirty="0">
                <a:solidFill>
                  <a:srgbClr val="8D7E9B"/>
                </a:solidFill>
                <a:latin typeface="Tahoma"/>
                <a:cs typeface="Tahoma"/>
              </a:rPr>
              <a:t>"Про</a:t>
            </a:r>
            <a:r>
              <a:rPr sz="800" spc="-40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65" dirty="0">
                <a:solidFill>
                  <a:srgbClr val="8D7E9B"/>
                </a:solidFill>
                <a:latin typeface="Tahoma"/>
                <a:cs typeface="Tahoma"/>
              </a:rPr>
              <a:t>тимчасове</a:t>
            </a:r>
            <a:r>
              <a:rPr sz="800" spc="-40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55" dirty="0">
                <a:solidFill>
                  <a:srgbClr val="8D7E9B"/>
                </a:solidFill>
                <a:latin typeface="Tahoma"/>
                <a:cs typeface="Tahoma"/>
              </a:rPr>
              <a:t>закриття</a:t>
            </a:r>
            <a:r>
              <a:rPr sz="800" spc="-3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60" dirty="0">
                <a:solidFill>
                  <a:srgbClr val="8D7E9B"/>
                </a:solidFill>
                <a:latin typeface="Tahoma"/>
                <a:cs typeface="Tahoma"/>
              </a:rPr>
              <a:t>деяких</a:t>
            </a:r>
            <a:r>
              <a:rPr sz="800" spc="-40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55" dirty="0">
                <a:solidFill>
                  <a:srgbClr val="8D7E9B"/>
                </a:solidFill>
                <a:latin typeface="Tahoma"/>
                <a:cs typeface="Tahoma"/>
              </a:rPr>
              <a:t>пунктів </a:t>
            </a:r>
            <a:r>
              <a:rPr sz="800" spc="-23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70" dirty="0">
                <a:solidFill>
                  <a:srgbClr val="8D7E9B"/>
                </a:solidFill>
                <a:latin typeface="Tahoma"/>
                <a:cs typeface="Tahoma"/>
              </a:rPr>
              <a:t>пропуску</a:t>
            </a:r>
            <a:r>
              <a:rPr sz="800" spc="-50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65" dirty="0">
                <a:solidFill>
                  <a:srgbClr val="8D7E9B"/>
                </a:solidFill>
                <a:latin typeface="Tahoma"/>
                <a:cs typeface="Tahoma"/>
              </a:rPr>
              <a:t>через</a:t>
            </a:r>
            <a:r>
              <a:rPr sz="800" spc="-4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75" dirty="0">
                <a:solidFill>
                  <a:srgbClr val="8D7E9B"/>
                </a:solidFill>
                <a:latin typeface="Tahoma"/>
                <a:cs typeface="Tahoma"/>
              </a:rPr>
              <a:t>державний</a:t>
            </a:r>
            <a:r>
              <a:rPr sz="800" spc="-4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75" dirty="0">
                <a:solidFill>
                  <a:srgbClr val="8D7E9B"/>
                </a:solidFill>
                <a:latin typeface="Tahoma"/>
                <a:cs typeface="Tahoma"/>
              </a:rPr>
              <a:t>кордон</a:t>
            </a:r>
            <a:r>
              <a:rPr sz="800" spc="-4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25" dirty="0">
                <a:solidFill>
                  <a:srgbClr val="8D7E9B"/>
                </a:solidFill>
                <a:latin typeface="Tahoma"/>
                <a:cs typeface="Tahoma"/>
              </a:rPr>
              <a:t>та</a:t>
            </a:r>
            <a:r>
              <a:rPr sz="800" spc="-4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55" dirty="0">
                <a:solidFill>
                  <a:srgbClr val="8D7E9B"/>
                </a:solidFill>
                <a:latin typeface="Tahoma"/>
                <a:cs typeface="Tahoma"/>
              </a:rPr>
              <a:t>пунктів</a:t>
            </a:r>
            <a:r>
              <a:rPr sz="800" spc="-4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55" dirty="0">
                <a:solidFill>
                  <a:srgbClr val="8D7E9B"/>
                </a:solidFill>
                <a:latin typeface="Tahoma"/>
                <a:cs typeface="Tahoma"/>
              </a:rPr>
              <a:t>контролю"</a:t>
            </a:r>
            <a:endParaRPr sz="80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8" name="object 6">
            <a:extLst>
              <a:ext uri="{FF2B5EF4-FFF2-40B4-BE49-F238E27FC236}">
                <a16:creationId xmlns:a16="http://schemas.microsoft.com/office/drawing/2014/main" id="{0013BA10-1ED7-4CB7-885F-5A3547D2AD35}"/>
              </a:ext>
            </a:extLst>
          </p:cNvPr>
          <p:cNvSpPr txBox="1">
            <a:spLocks/>
          </p:cNvSpPr>
          <p:nvPr/>
        </p:nvSpPr>
        <p:spPr>
          <a:xfrm>
            <a:off x="969192" y="2913189"/>
            <a:ext cx="35013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2400" b="1" i="0">
                <a:solidFill>
                  <a:srgbClr val="372B42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none" spc="-325" normalizeH="0" baseline="0" noProof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То</a:t>
            </a:r>
            <a:r>
              <a:rPr kumimoji="0" lang="ru-RU" sz="2400" b="1" i="0" u="none" strike="noStrike" kern="0" cap="none" spc="-330" normalizeH="0" baseline="0" noProof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в</a:t>
            </a:r>
            <a:r>
              <a:rPr kumimoji="0" lang="ru-RU" sz="2400" b="1" i="0" u="none" strike="noStrike" kern="0" cap="none" spc="-235" normalizeH="0" baseline="0" noProof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ари</a:t>
            </a:r>
            <a:r>
              <a:rPr kumimoji="0" lang="ru-RU" sz="2400" b="1" i="0" u="none" strike="noStrike" kern="0" cap="none" spc="-55" normalizeH="0" baseline="0" noProof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ru-RU" sz="2400" b="1" i="0" u="none" strike="noStrike" kern="0" cap="none" spc="-210" normalizeH="0" baseline="0" noProof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критично</a:t>
            </a:r>
            <a:r>
              <a:rPr kumimoji="0" lang="ru-RU" sz="2400" b="1" i="0" u="none" strike="noStrike" kern="0" cap="none" spc="-165" normalizeH="0" baseline="0" noProof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г</a:t>
            </a:r>
            <a:r>
              <a:rPr kumimoji="0" lang="ru-RU" sz="2400" b="1" i="0" u="none" strike="noStrike" kern="0" cap="none" spc="-310" normalizeH="0" baseline="0" noProof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о</a:t>
            </a:r>
            <a:r>
              <a:rPr kumimoji="0" lang="ru-RU" sz="2400" b="1" i="0" u="none" strike="noStrike" kern="0" cap="none" spc="-55" normalizeH="0" baseline="0" noProof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ru-RU" sz="2400" b="1" i="0" u="none" strike="noStrike" kern="0" cap="none" spc="-240" normalizeH="0" baseline="0" noProof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імпорту</a:t>
            </a:r>
            <a:endParaRPr kumimoji="0" lang="ru-RU" sz="2400" b="1" i="0" u="none" strike="noStrike" kern="0" cap="none" spc="-240" normalizeH="0" baseline="0" noProof="0" dirty="0">
              <a:ln>
                <a:noFill/>
              </a:ln>
              <a:solidFill>
                <a:srgbClr val="372B42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9" name="object 8">
            <a:extLst>
              <a:ext uri="{FF2B5EF4-FFF2-40B4-BE49-F238E27FC236}">
                <a16:creationId xmlns:a16="http://schemas.microsoft.com/office/drawing/2014/main" id="{2D2DA9AD-A340-416B-BAFC-7363D7BD5B1D}"/>
              </a:ext>
            </a:extLst>
          </p:cNvPr>
          <p:cNvSpPr txBox="1"/>
          <p:nvPr/>
        </p:nvSpPr>
        <p:spPr>
          <a:xfrm>
            <a:off x="969192" y="3616910"/>
            <a:ext cx="7555230" cy="1837055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>
              <a:lnSpc>
                <a:spcPts val="1430"/>
              </a:lnSpc>
              <a:spcBef>
                <a:spcPts val="155"/>
              </a:spcBef>
            </a:pPr>
            <a:r>
              <a:rPr sz="1200" spc="105" dirty="0">
                <a:solidFill>
                  <a:srgbClr val="372B42"/>
                </a:solidFill>
                <a:latin typeface="Tahoma"/>
                <a:cs typeface="Tahoma"/>
              </a:rPr>
              <a:t>Для</a:t>
            </a:r>
            <a:r>
              <a:rPr sz="1200" spc="-65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200" spc="114" dirty="0">
                <a:solidFill>
                  <a:srgbClr val="372B42"/>
                </a:solidFill>
                <a:latin typeface="Tahoma"/>
                <a:cs typeface="Tahoma"/>
              </a:rPr>
              <a:t>внесення</a:t>
            </a:r>
            <a:r>
              <a:rPr sz="1200" spc="-60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200" spc="80" dirty="0">
                <a:solidFill>
                  <a:srgbClr val="372B42"/>
                </a:solidFill>
                <a:latin typeface="Tahoma"/>
                <a:cs typeface="Tahoma"/>
              </a:rPr>
              <a:t>товарів</a:t>
            </a:r>
            <a:r>
              <a:rPr sz="1200" spc="-65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200" spc="110" dirty="0">
                <a:solidFill>
                  <a:srgbClr val="372B42"/>
                </a:solidFill>
                <a:latin typeface="Tahoma"/>
                <a:cs typeface="Tahoma"/>
              </a:rPr>
              <a:t>до</a:t>
            </a:r>
            <a:r>
              <a:rPr sz="1200" spc="-60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200" spc="110" dirty="0">
                <a:solidFill>
                  <a:srgbClr val="372B42"/>
                </a:solidFill>
                <a:latin typeface="Tahoma"/>
                <a:cs typeface="Tahoma"/>
              </a:rPr>
              <a:t>списку</a:t>
            </a:r>
            <a:r>
              <a:rPr sz="1200" spc="-65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200" spc="100" dirty="0">
                <a:solidFill>
                  <a:srgbClr val="372B42"/>
                </a:solidFill>
                <a:latin typeface="Tahoma"/>
                <a:cs typeface="Tahoma"/>
              </a:rPr>
              <a:t>критичного</a:t>
            </a:r>
            <a:r>
              <a:rPr sz="1200" spc="-60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200" spc="95" dirty="0">
                <a:solidFill>
                  <a:srgbClr val="372B42"/>
                </a:solidFill>
                <a:latin typeface="Tahoma"/>
                <a:cs typeface="Tahoma"/>
              </a:rPr>
              <a:t>імпорту</a:t>
            </a:r>
            <a:r>
              <a:rPr sz="1200" spc="-65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200" spc="100" dirty="0">
                <a:solidFill>
                  <a:srgbClr val="372B42"/>
                </a:solidFill>
                <a:latin typeface="Tahoma"/>
                <a:cs typeface="Tahoma"/>
              </a:rPr>
              <a:t>необхідно</a:t>
            </a:r>
            <a:r>
              <a:rPr sz="1200" spc="-60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200" spc="85" dirty="0">
                <a:solidFill>
                  <a:srgbClr val="372B42"/>
                </a:solidFill>
                <a:latin typeface="Tahoma"/>
                <a:cs typeface="Tahoma"/>
              </a:rPr>
              <a:t>звертатись</a:t>
            </a:r>
            <a:r>
              <a:rPr sz="1200" spc="-65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200" spc="110" dirty="0">
                <a:solidFill>
                  <a:srgbClr val="372B42"/>
                </a:solidFill>
                <a:latin typeface="Tahoma"/>
                <a:cs typeface="Tahoma"/>
              </a:rPr>
              <a:t>до</a:t>
            </a:r>
            <a:r>
              <a:rPr sz="1200" spc="-60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200" spc="120" dirty="0">
                <a:solidFill>
                  <a:srgbClr val="372B42"/>
                </a:solidFill>
                <a:latin typeface="Tahoma"/>
                <a:cs typeface="Tahoma"/>
              </a:rPr>
              <a:t>Мінекономіки</a:t>
            </a:r>
            <a:r>
              <a:rPr sz="1200" spc="-70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200" spc="65" dirty="0">
                <a:solidFill>
                  <a:srgbClr val="372B42"/>
                </a:solidFill>
                <a:latin typeface="Tahoma"/>
                <a:cs typeface="Tahoma"/>
              </a:rPr>
              <a:t>із </a:t>
            </a:r>
            <a:r>
              <a:rPr sz="1200" spc="-360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200" spc="100" dirty="0">
                <a:solidFill>
                  <a:srgbClr val="372B42"/>
                </a:solidFill>
                <a:latin typeface="Tahoma"/>
                <a:cs typeface="Tahoma"/>
              </a:rPr>
              <a:t>відповідною</a:t>
            </a:r>
            <a:r>
              <a:rPr sz="1200" spc="-65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200" spc="65" dirty="0">
                <a:solidFill>
                  <a:srgbClr val="372B42"/>
                </a:solidFill>
                <a:latin typeface="Tahoma"/>
                <a:cs typeface="Tahoma"/>
              </a:rPr>
              <a:t>заявою,</a:t>
            </a:r>
            <a:r>
              <a:rPr sz="1200" spc="-65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200" spc="135" dirty="0">
                <a:solidFill>
                  <a:srgbClr val="372B42"/>
                </a:solidFill>
                <a:latin typeface="Tahoma"/>
                <a:cs typeface="Tahoma"/>
              </a:rPr>
              <a:t>що</a:t>
            </a:r>
            <a:r>
              <a:rPr sz="1200" spc="-65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200" spc="80" dirty="0">
                <a:solidFill>
                  <a:srgbClr val="372B42"/>
                </a:solidFill>
                <a:latin typeface="Tahoma"/>
                <a:cs typeface="Tahoma"/>
              </a:rPr>
              <a:t>містить</a:t>
            </a:r>
            <a:r>
              <a:rPr sz="1200" spc="-65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200" spc="90" dirty="0">
                <a:solidFill>
                  <a:srgbClr val="372B42"/>
                </a:solidFill>
                <a:latin typeface="Tahoma"/>
                <a:cs typeface="Tahoma"/>
              </a:rPr>
              <a:t>обґрунтоване</a:t>
            </a:r>
            <a:r>
              <a:rPr sz="1200" spc="-65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200" spc="85" dirty="0">
                <a:solidFill>
                  <a:srgbClr val="372B42"/>
                </a:solidFill>
                <a:latin typeface="Tahoma"/>
                <a:cs typeface="Tahoma"/>
              </a:rPr>
              <a:t>пояснення:</a:t>
            </a:r>
            <a:endParaRPr sz="1200">
              <a:solidFill>
                <a:prstClr val="black"/>
              </a:solidFill>
              <a:latin typeface="Tahoma"/>
              <a:cs typeface="Tahoma"/>
            </a:endParaRPr>
          </a:p>
          <a:p>
            <a:pPr marL="469900" indent="-320675">
              <a:lnSpc>
                <a:spcPts val="1365"/>
              </a:lnSpc>
              <a:buClr>
                <a:srgbClr val="F6B26B"/>
              </a:buClr>
              <a:buFont typeface="Arial"/>
              <a:buChar char="●"/>
              <a:tabLst>
                <a:tab pos="469265" algn="l"/>
                <a:tab pos="469900" algn="l"/>
              </a:tabLst>
            </a:pPr>
            <a:r>
              <a:rPr sz="1200" spc="105" dirty="0">
                <a:solidFill>
                  <a:srgbClr val="372B42"/>
                </a:solidFill>
                <a:latin typeface="Tahoma"/>
                <a:cs typeface="Tahoma"/>
              </a:rPr>
              <a:t>чому</a:t>
            </a:r>
            <a:r>
              <a:rPr sz="1200" spc="-60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200" spc="75" dirty="0">
                <a:solidFill>
                  <a:srgbClr val="372B42"/>
                </a:solidFill>
                <a:latin typeface="Tahoma"/>
                <a:cs typeface="Tahoma"/>
              </a:rPr>
              <a:t>той</a:t>
            </a:r>
            <a:r>
              <a:rPr sz="1200" spc="-60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200" spc="105" dirty="0">
                <a:solidFill>
                  <a:srgbClr val="372B42"/>
                </a:solidFill>
                <a:latin typeface="Tahoma"/>
                <a:cs typeface="Tahoma"/>
              </a:rPr>
              <a:t>чи</a:t>
            </a:r>
            <a:r>
              <a:rPr sz="1200" spc="-55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200" spc="130" dirty="0">
                <a:solidFill>
                  <a:srgbClr val="372B42"/>
                </a:solidFill>
                <a:latin typeface="Tahoma"/>
                <a:cs typeface="Tahoma"/>
              </a:rPr>
              <a:t>інший</a:t>
            </a:r>
            <a:r>
              <a:rPr sz="1200" spc="-60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200" spc="80" dirty="0">
                <a:solidFill>
                  <a:srgbClr val="372B42"/>
                </a:solidFill>
                <a:latin typeface="Tahoma"/>
                <a:cs typeface="Tahoma"/>
              </a:rPr>
              <a:t>товар</a:t>
            </a:r>
            <a:r>
              <a:rPr sz="1200" spc="-55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200" spc="100" dirty="0">
                <a:solidFill>
                  <a:srgbClr val="372B42"/>
                </a:solidFill>
                <a:latin typeface="Tahoma"/>
                <a:cs typeface="Tahoma"/>
              </a:rPr>
              <a:t>потрібен</a:t>
            </a:r>
            <a:r>
              <a:rPr sz="1200" spc="-60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200" spc="95" dirty="0">
                <a:solidFill>
                  <a:srgbClr val="372B42"/>
                </a:solidFill>
                <a:latin typeface="Tahoma"/>
                <a:cs typeface="Tahoma"/>
              </a:rPr>
              <a:t>для</a:t>
            </a:r>
            <a:r>
              <a:rPr sz="1200" spc="-55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200" spc="110" dirty="0">
                <a:solidFill>
                  <a:srgbClr val="372B42"/>
                </a:solidFill>
                <a:latin typeface="Tahoma"/>
                <a:cs typeface="Tahoma"/>
              </a:rPr>
              <a:t>економіки</a:t>
            </a:r>
            <a:r>
              <a:rPr sz="1200" spc="-60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200" spc="100" dirty="0">
                <a:solidFill>
                  <a:srgbClr val="372B42"/>
                </a:solidFill>
                <a:latin typeface="Tahoma"/>
                <a:cs typeface="Tahoma"/>
              </a:rPr>
              <a:t>в</a:t>
            </a:r>
            <a:r>
              <a:rPr sz="1200" spc="-55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200" spc="95" dirty="0">
                <a:solidFill>
                  <a:srgbClr val="372B42"/>
                </a:solidFill>
                <a:latin typeface="Tahoma"/>
                <a:cs typeface="Tahoma"/>
              </a:rPr>
              <a:t>умовах</a:t>
            </a:r>
            <a:r>
              <a:rPr sz="1200" spc="-60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200" spc="105" dirty="0">
                <a:solidFill>
                  <a:srgbClr val="372B42"/>
                </a:solidFill>
                <a:latin typeface="Tahoma"/>
                <a:cs typeface="Tahoma"/>
              </a:rPr>
              <a:t>воєнного</a:t>
            </a:r>
            <a:r>
              <a:rPr sz="1200" spc="-60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200" spc="85" dirty="0">
                <a:solidFill>
                  <a:srgbClr val="372B42"/>
                </a:solidFill>
                <a:latin typeface="Tahoma"/>
                <a:cs typeface="Tahoma"/>
              </a:rPr>
              <a:t>стану?</a:t>
            </a:r>
            <a:endParaRPr sz="1200">
              <a:solidFill>
                <a:prstClr val="black"/>
              </a:solidFill>
              <a:latin typeface="Tahoma"/>
              <a:cs typeface="Tahoma"/>
            </a:endParaRPr>
          </a:p>
          <a:p>
            <a:pPr marL="469900" indent="-320675">
              <a:lnSpc>
                <a:spcPts val="1435"/>
              </a:lnSpc>
              <a:buClr>
                <a:srgbClr val="F6B26B"/>
              </a:buClr>
              <a:buFont typeface="Arial"/>
              <a:buChar char="●"/>
              <a:tabLst>
                <a:tab pos="469265" algn="l"/>
                <a:tab pos="469900" algn="l"/>
              </a:tabLst>
            </a:pPr>
            <a:r>
              <a:rPr sz="1200" spc="105" dirty="0">
                <a:solidFill>
                  <a:srgbClr val="372B42"/>
                </a:solidFill>
                <a:latin typeface="Tahoma"/>
                <a:cs typeface="Tahoma"/>
              </a:rPr>
              <a:t>чому</a:t>
            </a:r>
            <a:r>
              <a:rPr sz="1200" spc="-55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200" spc="100" dirty="0">
                <a:solidFill>
                  <a:srgbClr val="372B42"/>
                </a:solidFill>
                <a:latin typeface="Tahoma"/>
                <a:cs typeface="Tahoma"/>
              </a:rPr>
              <a:t>його</a:t>
            </a:r>
            <a:r>
              <a:rPr sz="1200" spc="-50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200" spc="95" dirty="0">
                <a:solidFill>
                  <a:srgbClr val="372B42"/>
                </a:solidFill>
                <a:latin typeface="Tahoma"/>
                <a:cs typeface="Tahoma"/>
              </a:rPr>
              <a:t>потреба</a:t>
            </a:r>
            <a:r>
              <a:rPr sz="1200" spc="-55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200" spc="120" dirty="0">
                <a:solidFill>
                  <a:srgbClr val="372B42"/>
                </a:solidFill>
                <a:latin typeface="Tahoma"/>
                <a:cs typeface="Tahoma"/>
              </a:rPr>
              <a:t>не</a:t>
            </a:r>
            <a:r>
              <a:rPr sz="1200" spc="-50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200" spc="114" dirty="0">
                <a:solidFill>
                  <a:srgbClr val="372B42"/>
                </a:solidFill>
                <a:latin typeface="Tahoma"/>
                <a:cs typeface="Tahoma"/>
              </a:rPr>
              <a:t>може</a:t>
            </a:r>
            <a:r>
              <a:rPr sz="1200" spc="-55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200" spc="85" dirty="0">
                <a:solidFill>
                  <a:srgbClr val="372B42"/>
                </a:solidFill>
                <a:latin typeface="Tahoma"/>
                <a:cs typeface="Tahoma"/>
              </a:rPr>
              <a:t>бути</a:t>
            </a:r>
            <a:r>
              <a:rPr sz="1200" spc="-50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200" spc="95" dirty="0">
                <a:solidFill>
                  <a:srgbClr val="372B42"/>
                </a:solidFill>
                <a:latin typeface="Tahoma"/>
                <a:cs typeface="Tahoma"/>
              </a:rPr>
              <a:t>забезпечена</a:t>
            </a:r>
            <a:r>
              <a:rPr sz="1200" spc="-55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200" spc="100" dirty="0">
                <a:solidFill>
                  <a:srgbClr val="372B42"/>
                </a:solidFill>
                <a:latin typeface="Tahoma"/>
                <a:cs typeface="Tahoma"/>
              </a:rPr>
              <a:t>вітчизняним</a:t>
            </a:r>
            <a:r>
              <a:rPr sz="1200" spc="-50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200" spc="120" dirty="0">
                <a:solidFill>
                  <a:srgbClr val="372B42"/>
                </a:solidFill>
                <a:latin typeface="Tahoma"/>
                <a:cs typeface="Tahoma"/>
              </a:rPr>
              <a:t>виробництвом?</a:t>
            </a:r>
            <a:endParaRPr sz="1200">
              <a:solidFill>
                <a:prstClr val="black"/>
              </a:solidFill>
              <a:latin typeface="Tahoma"/>
              <a:cs typeface="Tahoma"/>
            </a:endParaRPr>
          </a:p>
          <a:p>
            <a:pPr>
              <a:spcBef>
                <a:spcPts val="20"/>
              </a:spcBef>
              <a:buClr>
                <a:srgbClr val="F6B26B"/>
              </a:buClr>
              <a:buFont typeface="Arial"/>
              <a:buChar char="●"/>
            </a:pPr>
            <a:endParaRPr sz="1150">
              <a:solidFill>
                <a:prstClr val="black"/>
              </a:solidFill>
              <a:latin typeface="Tahoma"/>
              <a:cs typeface="Tahoma"/>
            </a:endParaRPr>
          </a:p>
          <a:p>
            <a:pPr marL="12700">
              <a:lnSpc>
                <a:spcPts val="1430"/>
              </a:lnSpc>
            </a:pPr>
            <a:r>
              <a:rPr sz="1200" spc="70" dirty="0">
                <a:solidFill>
                  <a:srgbClr val="372B42"/>
                </a:solidFill>
                <a:latin typeface="Tahoma"/>
                <a:cs typeface="Tahoma"/>
              </a:rPr>
              <a:t>Критерії,</a:t>
            </a:r>
            <a:r>
              <a:rPr sz="1200" spc="-60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200" spc="80" dirty="0">
                <a:solidFill>
                  <a:srgbClr val="372B42"/>
                </a:solidFill>
                <a:latin typeface="Tahoma"/>
                <a:cs typeface="Tahoma"/>
              </a:rPr>
              <a:t>за</a:t>
            </a:r>
            <a:r>
              <a:rPr sz="1200" spc="-55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200" spc="130" dirty="0">
                <a:solidFill>
                  <a:srgbClr val="372B42"/>
                </a:solidFill>
                <a:latin typeface="Tahoma"/>
                <a:cs typeface="Tahoma"/>
              </a:rPr>
              <a:t>якими</a:t>
            </a:r>
            <a:r>
              <a:rPr sz="1200" spc="-55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200" spc="80" dirty="0">
                <a:solidFill>
                  <a:srgbClr val="372B42"/>
                </a:solidFill>
                <a:latin typeface="Tahoma"/>
                <a:cs typeface="Tahoma"/>
              </a:rPr>
              <a:t>товар</a:t>
            </a:r>
            <a:r>
              <a:rPr sz="1200" spc="-55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200" spc="114" dirty="0">
                <a:solidFill>
                  <a:srgbClr val="372B42"/>
                </a:solidFill>
                <a:latin typeface="Tahoma"/>
                <a:cs typeface="Tahoma"/>
              </a:rPr>
              <a:t>можна</a:t>
            </a:r>
            <a:r>
              <a:rPr sz="1200" spc="-55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200" spc="95" dirty="0">
                <a:solidFill>
                  <a:srgbClr val="372B42"/>
                </a:solidFill>
                <a:latin typeface="Tahoma"/>
                <a:cs typeface="Tahoma"/>
              </a:rPr>
              <a:t>віднести</a:t>
            </a:r>
            <a:r>
              <a:rPr sz="1200" spc="-60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200" spc="110" dirty="0">
                <a:solidFill>
                  <a:srgbClr val="372B42"/>
                </a:solidFill>
                <a:latin typeface="Tahoma"/>
                <a:cs typeface="Tahoma"/>
              </a:rPr>
              <a:t>до</a:t>
            </a:r>
            <a:r>
              <a:rPr sz="1200" spc="-55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200" spc="100" dirty="0">
                <a:solidFill>
                  <a:srgbClr val="372B42"/>
                </a:solidFill>
                <a:latin typeface="Tahoma"/>
                <a:cs typeface="Tahoma"/>
              </a:rPr>
              <a:t>критичного</a:t>
            </a:r>
            <a:r>
              <a:rPr sz="1200" spc="-55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200" spc="65" dirty="0">
                <a:solidFill>
                  <a:srgbClr val="372B42"/>
                </a:solidFill>
                <a:latin typeface="Tahoma"/>
                <a:cs typeface="Tahoma"/>
              </a:rPr>
              <a:t>імпорту,</a:t>
            </a:r>
            <a:r>
              <a:rPr sz="1200" spc="-55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200" spc="75" dirty="0">
                <a:solidFill>
                  <a:srgbClr val="372B42"/>
                </a:solidFill>
                <a:latin typeface="Tahoma"/>
                <a:cs typeface="Tahoma"/>
              </a:rPr>
              <a:t>стосуються</a:t>
            </a:r>
            <a:r>
              <a:rPr sz="1200" spc="-55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200" spc="135" dirty="0">
                <a:solidFill>
                  <a:srgbClr val="372B42"/>
                </a:solidFill>
                <a:latin typeface="Tahoma"/>
                <a:cs typeface="Tahoma"/>
              </a:rPr>
              <a:t>4</a:t>
            </a:r>
            <a:r>
              <a:rPr sz="1200" spc="-60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200" spc="55" dirty="0">
                <a:solidFill>
                  <a:srgbClr val="372B42"/>
                </a:solidFill>
                <a:latin typeface="Tahoma"/>
                <a:cs typeface="Tahoma"/>
              </a:rPr>
              <a:t>секторів:</a:t>
            </a:r>
            <a:endParaRPr sz="1200">
              <a:solidFill>
                <a:prstClr val="black"/>
              </a:solidFill>
              <a:latin typeface="Tahoma"/>
              <a:cs typeface="Tahoma"/>
            </a:endParaRPr>
          </a:p>
          <a:p>
            <a:pPr marL="469900" indent="-320675">
              <a:lnSpc>
                <a:spcPts val="1425"/>
              </a:lnSpc>
              <a:buClr>
                <a:srgbClr val="F6B26B"/>
              </a:buClr>
              <a:buFont typeface="Arial"/>
              <a:buChar char="●"/>
              <a:tabLst>
                <a:tab pos="469265" algn="l"/>
                <a:tab pos="469900" algn="l"/>
              </a:tabLst>
            </a:pPr>
            <a:r>
              <a:rPr sz="1200" spc="75" dirty="0">
                <a:solidFill>
                  <a:srgbClr val="372B42"/>
                </a:solidFill>
                <a:latin typeface="Tahoma"/>
                <a:cs typeface="Tahoma"/>
              </a:rPr>
              <a:t>енергетики;</a:t>
            </a:r>
            <a:endParaRPr sz="1200">
              <a:solidFill>
                <a:prstClr val="black"/>
              </a:solidFill>
              <a:latin typeface="Tahoma"/>
              <a:cs typeface="Tahoma"/>
            </a:endParaRPr>
          </a:p>
          <a:p>
            <a:pPr marL="469900" indent="-320675">
              <a:lnSpc>
                <a:spcPts val="1425"/>
              </a:lnSpc>
              <a:buClr>
                <a:srgbClr val="F6B26B"/>
              </a:buClr>
              <a:buFont typeface="Arial"/>
              <a:buChar char="●"/>
              <a:tabLst>
                <a:tab pos="469265" algn="l"/>
                <a:tab pos="469900" algn="l"/>
              </a:tabLst>
            </a:pPr>
            <a:r>
              <a:rPr sz="1200" spc="110" dirty="0">
                <a:solidFill>
                  <a:srgbClr val="372B42"/>
                </a:solidFill>
                <a:latin typeface="Tahoma"/>
                <a:cs typeface="Tahoma"/>
              </a:rPr>
              <a:t>безпеки</a:t>
            </a:r>
            <a:r>
              <a:rPr sz="1200" spc="-80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200" spc="35" dirty="0">
                <a:solidFill>
                  <a:srgbClr val="372B42"/>
                </a:solidFill>
                <a:latin typeface="Tahoma"/>
                <a:cs typeface="Tahoma"/>
              </a:rPr>
              <a:t>та</a:t>
            </a:r>
            <a:r>
              <a:rPr sz="1200" spc="-75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200" spc="90" dirty="0">
                <a:solidFill>
                  <a:srgbClr val="372B42"/>
                </a:solidFill>
                <a:latin typeface="Tahoma"/>
                <a:cs typeface="Tahoma"/>
              </a:rPr>
              <a:t>оборони;</a:t>
            </a:r>
            <a:endParaRPr sz="1200">
              <a:solidFill>
                <a:prstClr val="black"/>
              </a:solidFill>
              <a:latin typeface="Tahoma"/>
              <a:cs typeface="Tahoma"/>
            </a:endParaRPr>
          </a:p>
          <a:p>
            <a:pPr marL="469900" indent="-320675">
              <a:lnSpc>
                <a:spcPts val="1425"/>
              </a:lnSpc>
              <a:buClr>
                <a:srgbClr val="F6B26B"/>
              </a:buClr>
              <a:buFont typeface="Arial"/>
              <a:buChar char="●"/>
              <a:tabLst>
                <a:tab pos="469265" algn="l"/>
                <a:tab pos="469900" algn="l"/>
              </a:tabLst>
            </a:pPr>
            <a:r>
              <a:rPr sz="1200" spc="100" dirty="0">
                <a:solidFill>
                  <a:srgbClr val="372B42"/>
                </a:solidFill>
                <a:latin typeface="Tahoma"/>
                <a:cs typeface="Tahoma"/>
              </a:rPr>
              <a:t>забезпечення</a:t>
            </a:r>
            <a:r>
              <a:rPr sz="1200" spc="-50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200" spc="75" dirty="0">
                <a:solidFill>
                  <a:srgbClr val="372B42"/>
                </a:solidFill>
                <a:latin typeface="Tahoma"/>
                <a:cs typeface="Tahoma"/>
              </a:rPr>
              <a:t>життєдіяльності</a:t>
            </a:r>
            <a:r>
              <a:rPr sz="1200" spc="-50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200" spc="80" dirty="0">
                <a:solidFill>
                  <a:srgbClr val="372B42"/>
                </a:solidFill>
                <a:latin typeface="Tahoma"/>
                <a:cs typeface="Tahoma"/>
              </a:rPr>
              <a:t>населення;</a:t>
            </a:r>
            <a:endParaRPr sz="1200">
              <a:solidFill>
                <a:prstClr val="black"/>
              </a:solidFill>
              <a:latin typeface="Tahoma"/>
              <a:cs typeface="Tahoma"/>
            </a:endParaRPr>
          </a:p>
          <a:p>
            <a:pPr marL="469900" indent="-320675">
              <a:lnSpc>
                <a:spcPts val="1435"/>
              </a:lnSpc>
              <a:buClr>
                <a:srgbClr val="F6B26B"/>
              </a:buClr>
              <a:buFont typeface="Arial"/>
              <a:buChar char="●"/>
              <a:tabLst>
                <a:tab pos="469265" algn="l"/>
                <a:tab pos="469900" algn="l"/>
              </a:tabLst>
            </a:pPr>
            <a:r>
              <a:rPr sz="1200" spc="95" dirty="0">
                <a:solidFill>
                  <a:srgbClr val="372B42"/>
                </a:solidFill>
                <a:latin typeface="Tahoma"/>
                <a:cs typeface="Tahoma"/>
              </a:rPr>
              <a:t>функціонування</a:t>
            </a:r>
            <a:r>
              <a:rPr sz="1200" spc="-60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200" spc="114" dirty="0">
                <a:solidFill>
                  <a:srgbClr val="372B42"/>
                </a:solidFill>
                <a:latin typeface="Tahoma"/>
                <a:cs typeface="Tahoma"/>
              </a:rPr>
              <a:t>виробничих</a:t>
            </a:r>
            <a:r>
              <a:rPr sz="1200" spc="-60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200" spc="110" dirty="0">
                <a:solidFill>
                  <a:srgbClr val="372B42"/>
                </a:solidFill>
                <a:latin typeface="Tahoma"/>
                <a:cs typeface="Tahoma"/>
              </a:rPr>
              <a:t>підприємств</a:t>
            </a:r>
            <a:endParaRPr sz="120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10" name="object 9">
            <a:extLst>
              <a:ext uri="{FF2B5EF4-FFF2-40B4-BE49-F238E27FC236}">
                <a16:creationId xmlns:a16="http://schemas.microsoft.com/office/drawing/2014/main" id="{2256EC6F-3C6E-40E7-A4FE-B2F9528080D8}"/>
              </a:ext>
            </a:extLst>
          </p:cNvPr>
          <p:cNvSpPr txBox="1"/>
          <p:nvPr/>
        </p:nvSpPr>
        <p:spPr>
          <a:xfrm>
            <a:off x="969192" y="5609667"/>
            <a:ext cx="29083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800" spc="120" dirty="0">
                <a:solidFill>
                  <a:srgbClr val="8D7E9B"/>
                </a:solidFill>
                <a:latin typeface="Tahoma"/>
                <a:cs typeface="Tahoma"/>
              </a:rPr>
              <a:t>НП</a:t>
            </a:r>
            <a:r>
              <a:rPr sz="800" spc="110" dirty="0">
                <a:solidFill>
                  <a:srgbClr val="8D7E9B"/>
                </a:solidFill>
                <a:latin typeface="Tahoma"/>
                <a:cs typeface="Tahoma"/>
              </a:rPr>
              <a:t>А</a:t>
            </a:r>
            <a:r>
              <a:rPr sz="800" spc="-114" dirty="0">
                <a:solidFill>
                  <a:srgbClr val="8D7E9B"/>
                </a:solidFill>
                <a:latin typeface="Tahoma"/>
                <a:cs typeface="Tahoma"/>
              </a:rPr>
              <a:t>:</a:t>
            </a:r>
            <a:endParaRPr sz="80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11" name="object 10">
            <a:extLst>
              <a:ext uri="{FF2B5EF4-FFF2-40B4-BE49-F238E27FC236}">
                <a16:creationId xmlns:a16="http://schemas.microsoft.com/office/drawing/2014/main" id="{740E1C08-CE0C-4998-BF25-8AB919229747}"/>
              </a:ext>
            </a:extLst>
          </p:cNvPr>
          <p:cNvSpPr txBox="1"/>
          <p:nvPr/>
        </p:nvSpPr>
        <p:spPr>
          <a:xfrm>
            <a:off x="1426393" y="5609667"/>
            <a:ext cx="6673850" cy="518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800" spc="65" dirty="0">
                <a:solidFill>
                  <a:srgbClr val="8D7E9B"/>
                </a:solidFill>
                <a:latin typeface="Tahoma"/>
                <a:cs typeface="Tahoma"/>
              </a:rPr>
              <a:t>Постанова</a:t>
            </a:r>
            <a:r>
              <a:rPr sz="800" spc="-40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95" dirty="0">
                <a:solidFill>
                  <a:srgbClr val="8D7E9B"/>
                </a:solidFill>
                <a:latin typeface="Tahoma"/>
                <a:cs typeface="Tahoma"/>
              </a:rPr>
              <a:t>КМУ</a:t>
            </a:r>
            <a:r>
              <a:rPr sz="800" spc="-3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45" dirty="0">
                <a:solidFill>
                  <a:srgbClr val="8D7E9B"/>
                </a:solidFill>
                <a:latin typeface="Tahoma"/>
                <a:cs typeface="Tahoma"/>
              </a:rPr>
              <a:t>№</a:t>
            </a:r>
            <a:r>
              <a:rPr sz="800" spc="-40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-45" dirty="0">
                <a:solidFill>
                  <a:srgbClr val="8D7E9B"/>
                </a:solidFill>
                <a:latin typeface="Tahoma"/>
                <a:cs typeface="Tahoma"/>
              </a:rPr>
              <a:t>153</a:t>
            </a:r>
            <a:r>
              <a:rPr sz="800" spc="-3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55" dirty="0">
                <a:solidFill>
                  <a:srgbClr val="8D7E9B"/>
                </a:solidFill>
                <a:latin typeface="Tahoma"/>
                <a:cs typeface="Tahoma"/>
              </a:rPr>
              <a:t>від</a:t>
            </a:r>
            <a:r>
              <a:rPr sz="800" spc="-40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20" dirty="0">
                <a:solidFill>
                  <a:srgbClr val="8D7E9B"/>
                </a:solidFill>
                <a:latin typeface="Tahoma"/>
                <a:cs typeface="Tahoma"/>
              </a:rPr>
              <a:t>24.02.2022</a:t>
            </a:r>
            <a:r>
              <a:rPr sz="800" spc="-3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65" dirty="0">
                <a:solidFill>
                  <a:srgbClr val="8D7E9B"/>
                </a:solidFill>
                <a:latin typeface="Tahoma"/>
                <a:cs typeface="Tahoma"/>
              </a:rPr>
              <a:t>"Про</a:t>
            </a:r>
            <a:r>
              <a:rPr sz="800" spc="-40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70" dirty="0">
                <a:solidFill>
                  <a:srgbClr val="8D7E9B"/>
                </a:solidFill>
                <a:latin typeface="Tahoma"/>
                <a:cs typeface="Tahoma"/>
              </a:rPr>
              <a:t>перелік</a:t>
            </a:r>
            <a:r>
              <a:rPr sz="800" spc="-3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50" dirty="0">
                <a:solidFill>
                  <a:srgbClr val="8D7E9B"/>
                </a:solidFill>
                <a:latin typeface="Tahoma"/>
                <a:cs typeface="Tahoma"/>
              </a:rPr>
              <a:t>товарів</a:t>
            </a:r>
            <a:r>
              <a:rPr sz="800" spc="-40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65" dirty="0">
                <a:solidFill>
                  <a:srgbClr val="8D7E9B"/>
                </a:solidFill>
                <a:latin typeface="Tahoma"/>
                <a:cs typeface="Tahoma"/>
              </a:rPr>
              <a:t>критичного</a:t>
            </a:r>
            <a:r>
              <a:rPr sz="800" spc="-3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50" dirty="0">
                <a:solidFill>
                  <a:srgbClr val="8D7E9B"/>
                </a:solidFill>
                <a:latin typeface="Tahoma"/>
                <a:cs typeface="Tahoma"/>
              </a:rPr>
              <a:t>імпорту"</a:t>
            </a:r>
            <a:r>
              <a:rPr sz="800" spc="-3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10" dirty="0">
                <a:solidFill>
                  <a:srgbClr val="8D7E9B"/>
                </a:solidFill>
                <a:latin typeface="Tahoma"/>
                <a:cs typeface="Tahoma"/>
              </a:rPr>
              <a:t>(зі</a:t>
            </a:r>
            <a:r>
              <a:rPr sz="800" spc="-40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70" dirty="0">
                <a:solidFill>
                  <a:srgbClr val="8D7E9B"/>
                </a:solidFill>
                <a:latin typeface="Tahoma"/>
                <a:cs typeface="Tahoma"/>
              </a:rPr>
              <a:t>всіма</a:t>
            </a:r>
            <a:r>
              <a:rPr sz="800" spc="-3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60" dirty="0">
                <a:solidFill>
                  <a:srgbClr val="8D7E9B"/>
                </a:solidFill>
                <a:latin typeface="Tahoma"/>
                <a:cs typeface="Tahoma"/>
              </a:rPr>
              <a:t>змінами,</a:t>
            </a:r>
            <a:r>
              <a:rPr sz="800" spc="-40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65" dirty="0">
                <a:solidFill>
                  <a:srgbClr val="8D7E9B"/>
                </a:solidFill>
                <a:latin typeface="Tahoma"/>
                <a:cs typeface="Tahoma"/>
              </a:rPr>
              <a:t>в</a:t>
            </a:r>
            <a:r>
              <a:rPr sz="800" spc="-3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55" dirty="0">
                <a:solidFill>
                  <a:srgbClr val="8D7E9B"/>
                </a:solidFill>
                <a:latin typeface="Tahoma"/>
                <a:cs typeface="Tahoma"/>
              </a:rPr>
              <a:t>тому</a:t>
            </a:r>
            <a:r>
              <a:rPr sz="800" spc="-40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60" dirty="0">
                <a:solidFill>
                  <a:srgbClr val="8D7E9B"/>
                </a:solidFill>
                <a:latin typeface="Tahoma"/>
                <a:cs typeface="Tahoma"/>
              </a:rPr>
              <a:t>числі</a:t>
            </a:r>
            <a:endParaRPr sz="800">
              <a:solidFill>
                <a:prstClr val="black"/>
              </a:solidFill>
              <a:latin typeface="Tahoma"/>
              <a:cs typeface="Tahoma"/>
            </a:endParaRPr>
          </a:p>
          <a:p>
            <a:pPr marL="12700" marR="5080">
              <a:lnSpc>
                <a:spcPct val="101600"/>
              </a:lnSpc>
            </a:pPr>
            <a:r>
              <a:rPr sz="800" spc="65" dirty="0">
                <a:solidFill>
                  <a:srgbClr val="8D7E9B"/>
                </a:solidFill>
                <a:latin typeface="Tahoma"/>
                <a:cs typeface="Tahoma"/>
              </a:rPr>
              <a:t>Постанова</a:t>
            </a:r>
            <a:r>
              <a:rPr sz="800" spc="-30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95" dirty="0">
                <a:solidFill>
                  <a:srgbClr val="8D7E9B"/>
                </a:solidFill>
                <a:latin typeface="Tahoma"/>
                <a:cs typeface="Tahoma"/>
              </a:rPr>
              <a:t>КМУ</a:t>
            </a:r>
            <a:r>
              <a:rPr sz="800" spc="-30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45" dirty="0">
                <a:solidFill>
                  <a:srgbClr val="8D7E9B"/>
                </a:solidFill>
                <a:latin typeface="Tahoma"/>
                <a:cs typeface="Tahoma"/>
              </a:rPr>
              <a:t>№</a:t>
            </a:r>
            <a:r>
              <a:rPr sz="800" spc="-30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45" dirty="0">
                <a:solidFill>
                  <a:srgbClr val="8D7E9B"/>
                </a:solidFill>
                <a:latin typeface="Tahoma"/>
                <a:cs typeface="Tahoma"/>
              </a:rPr>
              <a:t>289</a:t>
            </a:r>
            <a:r>
              <a:rPr sz="800" spc="-30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55" dirty="0">
                <a:solidFill>
                  <a:srgbClr val="8D7E9B"/>
                </a:solidFill>
                <a:latin typeface="Tahoma"/>
                <a:cs typeface="Tahoma"/>
              </a:rPr>
              <a:t>від</a:t>
            </a:r>
            <a:r>
              <a:rPr sz="800" spc="-30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-5" dirty="0">
                <a:solidFill>
                  <a:srgbClr val="8D7E9B"/>
                </a:solidFill>
                <a:latin typeface="Tahoma"/>
                <a:cs typeface="Tahoma"/>
              </a:rPr>
              <a:t>16.03.2022</a:t>
            </a:r>
            <a:r>
              <a:rPr sz="800" spc="-30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35" dirty="0">
                <a:solidFill>
                  <a:srgbClr val="8D7E9B"/>
                </a:solidFill>
                <a:latin typeface="Tahoma"/>
                <a:cs typeface="Tahoma"/>
              </a:rPr>
              <a:t>"Деякі</a:t>
            </a:r>
            <a:r>
              <a:rPr sz="800" spc="-30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65" dirty="0">
                <a:solidFill>
                  <a:srgbClr val="8D7E9B"/>
                </a:solidFill>
                <a:latin typeface="Tahoma"/>
                <a:cs typeface="Tahoma"/>
              </a:rPr>
              <a:t>питання</a:t>
            </a:r>
            <a:r>
              <a:rPr sz="800" spc="-30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50" dirty="0">
                <a:solidFill>
                  <a:srgbClr val="8D7E9B"/>
                </a:solidFill>
                <a:latin typeface="Tahoma"/>
                <a:cs typeface="Tahoma"/>
              </a:rPr>
              <a:t>товарів</a:t>
            </a:r>
            <a:r>
              <a:rPr sz="800" spc="-30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65" dirty="0">
                <a:solidFill>
                  <a:srgbClr val="8D7E9B"/>
                </a:solidFill>
                <a:latin typeface="Tahoma"/>
                <a:cs typeface="Tahoma"/>
              </a:rPr>
              <a:t>критичного</a:t>
            </a:r>
            <a:r>
              <a:rPr sz="800" spc="-30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35" dirty="0">
                <a:solidFill>
                  <a:srgbClr val="8D7E9B"/>
                </a:solidFill>
                <a:latin typeface="Tahoma"/>
                <a:cs typeface="Tahoma"/>
              </a:rPr>
              <a:t>імпорту",</a:t>
            </a:r>
            <a:r>
              <a:rPr sz="800" spc="-30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90" dirty="0">
                <a:solidFill>
                  <a:srgbClr val="8D7E9B"/>
                </a:solidFill>
                <a:latin typeface="Tahoma"/>
                <a:cs typeface="Tahoma"/>
              </a:rPr>
              <a:t>що</a:t>
            </a:r>
            <a:r>
              <a:rPr sz="800" spc="-30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55" dirty="0">
                <a:solidFill>
                  <a:srgbClr val="8D7E9B"/>
                </a:solidFill>
                <a:latin typeface="Tahoma"/>
                <a:cs typeface="Tahoma"/>
              </a:rPr>
              <a:t>затверджує</a:t>
            </a:r>
            <a:r>
              <a:rPr sz="800" spc="-30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60" dirty="0">
                <a:solidFill>
                  <a:srgbClr val="8D7E9B"/>
                </a:solidFill>
                <a:latin typeface="Tahoma"/>
                <a:cs typeface="Tahoma"/>
              </a:rPr>
              <a:t>критерії</a:t>
            </a:r>
            <a:r>
              <a:rPr sz="800" spc="-30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70" dirty="0">
                <a:solidFill>
                  <a:srgbClr val="8D7E9B"/>
                </a:solidFill>
                <a:latin typeface="Tahoma"/>
                <a:cs typeface="Tahoma"/>
              </a:rPr>
              <a:t>визначення</a:t>
            </a:r>
            <a:r>
              <a:rPr sz="800" spc="-30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50" dirty="0">
                <a:solidFill>
                  <a:srgbClr val="8D7E9B"/>
                </a:solidFill>
                <a:latin typeface="Tahoma"/>
                <a:cs typeface="Tahoma"/>
              </a:rPr>
              <a:t>товарів </a:t>
            </a:r>
            <a:r>
              <a:rPr sz="800" spc="-23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65" dirty="0">
                <a:solidFill>
                  <a:srgbClr val="8D7E9B"/>
                </a:solidFill>
                <a:latin typeface="Tahoma"/>
                <a:cs typeface="Tahoma"/>
              </a:rPr>
              <a:t>критичного</a:t>
            </a:r>
            <a:r>
              <a:rPr sz="800" spc="-50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30" dirty="0">
                <a:solidFill>
                  <a:srgbClr val="8D7E9B"/>
                </a:solidFill>
                <a:latin typeface="Tahoma"/>
                <a:cs typeface="Tahoma"/>
              </a:rPr>
              <a:t>імпорту);</a:t>
            </a:r>
            <a:endParaRPr sz="800">
              <a:solidFill>
                <a:prstClr val="black"/>
              </a:solidFill>
              <a:latin typeface="Tahoma"/>
              <a:cs typeface="Tahoma"/>
            </a:endParaRPr>
          </a:p>
          <a:p>
            <a:pPr marL="12700">
              <a:spcBef>
                <a:spcPts val="15"/>
              </a:spcBef>
            </a:pPr>
            <a:r>
              <a:rPr sz="800" spc="65" dirty="0">
                <a:solidFill>
                  <a:srgbClr val="8D7E9B"/>
                </a:solidFill>
                <a:latin typeface="Tahoma"/>
                <a:cs typeface="Tahoma"/>
              </a:rPr>
              <a:t>Постанова</a:t>
            </a:r>
            <a:r>
              <a:rPr sz="800" spc="-40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70" dirty="0">
                <a:solidFill>
                  <a:srgbClr val="8D7E9B"/>
                </a:solidFill>
                <a:latin typeface="Tahoma"/>
                <a:cs typeface="Tahoma"/>
              </a:rPr>
              <a:t>Правління</a:t>
            </a:r>
            <a:r>
              <a:rPr sz="800" spc="-3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95" dirty="0">
                <a:solidFill>
                  <a:srgbClr val="8D7E9B"/>
                </a:solidFill>
                <a:latin typeface="Tahoma"/>
                <a:cs typeface="Tahoma"/>
              </a:rPr>
              <a:t>НБУ</a:t>
            </a:r>
            <a:r>
              <a:rPr sz="800" spc="-3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45" dirty="0">
                <a:solidFill>
                  <a:srgbClr val="8D7E9B"/>
                </a:solidFill>
                <a:latin typeface="Tahoma"/>
                <a:cs typeface="Tahoma"/>
              </a:rPr>
              <a:t>№</a:t>
            </a:r>
            <a:r>
              <a:rPr sz="800" spc="-3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-40" dirty="0">
                <a:solidFill>
                  <a:srgbClr val="8D7E9B"/>
                </a:solidFill>
                <a:latin typeface="Tahoma"/>
                <a:cs typeface="Tahoma"/>
              </a:rPr>
              <a:t>18</a:t>
            </a:r>
            <a:r>
              <a:rPr sz="800" spc="-3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55" dirty="0">
                <a:solidFill>
                  <a:srgbClr val="8D7E9B"/>
                </a:solidFill>
                <a:latin typeface="Tahoma"/>
                <a:cs typeface="Tahoma"/>
              </a:rPr>
              <a:t>від</a:t>
            </a:r>
            <a:r>
              <a:rPr sz="800" spc="-40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20" dirty="0">
                <a:solidFill>
                  <a:srgbClr val="8D7E9B"/>
                </a:solidFill>
                <a:latin typeface="Tahoma"/>
                <a:cs typeface="Tahoma"/>
              </a:rPr>
              <a:t>24.02.2022</a:t>
            </a:r>
            <a:r>
              <a:rPr sz="800" spc="-3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65" dirty="0">
                <a:solidFill>
                  <a:srgbClr val="8D7E9B"/>
                </a:solidFill>
                <a:latin typeface="Tahoma"/>
                <a:cs typeface="Tahoma"/>
              </a:rPr>
              <a:t>"Про</a:t>
            </a:r>
            <a:r>
              <a:rPr sz="800" spc="-3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60" dirty="0">
                <a:solidFill>
                  <a:srgbClr val="8D7E9B"/>
                </a:solidFill>
                <a:latin typeface="Tahoma"/>
                <a:cs typeface="Tahoma"/>
              </a:rPr>
              <a:t>роботу</a:t>
            </a:r>
            <a:r>
              <a:rPr sz="800" spc="-3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60" dirty="0">
                <a:solidFill>
                  <a:srgbClr val="8D7E9B"/>
                </a:solidFill>
                <a:latin typeface="Tahoma"/>
                <a:cs typeface="Tahoma"/>
              </a:rPr>
              <a:t>банківської</a:t>
            </a:r>
            <a:r>
              <a:rPr sz="800" spc="-3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75" dirty="0">
                <a:solidFill>
                  <a:srgbClr val="8D7E9B"/>
                </a:solidFill>
                <a:latin typeface="Tahoma"/>
                <a:cs typeface="Tahoma"/>
              </a:rPr>
              <a:t>системи</a:t>
            </a:r>
            <a:r>
              <a:rPr sz="800" spc="-40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65" dirty="0">
                <a:solidFill>
                  <a:srgbClr val="8D7E9B"/>
                </a:solidFill>
                <a:latin typeface="Tahoma"/>
                <a:cs typeface="Tahoma"/>
              </a:rPr>
              <a:t>в</a:t>
            </a:r>
            <a:r>
              <a:rPr sz="800" spc="-3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70" dirty="0">
                <a:solidFill>
                  <a:srgbClr val="8D7E9B"/>
                </a:solidFill>
                <a:latin typeface="Tahoma"/>
                <a:cs typeface="Tahoma"/>
              </a:rPr>
              <a:t>період</a:t>
            </a:r>
            <a:r>
              <a:rPr sz="800" spc="-3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70" dirty="0">
                <a:solidFill>
                  <a:srgbClr val="8D7E9B"/>
                </a:solidFill>
                <a:latin typeface="Tahoma"/>
                <a:cs typeface="Tahoma"/>
              </a:rPr>
              <a:t>запровадження</a:t>
            </a:r>
            <a:r>
              <a:rPr sz="800" spc="-3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70" dirty="0">
                <a:solidFill>
                  <a:srgbClr val="8D7E9B"/>
                </a:solidFill>
                <a:latin typeface="Tahoma"/>
                <a:cs typeface="Tahoma"/>
              </a:rPr>
              <a:t>воєнного</a:t>
            </a:r>
            <a:r>
              <a:rPr sz="800" spc="-40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35" dirty="0">
                <a:solidFill>
                  <a:srgbClr val="8D7E9B"/>
                </a:solidFill>
                <a:latin typeface="Tahoma"/>
                <a:cs typeface="Tahoma"/>
              </a:rPr>
              <a:t>стану"</a:t>
            </a:r>
            <a:endParaRPr sz="800">
              <a:solidFill>
                <a:prstClr val="black"/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976802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8CEDB947-9490-4044-9B2C-9BAF11762759}"/>
              </a:ext>
            </a:extLst>
          </p:cNvPr>
          <p:cNvSpPr txBox="1">
            <a:spLocks/>
          </p:cNvSpPr>
          <p:nvPr/>
        </p:nvSpPr>
        <p:spPr>
          <a:xfrm>
            <a:off x="613273" y="187330"/>
            <a:ext cx="2562860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2400" b="1" i="0">
                <a:solidFill>
                  <a:srgbClr val="372B42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000" b="1" i="0" u="none" strike="noStrike" kern="0" cap="none" spc="-715" normalizeH="0" baseline="0" noProof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Е</a:t>
            </a:r>
            <a:r>
              <a:rPr kumimoji="0" lang="ru-RU" sz="6000" b="1" i="0" u="none" strike="noStrike" kern="0" cap="none" spc="-550" normalizeH="0" baseline="0" noProof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к</a:t>
            </a:r>
            <a:r>
              <a:rPr kumimoji="0" lang="ru-RU" sz="6000" b="1" i="0" u="none" strike="noStrike" kern="0" cap="none" spc="-600" normalizeH="0" baseline="0" noProof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спорт</a:t>
            </a:r>
            <a:endParaRPr kumimoji="0" lang="ru-RU" sz="6000" b="1" i="0" u="none" strike="noStrike" kern="0" cap="none" spc="0" normalizeH="0" baseline="0" noProof="0" dirty="0">
              <a:ln>
                <a:noFill/>
              </a:ln>
              <a:solidFill>
                <a:srgbClr val="372B42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3" name="object 2">
            <a:extLst>
              <a:ext uri="{FF2B5EF4-FFF2-40B4-BE49-F238E27FC236}">
                <a16:creationId xmlns:a16="http://schemas.microsoft.com/office/drawing/2014/main" id="{818BD495-7690-40B6-9A57-25B4151DDB9D}"/>
              </a:ext>
            </a:extLst>
          </p:cNvPr>
          <p:cNvSpPr txBox="1"/>
          <p:nvPr/>
        </p:nvSpPr>
        <p:spPr>
          <a:xfrm>
            <a:off x="1395578" y="1499193"/>
            <a:ext cx="839469" cy="3948429"/>
          </a:xfrm>
          <a:prstGeom prst="rect">
            <a:avLst/>
          </a:prstGeom>
        </p:spPr>
        <p:txBody>
          <a:bodyPr vert="vert270" wrap="square" lIns="0" tIns="86360" rIns="0" bIns="0" rtlCol="0">
            <a:spAutoFit/>
          </a:bodyPr>
          <a:lstStyle/>
          <a:p>
            <a:pPr marL="445134" marR="5080" indent="-433070">
              <a:lnSpc>
                <a:spcPts val="2850"/>
              </a:lnSpc>
              <a:spcBef>
                <a:spcPts val="680"/>
              </a:spcBef>
            </a:pPr>
            <a:r>
              <a:rPr sz="2400" b="1" dirty="0">
                <a:solidFill>
                  <a:srgbClr val="372B42"/>
                </a:solidFill>
                <a:latin typeface="Arial"/>
                <a:cs typeface="Arial"/>
              </a:rPr>
              <a:t>Перелік</a:t>
            </a:r>
            <a:r>
              <a:rPr sz="2400" b="1" spc="-55" dirty="0">
                <a:solidFill>
                  <a:srgbClr val="372B42"/>
                </a:solidFill>
                <a:latin typeface="Arial"/>
                <a:cs typeface="Arial"/>
              </a:rPr>
              <a:t> </a:t>
            </a:r>
            <a:r>
              <a:rPr sz="2400" b="1" spc="-20" dirty="0">
                <a:solidFill>
                  <a:srgbClr val="372B42"/>
                </a:solidFill>
                <a:latin typeface="Arial"/>
                <a:cs typeface="Arial"/>
              </a:rPr>
              <a:t>т</a:t>
            </a:r>
            <a:r>
              <a:rPr sz="2400" b="1" dirty="0">
                <a:solidFill>
                  <a:srgbClr val="372B42"/>
                </a:solidFill>
                <a:latin typeface="Arial"/>
                <a:cs typeface="Arial"/>
              </a:rPr>
              <a:t>о</a:t>
            </a:r>
            <a:r>
              <a:rPr sz="2400" b="1" spc="-5" dirty="0">
                <a:solidFill>
                  <a:srgbClr val="372B42"/>
                </a:solidFill>
                <a:latin typeface="Arial"/>
                <a:cs typeface="Arial"/>
              </a:rPr>
              <a:t>в</a:t>
            </a:r>
            <a:r>
              <a:rPr sz="2400" b="1" dirty="0">
                <a:solidFill>
                  <a:srgbClr val="372B42"/>
                </a:solidFill>
                <a:latin typeface="Arial"/>
                <a:cs typeface="Arial"/>
              </a:rPr>
              <a:t>арів,</a:t>
            </a:r>
            <a:r>
              <a:rPr sz="2400" b="1" spc="-55" dirty="0">
                <a:solidFill>
                  <a:srgbClr val="372B42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372B42"/>
                </a:solidFill>
                <a:latin typeface="Arial"/>
                <a:cs typeface="Arial"/>
              </a:rPr>
              <a:t>е</a:t>
            </a:r>
            <a:r>
              <a:rPr sz="2400" b="1" spc="-5" dirty="0">
                <a:solidFill>
                  <a:srgbClr val="372B42"/>
                </a:solidFill>
                <a:latin typeface="Arial"/>
                <a:cs typeface="Arial"/>
              </a:rPr>
              <a:t>к</a:t>
            </a:r>
            <a:r>
              <a:rPr sz="2400" b="1" dirty="0">
                <a:solidFill>
                  <a:srgbClr val="372B42"/>
                </a:solidFill>
                <a:latin typeface="Arial"/>
                <a:cs typeface="Arial"/>
              </a:rPr>
              <a:t>спорт</a:t>
            </a:r>
            <a:r>
              <a:rPr sz="2400" b="1" spc="-55" dirty="0">
                <a:solidFill>
                  <a:srgbClr val="372B42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372B42"/>
                </a:solidFill>
                <a:latin typeface="Arial"/>
                <a:cs typeface="Arial"/>
              </a:rPr>
              <a:t>яких  підля</a:t>
            </a:r>
            <a:r>
              <a:rPr sz="2400" b="1" spc="-15" dirty="0">
                <a:solidFill>
                  <a:srgbClr val="372B42"/>
                </a:solidFill>
                <a:latin typeface="Arial"/>
                <a:cs typeface="Arial"/>
              </a:rPr>
              <a:t>г</a:t>
            </a:r>
            <a:r>
              <a:rPr sz="2400" b="1" dirty="0">
                <a:solidFill>
                  <a:srgbClr val="372B42"/>
                </a:solidFill>
                <a:latin typeface="Arial"/>
                <a:cs typeface="Arial"/>
              </a:rPr>
              <a:t>ає</a:t>
            </a:r>
            <a:r>
              <a:rPr sz="2400" b="1" spc="-55" dirty="0">
                <a:solidFill>
                  <a:srgbClr val="372B42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372B42"/>
                </a:solidFill>
                <a:latin typeface="Arial"/>
                <a:cs typeface="Arial"/>
              </a:rPr>
              <a:t>ліцензу</a:t>
            </a:r>
            <a:r>
              <a:rPr sz="2400" b="1" spc="-5" dirty="0">
                <a:solidFill>
                  <a:srgbClr val="372B42"/>
                </a:solidFill>
                <a:latin typeface="Arial"/>
                <a:cs typeface="Arial"/>
              </a:rPr>
              <a:t>в</a:t>
            </a:r>
            <a:r>
              <a:rPr sz="2400" b="1" dirty="0">
                <a:solidFill>
                  <a:srgbClr val="372B42"/>
                </a:solidFill>
                <a:latin typeface="Arial"/>
                <a:cs typeface="Arial"/>
              </a:rPr>
              <a:t>анню</a:t>
            </a:r>
            <a:endParaRPr sz="2400">
              <a:solidFill>
                <a:prstClr val="black"/>
              </a:solidFill>
              <a:latin typeface="Arial"/>
              <a:cs typeface="Arial"/>
            </a:endParaRPr>
          </a:p>
        </p:txBody>
      </p:sp>
      <p:pic>
        <p:nvPicPr>
          <p:cNvPr id="4" name="object 3">
            <a:extLst>
              <a:ext uri="{FF2B5EF4-FFF2-40B4-BE49-F238E27FC236}">
                <a16:creationId xmlns:a16="http://schemas.microsoft.com/office/drawing/2014/main" id="{D8F907B5-9FF9-4A99-AFEF-FFB743C866CE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717847" y="3054379"/>
            <a:ext cx="3650299" cy="2458800"/>
          </a:xfrm>
          <a:prstGeom prst="rect">
            <a:avLst/>
          </a:prstGeom>
        </p:spPr>
      </p:pic>
      <p:pic>
        <p:nvPicPr>
          <p:cNvPr id="5" name="object 4">
            <a:extLst>
              <a:ext uri="{FF2B5EF4-FFF2-40B4-BE49-F238E27FC236}">
                <a16:creationId xmlns:a16="http://schemas.microsoft.com/office/drawing/2014/main" id="{531D7994-F936-44D2-ABED-83F5E58BFBB2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881522" y="1127130"/>
            <a:ext cx="2984100" cy="4374949"/>
          </a:xfrm>
          <a:prstGeom prst="rect">
            <a:avLst/>
          </a:prstGeom>
        </p:spPr>
      </p:pic>
      <p:sp>
        <p:nvSpPr>
          <p:cNvPr id="6" name="object 5">
            <a:extLst>
              <a:ext uri="{FF2B5EF4-FFF2-40B4-BE49-F238E27FC236}">
                <a16:creationId xmlns:a16="http://schemas.microsoft.com/office/drawing/2014/main" id="{7900A2F1-488D-4C32-8575-21E872958044}"/>
              </a:ext>
            </a:extLst>
          </p:cNvPr>
          <p:cNvSpPr txBox="1"/>
          <p:nvPr/>
        </p:nvSpPr>
        <p:spPr>
          <a:xfrm>
            <a:off x="3435072" y="5539641"/>
            <a:ext cx="1978025" cy="27114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 indent="156210">
              <a:lnSpc>
                <a:spcPct val="101600"/>
              </a:lnSpc>
              <a:spcBef>
                <a:spcPts val="85"/>
              </a:spcBef>
            </a:pPr>
            <a:r>
              <a:rPr sz="800" spc="5" dirty="0">
                <a:solidFill>
                  <a:srgbClr val="372B42"/>
                </a:solidFill>
                <a:latin typeface="Tahoma"/>
                <a:cs typeface="Tahoma"/>
              </a:rPr>
              <a:t>Із </a:t>
            </a:r>
            <a:r>
              <a:rPr sz="800" spc="60" dirty="0">
                <a:solidFill>
                  <a:srgbClr val="372B42"/>
                </a:solidFill>
                <a:latin typeface="Tahoma"/>
                <a:cs typeface="Tahoma"/>
              </a:rPr>
              <a:t>змінами, </a:t>
            </a:r>
            <a:r>
              <a:rPr sz="800" spc="85" dirty="0">
                <a:solidFill>
                  <a:srgbClr val="372B42"/>
                </a:solidFill>
                <a:latin typeface="Tahoma"/>
                <a:cs typeface="Tahoma"/>
              </a:rPr>
              <a:t>внесеними </a:t>
            </a:r>
            <a:r>
              <a:rPr sz="800" spc="60" dirty="0">
                <a:solidFill>
                  <a:srgbClr val="372B42"/>
                </a:solidFill>
                <a:latin typeface="Tahoma"/>
                <a:cs typeface="Tahoma"/>
              </a:rPr>
              <a:t>згідно з </a:t>
            </a:r>
            <a:r>
              <a:rPr sz="800" spc="65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800" spc="70" dirty="0">
                <a:solidFill>
                  <a:srgbClr val="372B42"/>
                </a:solidFill>
                <a:latin typeface="Tahoma"/>
                <a:cs typeface="Tahoma"/>
              </a:rPr>
              <a:t>Постановою</a:t>
            </a:r>
            <a:r>
              <a:rPr sz="800" spc="-50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800" spc="105" dirty="0">
                <a:solidFill>
                  <a:srgbClr val="372B42"/>
                </a:solidFill>
                <a:latin typeface="Tahoma"/>
                <a:cs typeface="Tahoma"/>
              </a:rPr>
              <a:t>КМ</a:t>
            </a:r>
            <a:r>
              <a:rPr sz="800" spc="-50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800" spc="45" dirty="0">
                <a:solidFill>
                  <a:srgbClr val="372B42"/>
                </a:solidFill>
                <a:latin typeface="Tahoma"/>
                <a:cs typeface="Tahoma"/>
              </a:rPr>
              <a:t>№</a:t>
            </a:r>
            <a:r>
              <a:rPr sz="800" spc="-50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800" spc="40" dirty="0">
                <a:solidFill>
                  <a:srgbClr val="372B42"/>
                </a:solidFill>
                <a:latin typeface="Tahoma"/>
                <a:cs typeface="Tahoma"/>
              </a:rPr>
              <a:t>207</a:t>
            </a:r>
            <a:r>
              <a:rPr sz="800" spc="-50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800" spc="55" dirty="0">
                <a:solidFill>
                  <a:srgbClr val="372B42"/>
                </a:solidFill>
                <a:latin typeface="Tahoma"/>
                <a:cs typeface="Tahoma"/>
              </a:rPr>
              <a:t>від</a:t>
            </a:r>
            <a:r>
              <a:rPr sz="800" spc="-45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800" spc="15" dirty="0">
                <a:solidFill>
                  <a:srgbClr val="372B42"/>
                </a:solidFill>
                <a:latin typeface="Tahoma"/>
                <a:cs typeface="Tahoma"/>
              </a:rPr>
              <a:t>05.03.2022</a:t>
            </a:r>
            <a:endParaRPr sz="80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7" name="object 6">
            <a:extLst>
              <a:ext uri="{FF2B5EF4-FFF2-40B4-BE49-F238E27FC236}">
                <a16:creationId xmlns:a16="http://schemas.microsoft.com/office/drawing/2014/main" id="{A4FA990A-38C5-4348-93BD-817D3C8E44DC}"/>
              </a:ext>
            </a:extLst>
          </p:cNvPr>
          <p:cNvSpPr txBox="1"/>
          <p:nvPr/>
        </p:nvSpPr>
        <p:spPr>
          <a:xfrm>
            <a:off x="7389604" y="5539641"/>
            <a:ext cx="1970405" cy="27114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 indent="152400">
              <a:lnSpc>
                <a:spcPct val="101600"/>
              </a:lnSpc>
              <a:spcBef>
                <a:spcPts val="85"/>
              </a:spcBef>
            </a:pPr>
            <a:r>
              <a:rPr sz="800" spc="5" dirty="0">
                <a:solidFill>
                  <a:srgbClr val="372B42"/>
                </a:solidFill>
                <a:latin typeface="Tahoma"/>
                <a:cs typeface="Tahoma"/>
              </a:rPr>
              <a:t>Із </a:t>
            </a:r>
            <a:r>
              <a:rPr sz="800" spc="60" dirty="0">
                <a:solidFill>
                  <a:srgbClr val="372B42"/>
                </a:solidFill>
                <a:latin typeface="Tahoma"/>
                <a:cs typeface="Tahoma"/>
              </a:rPr>
              <a:t>змінами, </a:t>
            </a:r>
            <a:r>
              <a:rPr sz="800" spc="85" dirty="0">
                <a:solidFill>
                  <a:srgbClr val="372B42"/>
                </a:solidFill>
                <a:latin typeface="Tahoma"/>
                <a:cs typeface="Tahoma"/>
              </a:rPr>
              <a:t>внесеними </a:t>
            </a:r>
            <a:r>
              <a:rPr sz="800" spc="60" dirty="0">
                <a:solidFill>
                  <a:srgbClr val="372B42"/>
                </a:solidFill>
                <a:latin typeface="Tahoma"/>
                <a:cs typeface="Tahoma"/>
              </a:rPr>
              <a:t>згідно з </a:t>
            </a:r>
            <a:r>
              <a:rPr sz="800" spc="65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800" spc="95" dirty="0">
                <a:solidFill>
                  <a:srgbClr val="372B42"/>
                </a:solidFill>
                <a:latin typeface="Tahoma"/>
                <a:cs typeface="Tahoma"/>
              </a:rPr>
              <a:t>По</a:t>
            </a:r>
            <a:r>
              <a:rPr sz="800" spc="65" dirty="0">
                <a:solidFill>
                  <a:srgbClr val="372B42"/>
                </a:solidFill>
                <a:latin typeface="Tahoma"/>
                <a:cs typeface="Tahoma"/>
              </a:rPr>
              <a:t>с</a:t>
            </a:r>
            <a:r>
              <a:rPr sz="800" spc="60" dirty="0">
                <a:solidFill>
                  <a:srgbClr val="372B42"/>
                </a:solidFill>
                <a:latin typeface="Tahoma"/>
                <a:cs typeface="Tahoma"/>
              </a:rPr>
              <a:t>тановою</a:t>
            </a:r>
            <a:r>
              <a:rPr sz="800" spc="-45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800" spc="55" dirty="0">
                <a:solidFill>
                  <a:srgbClr val="372B42"/>
                </a:solidFill>
                <a:latin typeface="Tahoma"/>
                <a:cs typeface="Tahoma"/>
              </a:rPr>
              <a:t>К</a:t>
            </a:r>
            <a:r>
              <a:rPr sz="800" spc="150" dirty="0">
                <a:solidFill>
                  <a:srgbClr val="372B42"/>
                </a:solidFill>
                <a:latin typeface="Tahoma"/>
                <a:cs typeface="Tahoma"/>
              </a:rPr>
              <a:t>М</a:t>
            </a:r>
            <a:r>
              <a:rPr sz="800" spc="-45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800" spc="45" dirty="0">
                <a:solidFill>
                  <a:srgbClr val="372B42"/>
                </a:solidFill>
                <a:latin typeface="Tahoma"/>
                <a:cs typeface="Tahoma"/>
              </a:rPr>
              <a:t>№</a:t>
            </a:r>
            <a:r>
              <a:rPr sz="800" spc="-45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800" spc="-30" dirty="0">
                <a:solidFill>
                  <a:srgbClr val="372B42"/>
                </a:solidFill>
                <a:latin typeface="Tahoma"/>
                <a:cs typeface="Tahoma"/>
              </a:rPr>
              <a:t>1</a:t>
            </a:r>
            <a:r>
              <a:rPr sz="800" spc="-40" dirty="0">
                <a:solidFill>
                  <a:srgbClr val="372B42"/>
                </a:solidFill>
                <a:latin typeface="Tahoma"/>
                <a:cs typeface="Tahoma"/>
              </a:rPr>
              <a:t>0</a:t>
            </a:r>
            <a:r>
              <a:rPr sz="800" spc="-70" dirty="0">
                <a:solidFill>
                  <a:srgbClr val="372B42"/>
                </a:solidFill>
                <a:latin typeface="Tahoma"/>
                <a:cs typeface="Tahoma"/>
              </a:rPr>
              <a:t>31</a:t>
            </a:r>
            <a:r>
              <a:rPr sz="800" spc="-45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800" spc="55" dirty="0">
                <a:solidFill>
                  <a:srgbClr val="372B42"/>
                </a:solidFill>
                <a:latin typeface="Tahoma"/>
                <a:cs typeface="Tahoma"/>
              </a:rPr>
              <a:t>від</a:t>
            </a:r>
            <a:r>
              <a:rPr sz="800" spc="-45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800" spc="-50" dirty="0">
                <a:solidFill>
                  <a:srgbClr val="372B42"/>
                </a:solidFill>
                <a:latin typeface="Tahoma"/>
                <a:cs typeface="Tahoma"/>
              </a:rPr>
              <a:t>1</a:t>
            </a:r>
            <a:r>
              <a:rPr sz="800" spc="-45" dirty="0">
                <a:solidFill>
                  <a:srgbClr val="372B42"/>
                </a:solidFill>
                <a:latin typeface="Tahoma"/>
                <a:cs typeface="Tahoma"/>
              </a:rPr>
              <a:t>6</a:t>
            </a:r>
            <a:r>
              <a:rPr sz="800" spc="-85" dirty="0">
                <a:solidFill>
                  <a:srgbClr val="372B42"/>
                </a:solidFill>
                <a:latin typeface="Tahoma"/>
                <a:cs typeface="Tahoma"/>
              </a:rPr>
              <a:t>.</a:t>
            </a:r>
            <a:r>
              <a:rPr sz="800" spc="70" dirty="0">
                <a:solidFill>
                  <a:srgbClr val="372B42"/>
                </a:solidFill>
                <a:latin typeface="Tahoma"/>
                <a:cs typeface="Tahoma"/>
              </a:rPr>
              <a:t>0</a:t>
            </a:r>
            <a:r>
              <a:rPr sz="800" spc="60" dirty="0">
                <a:solidFill>
                  <a:srgbClr val="372B42"/>
                </a:solidFill>
                <a:latin typeface="Tahoma"/>
                <a:cs typeface="Tahoma"/>
              </a:rPr>
              <a:t>9</a:t>
            </a:r>
            <a:r>
              <a:rPr sz="800" spc="-70" dirty="0">
                <a:solidFill>
                  <a:srgbClr val="372B42"/>
                </a:solidFill>
                <a:latin typeface="Tahoma"/>
                <a:cs typeface="Tahoma"/>
              </a:rPr>
              <a:t>.</a:t>
            </a:r>
            <a:r>
              <a:rPr sz="800" spc="10" dirty="0">
                <a:solidFill>
                  <a:srgbClr val="372B42"/>
                </a:solidFill>
                <a:latin typeface="Tahoma"/>
                <a:cs typeface="Tahoma"/>
              </a:rPr>
              <a:t>2</a:t>
            </a:r>
            <a:r>
              <a:rPr sz="800" spc="40" dirty="0">
                <a:solidFill>
                  <a:srgbClr val="372B42"/>
                </a:solidFill>
                <a:latin typeface="Tahoma"/>
                <a:cs typeface="Tahoma"/>
              </a:rPr>
              <a:t>022</a:t>
            </a:r>
            <a:endParaRPr sz="800">
              <a:solidFill>
                <a:prstClr val="black"/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8812205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3">
            <a:extLst>
              <a:ext uri="{FF2B5EF4-FFF2-40B4-BE49-F238E27FC236}">
                <a16:creationId xmlns:a16="http://schemas.microsoft.com/office/drawing/2014/main" id="{65A3953B-400C-425E-B8EC-44BC543F9578}"/>
              </a:ext>
            </a:extLst>
          </p:cNvPr>
          <p:cNvSpPr txBox="1">
            <a:spLocks/>
          </p:cNvSpPr>
          <p:nvPr/>
        </p:nvSpPr>
        <p:spPr>
          <a:xfrm rot="16200000">
            <a:off x="-507730" y="2680424"/>
            <a:ext cx="4458335" cy="753110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>
            <a:lvl1pPr>
              <a:defRPr sz="2400" b="1" i="0">
                <a:solidFill>
                  <a:srgbClr val="372B42"/>
                </a:solidFill>
                <a:latin typeface="Arial"/>
                <a:ea typeface="+mj-ea"/>
                <a:cs typeface="Arial"/>
              </a:defRPr>
            </a:lvl1pPr>
          </a:lstStyle>
          <a:p>
            <a:pPr marL="699770" marR="5080" lvl="0" indent="-687705" defTabSz="914400" eaLnBrk="1" fontAlgn="auto" latinLnBrk="0" hangingPunct="1">
              <a:lnSpc>
                <a:spcPts val="2850"/>
              </a:lnSpc>
              <a:spcBef>
                <a:spcPts val="22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none" spc="-265" normalizeH="0" baseline="0" noProof="0" dirty="0" err="1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Обсяги</a:t>
            </a:r>
            <a:r>
              <a:rPr kumimoji="0" lang="ru-RU" sz="2400" b="1" i="0" u="none" strike="noStrike" kern="0" cap="none" spc="-55" normalizeH="0" baseline="0" noProof="0" dirty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ru-RU" sz="2400" b="1" i="0" u="none" strike="noStrike" kern="0" cap="none" spc="-175" normalizeH="0" baseline="0" noProof="0" dirty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кв</a:t>
            </a:r>
            <a:r>
              <a:rPr kumimoji="0" lang="ru-RU" sz="2400" b="1" i="0" u="none" strike="noStrike" kern="0" cap="none" spc="-215" normalizeH="0" baseline="0" noProof="0" dirty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о</a:t>
            </a:r>
            <a:r>
              <a:rPr kumimoji="0" lang="ru-RU" sz="2400" b="1" i="0" u="none" strike="noStrike" kern="0" cap="none" spc="-204" normalizeH="0" baseline="0" noProof="0" dirty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т</a:t>
            </a:r>
            <a:r>
              <a:rPr kumimoji="0" lang="ru-RU" sz="2400" b="1" i="0" u="none" strike="noStrike" kern="0" cap="none" spc="-55" normalizeH="0" baseline="0" noProof="0" dirty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ru-RU" sz="2400" b="1" i="0" u="none" strike="noStrike" kern="0" cap="none" spc="-225" normalizeH="0" baseline="0" noProof="0" dirty="0" err="1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т</a:t>
            </a:r>
            <a:r>
              <a:rPr kumimoji="0" lang="ru-RU" sz="2400" b="1" i="0" u="none" strike="noStrike" kern="0" cap="none" spc="-285" normalizeH="0" baseline="0" noProof="0" dirty="0" err="1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о</a:t>
            </a:r>
            <a:r>
              <a:rPr kumimoji="0" lang="ru-RU" sz="2400" b="1" i="0" u="none" strike="noStrike" kern="0" cap="none" spc="-295" normalizeH="0" baseline="0" noProof="0" dirty="0" err="1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в</a:t>
            </a:r>
            <a:r>
              <a:rPr kumimoji="0" lang="ru-RU" sz="2400" b="1" i="0" u="none" strike="noStrike" kern="0" cap="none" spc="-170" normalizeH="0" baseline="0" noProof="0" dirty="0" err="1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арів</a:t>
            </a:r>
            <a:r>
              <a:rPr kumimoji="0" lang="ru-RU" sz="2400" b="1" i="0" u="none" strike="noStrike" kern="0" cap="none" spc="-170" normalizeH="0" baseline="0" noProof="0" dirty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,</a:t>
            </a:r>
            <a:r>
              <a:rPr kumimoji="0" lang="ru-RU" sz="2400" b="1" i="0" u="none" strike="noStrike" kern="0" cap="none" spc="-55" normalizeH="0" baseline="0" noProof="0" dirty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ru-RU" sz="2400" b="1" i="0" u="none" strike="noStrike" kern="0" cap="none" spc="-95" normalizeH="0" baseline="0" noProof="0" dirty="0" err="1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е</a:t>
            </a:r>
            <a:r>
              <a:rPr kumimoji="0" lang="ru-RU" sz="2400" b="1" i="0" u="none" strike="noStrike" kern="0" cap="none" spc="-90" normalizeH="0" baseline="0" noProof="0" dirty="0" err="1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к</a:t>
            </a:r>
            <a:r>
              <a:rPr kumimoji="0" lang="ru-RU" sz="2400" b="1" i="0" u="none" strike="noStrike" kern="0" cap="none" spc="-240" normalizeH="0" baseline="0" noProof="0" dirty="0" err="1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спорт</a:t>
            </a:r>
            <a:r>
              <a:rPr kumimoji="0" lang="ru-RU" sz="2400" b="1" i="0" u="none" strike="noStrike" kern="0" cap="none" spc="-55" normalizeH="0" baseline="0" noProof="0" dirty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ru-RU" sz="2400" b="1" i="0" u="none" strike="noStrike" kern="0" cap="none" spc="-140" normalizeH="0" baseline="0" noProof="0" dirty="0" err="1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яких</a:t>
            </a:r>
            <a:r>
              <a:rPr kumimoji="0" lang="ru-RU" sz="2400" b="1" i="0" u="none" strike="noStrike" kern="0" cap="none" spc="-140" normalizeH="0" baseline="0" noProof="0" dirty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ru-RU" sz="2400" b="1" i="0" u="none" strike="noStrike" kern="0" cap="none" spc="-140" normalizeH="0" baseline="0" noProof="0" dirty="0" err="1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підля</a:t>
            </a:r>
            <a:r>
              <a:rPr kumimoji="0" lang="ru-RU" sz="2400" b="1" i="0" u="none" strike="noStrike" kern="0" cap="none" spc="-125" normalizeH="0" baseline="0" noProof="0" dirty="0" err="1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г</a:t>
            </a:r>
            <a:r>
              <a:rPr kumimoji="0" lang="ru-RU" sz="2400" b="1" i="0" u="none" strike="noStrike" kern="0" cap="none" spc="-210" normalizeH="0" baseline="0" noProof="0" dirty="0" err="1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ає</a:t>
            </a:r>
            <a:r>
              <a:rPr kumimoji="0" lang="ru-RU" sz="2400" b="1" i="0" u="none" strike="noStrike" kern="0" cap="none" spc="-55" normalizeH="0" baseline="0" noProof="0" dirty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ru-RU" sz="2400" b="1" i="0" u="none" strike="noStrike" kern="0" cap="none" spc="-165" normalizeH="0" baseline="0" noProof="0" dirty="0" err="1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ліцензу</a:t>
            </a:r>
            <a:r>
              <a:rPr kumimoji="0" lang="ru-RU" sz="2400" b="1" i="0" u="none" strike="noStrike" kern="0" cap="none" spc="-195" normalizeH="0" baseline="0" noProof="0" dirty="0" err="1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в</a:t>
            </a:r>
            <a:r>
              <a:rPr kumimoji="0" lang="ru-RU" sz="2400" b="1" i="0" u="none" strike="noStrike" kern="0" cap="none" spc="-235" normalizeH="0" baseline="0" noProof="0" dirty="0" err="1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анню</a:t>
            </a:r>
            <a:endParaRPr kumimoji="0" lang="ru-RU" sz="2400" b="1" i="0" u="none" strike="noStrike" kern="0" cap="none" spc="-235" normalizeH="0" baseline="0" noProof="0" dirty="0">
              <a:ln>
                <a:noFill/>
              </a:ln>
              <a:solidFill>
                <a:srgbClr val="372B42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3" name="object 4">
            <a:extLst>
              <a:ext uri="{FF2B5EF4-FFF2-40B4-BE49-F238E27FC236}">
                <a16:creationId xmlns:a16="http://schemas.microsoft.com/office/drawing/2014/main" id="{8A9FF44E-3886-4EB8-8DB5-56DF7F4B2673}"/>
              </a:ext>
            </a:extLst>
          </p:cNvPr>
          <p:cNvSpPr txBox="1"/>
          <p:nvPr/>
        </p:nvSpPr>
        <p:spPr>
          <a:xfrm rot="16200000">
            <a:off x="2059070" y="5172135"/>
            <a:ext cx="273685" cy="1978025"/>
          </a:xfrm>
          <a:prstGeom prst="rect">
            <a:avLst/>
          </a:prstGeom>
        </p:spPr>
        <p:txBody>
          <a:bodyPr vert="vert" wrap="square" lIns="0" tIns="7620" rIns="0" bIns="0" rtlCol="0">
            <a:spAutoFit/>
          </a:bodyPr>
          <a:lstStyle/>
          <a:p>
            <a:pPr marL="12700" marR="5080" indent="156210">
              <a:lnSpc>
                <a:spcPct val="101600"/>
              </a:lnSpc>
              <a:spcBef>
                <a:spcPts val="60"/>
              </a:spcBef>
            </a:pPr>
            <a:r>
              <a:rPr sz="800" spc="5" dirty="0">
                <a:solidFill>
                  <a:srgbClr val="372B42"/>
                </a:solidFill>
                <a:latin typeface="Tahoma"/>
                <a:cs typeface="Tahoma"/>
              </a:rPr>
              <a:t>Із </a:t>
            </a:r>
            <a:r>
              <a:rPr sz="800" spc="60" dirty="0">
                <a:solidFill>
                  <a:srgbClr val="372B42"/>
                </a:solidFill>
                <a:latin typeface="Tahoma"/>
                <a:cs typeface="Tahoma"/>
              </a:rPr>
              <a:t>змінами, </a:t>
            </a:r>
            <a:r>
              <a:rPr sz="800" spc="85" dirty="0">
                <a:solidFill>
                  <a:srgbClr val="372B42"/>
                </a:solidFill>
                <a:latin typeface="Tahoma"/>
                <a:cs typeface="Tahoma"/>
              </a:rPr>
              <a:t>внесеними </a:t>
            </a:r>
            <a:r>
              <a:rPr sz="800" spc="60" dirty="0">
                <a:solidFill>
                  <a:srgbClr val="372B42"/>
                </a:solidFill>
                <a:latin typeface="Tahoma"/>
                <a:cs typeface="Tahoma"/>
              </a:rPr>
              <a:t>згідно з </a:t>
            </a:r>
            <a:r>
              <a:rPr sz="800" spc="65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800" spc="70" dirty="0">
                <a:solidFill>
                  <a:srgbClr val="372B42"/>
                </a:solidFill>
                <a:latin typeface="Tahoma"/>
                <a:cs typeface="Tahoma"/>
              </a:rPr>
              <a:t>Постановою</a:t>
            </a:r>
            <a:r>
              <a:rPr sz="800" spc="-50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800" spc="105" dirty="0">
                <a:solidFill>
                  <a:srgbClr val="372B42"/>
                </a:solidFill>
                <a:latin typeface="Tahoma"/>
                <a:cs typeface="Tahoma"/>
              </a:rPr>
              <a:t>КМ</a:t>
            </a:r>
            <a:r>
              <a:rPr sz="800" spc="-50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800" spc="45" dirty="0">
                <a:solidFill>
                  <a:srgbClr val="372B42"/>
                </a:solidFill>
                <a:latin typeface="Tahoma"/>
                <a:cs typeface="Tahoma"/>
              </a:rPr>
              <a:t>№</a:t>
            </a:r>
            <a:r>
              <a:rPr sz="800" spc="-50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800" spc="40" dirty="0">
                <a:solidFill>
                  <a:srgbClr val="372B42"/>
                </a:solidFill>
                <a:latin typeface="Tahoma"/>
                <a:cs typeface="Tahoma"/>
              </a:rPr>
              <a:t>207</a:t>
            </a:r>
            <a:r>
              <a:rPr sz="800" spc="-50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800" spc="55" dirty="0">
                <a:solidFill>
                  <a:srgbClr val="372B42"/>
                </a:solidFill>
                <a:latin typeface="Tahoma"/>
                <a:cs typeface="Tahoma"/>
              </a:rPr>
              <a:t>від</a:t>
            </a:r>
            <a:r>
              <a:rPr sz="800" spc="-45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800" spc="15" dirty="0">
                <a:solidFill>
                  <a:srgbClr val="372B42"/>
                </a:solidFill>
                <a:latin typeface="Tahoma"/>
                <a:cs typeface="Tahoma"/>
              </a:rPr>
              <a:t>05.03.2022</a:t>
            </a:r>
            <a:endParaRPr sz="80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4" name="object 5">
            <a:extLst>
              <a:ext uri="{FF2B5EF4-FFF2-40B4-BE49-F238E27FC236}">
                <a16:creationId xmlns:a16="http://schemas.microsoft.com/office/drawing/2014/main" id="{B94FCDB4-1A29-4557-8E0D-1512DC41A958}"/>
              </a:ext>
            </a:extLst>
          </p:cNvPr>
          <p:cNvSpPr txBox="1"/>
          <p:nvPr/>
        </p:nvSpPr>
        <p:spPr>
          <a:xfrm rot="16200000">
            <a:off x="764957" y="8771286"/>
            <a:ext cx="361759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800" spc="5" dirty="0">
                <a:solidFill>
                  <a:srgbClr val="372B42"/>
                </a:solidFill>
                <a:latin typeface="Tahoma"/>
                <a:cs typeface="Tahoma"/>
              </a:rPr>
              <a:t>Із</a:t>
            </a:r>
            <a:r>
              <a:rPr sz="800" spc="-45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800" spc="60" dirty="0">
                <a:solidFill>
                  <a:srgbClr val="372B42"/>
                </a:solidFill>
                <a:latin typeface="Tahoma"/>
                <a:cs typeface="Tahoma"/>
              </a:rPr>
              <a:t>змінами,</a:t>
            </a:r>
            <a:r>
              <a:rPr sz="800" spc="-45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800" spc="85" dirty="0">
                <a:solidFill>
                  <a:srgbClr val="372B42"/>
                </a:solidFill>
                <a:latin typeface="Tahoma"/>
                <a:cs typeface="Tahoma"/>
              </a:rPr>
              <a:t>внесеними</a:t>
            </a:r>
            <a:r>
              <a:rPr sz="800" spc="-40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800" spc="60" dirty="0">
                <a:solidFill>
                  <a:srgbClr val="372B42"/>
                </a:solidFill>
                <a:latin typeface="Tahoma"/>
                <a:cs typeface="Tahoma"/>
              </a:rPr>
              <a:t>згідно</a:t>
            </a:r>
            <a:r>
              <a:rPr sz="800" spc="-45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800" spc="60" dirty="0">
                <a:solidFill>
                  <a:srgbClr val="372B42"/>
                </a:solidFill>
                <a:latin typeface="Tahoma"/>
                <a:cs typeface="Tahoma"/>
              </a:rPr>
              <a:t>з</a:t>
            </a:r>
            <a:r>
              <a:rPr sz="800" spc="-40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800" spc="70" dirty="0">
                <a:solidFill>
                  <a:srgbClr val="372B42"/>
                </a:solidFill>
                <a:latin typeface="Tahoma"/>
                <a:cs typeface="Tahoma"/>
              </a:rPr>
              <a:t>Постановою</a:t>
            </a:r>
            <a:r>
              <a:rPr sz="800" spc="-45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800" spc="105" dirty="0">
                <a:solidFill>
                  <a:srgbClr val="372B42"/>
                </a:solidFill>
                <a:latin typeface="Tahoma"/>
                <a:cs typeface="Tahoma"/>
              </a:rPr>
              <a:t>КМ</a:t>
            </a:r>
            <a:r>
              <a:rPr sz="800" spc="-40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800" spc="45" dirty="0">
                <a:solidFill>
                  <a:srgbClr val="372B42"/>
                </a:solidFill>
                <a:latin typeface="Tahoma"/>
                <a:cs typeface="Tahoma"/>
              </a:rPr>
              <a:t>№</a:t>
            </a:r>
            <a:r>
              <a:rPr sz="800" spc="-45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800" spc="-110" dirty="0">
                <a:solidFill>
                  <a:srgbClr val="372B42"/>
                </a:solidFill>
                <a:latin typeface="Tahoma"/>
                <a:cs typeface="Tahoma"/>
              </a:rPr>
              <a:t>1113</a:t>
            </a:r>
            <a:r>
              <a:rPr sz="800" spc="-40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800" spc="55" dirty="0">
                <a:solidFill>
                  <a:srgbClr val="372B42"/>
                </a:solidFill>
                <a:latin typeface="Tahoma"/>
                <a:cs typeface="Tahoma"/>
              </a:rPr>
              <a:t>від</a:t>
            </a:r>
            <a:r>
              <a:rPr sz="800" spc="-45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800" spc="10" dirty="0">
                <a:solidFill>
                  <a:srgbClr val="372B42"/>
                </a:solidFill>
                <a:latin typeface="Tahoma"/>
                <a:cs typeface="Tahoma"/>
              </a:rPr>
              <a:t>04.10.2022</a:t>
            </a:r>
            <a:endParaRPr sz="800">
              <a:solidFill>
                <a:prstClr val="black"/>
              </a:solidFill>
              <a:latin typeface="Tahoma"/>
              <a:cs typeface="Tahoma"/>
            </a:endParaRPr>
          </a:p>
        </p:txBody>
      </p:sp>
      <p:pic>
        <p:nvPicPr>
          <p:cNvPr id="5" name="object 6">
            <a:extLst>
              <a:ext uri="{FF2B5EF4-FFF2-40B4-BE49-F238E27FC236}">
                <a16:creationId xmlns:a16="http://schemas.microsoft.com/office/drawing/2014/main" id="{FC86C819-5F99-4C7A-B67A-BEAE6F6AB74D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6608979" y="1551423"/>
            <a:ext cx="5459515" cy="3486246"/>
          </a:xfrm>
          <a:prstGeom prst="rect">
            <a:avLst/>
          </a:prstGeom>
        </p:spPr>
      </p:pic>
      <p:grpSp>
        <p:nvGrpSpPr>
          <p:cNvPr id="6" name="object 7">
            <a:extLst>
              <a:ext uri="{FF2B5EF4-FFF2-40B4-BE49-F238E27FC236}">
                <a16:creationId xmlns:a16="http://schemas.microsoft.com/office/drawing/2014/main" id="{7523BFD7-E4F4-49B1-883A-DF50D3613A97}"/>
              </a:ext>
            </a:extLst>
          </p:cNvPr>
          <p:cNvGrpSpPr/>
          <p:nvPr/>
        </p:nvGrpSpPr>
        <p:grpSpPr>
          <a:xfrm rot="16200000">
            <a:off x="2962688" y="1050048"/>
            <a:ext cx="4532807" cy="4088332"/>
            <a:chOff x="574500" y="1565787"/>
            <a:chExt cx="4141470" cy="3692525"/>
          </a:xfrm>
        </p:grpSpPr>
        <p:pic>
          <p:nvPicPr>
            <p:cNvPr id="7" name="object 8">
              <a:extLst>
                <a:ext uri="{FF2B5EF4-FFF2-40B4-BE49-F238E27FC236}">
                  <a16:creationId xmlns:a16="http://schemas.microsoft.com/office/drawing/2014/main" id="{21CA6B68-5BE9-4824-A8D5-724EC867564D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74500" y="1698725"/>
              <a:ext cx="4141149" cy="3426600"/>
            </a:xfrm>
            <a:prstGeom prst="rect">
              <a:avLst/>
            </a:prstGeom>
          </p:spPr>
        </p:pic>
        <p:sp>
          <p:nvSpPr>
            <p:cNvPr id="8" name="object 9">
              <a:extLst>
                <a:ext uri="{FF2B5EF4-FFF2-40B4-BE49-F238E27FC236}">
                  <a16:creationId xmlns:a16="http://schemas.microsoft.com/office/drawing/2014/main" id="{1D2713DF-CAA2-4EF1-8F41-14D2A3CAB2E3}"/>
                </a:ext>
              </a:extLst>
            </p:cNvPr>
            <p:cNvSpPr/>
            <p:nvPr/>
          </p:nvSpPr>
          <p:spPr>
            <a:xfrm>
              <a:off x="2640125" y="1580075"/>
              <a:ext cx="10160" cy="3663950"/>
            </a:xfrm>
            <a:custGeom>
              <a:avLst/>
              <a:gdLst/>
              <a:ahLst/>
              <a:cxnLst/>
              <a:rect l="l" t="t" r="r" b="b"/>
              <a:pathLst>
                <a:path w="10160" h="3663950">
                  <a:moveTo>
                    <a:pt x="0" y="0"/>
                  </a:moveTo>
                  <a:lnTo>
                    <a:pt x="9899" y="3663900"/>
                  </a:lnTo>
                </a:path>
              </a:pathLst>
            </a:custGeom>
            <a:ln w="28574">
              <a:solidFill>
                <a:srgbClr val="F6B26B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574770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0CFB543A-7FE2-452A-8CEF-C5861B26CC71}"/>
              </a:ext>
            </a:extLst>
          </p:cNvPr>
          <p:cNvSpPr txBox="1">
            <a:spLocks/>
          </p:cNvSpPr>
          <p:nvPr/>
        </p:nvSpPr>
        <p:spPr>
          <a:xfrm>
            <a:off x="2336466" y="514923"/>
            <a:ext cx="7683500" cy="753110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>
            <a:lvl1pPr>
              <a:defRPr sz="2400" b="1" i="0">
                <a:solidFill>
                  <a:srgbClr val="372B42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marR="5080" lvl="0" indent="0" defTabSz="914400" eaLnBrk="1" fontAlgn="auto" latinLnBrk="0" hangingPunct="1">
              <a:lnSpc>
                <a:spcPts val="2850"/>
              </a:lnSpc>
              <a:spcBef>
                <a:spcPts val="22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none" spc="-160" normalizeH="0" baseline="0" noProof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Ліцензу</a:t>
            </a:r>
            <a:r>
              <a:rPr kumimoji="0" lang="ru-RU" sz="2400" b="1" i="0" u="none" strike="noStrike" kern="0" cap="none" spc="-185" normalizeH="0" baseline="0" noProof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вання</a:t>
            </a:r>
            <a:r>
              <a:rPr kumimoji="0" lang="ru-RU" sz="2400" b="1" i="0" u="none" strike="noStrike" kern="0" cap="none" spc="-55" normalizeH="0" baseline="0" noProof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ru-RU" sz="2400" b="1" i="0" u="none" strike="noStrike" kern="0" cap="none" spc="-95" normalizeH="0" baseline="0" noProof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е</a:t>
            </a:r>
            <a:r>
              <a:rPr kumimoji="0" lang="ru-RU" sz="2400" b="1" i="0" u="none" strike="noStrike" kern="0" cap="none" spc="-90" normalizeH="0" baseline="0" noProof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к</a:t>
            </a:r>
            <a:r>
              <a:rPr kumimoji="0" lang="ru-RU" sz="2400" b="1" i="0" u="none" strike="noStrike" kern="0" cap="none" spc="-245" normalizeH="0" baseline="0" noProof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спорту</a:t>
            </a:r>
            <a:r>
              <a:rPr kumimoji="0" lang="ru-RU" sz="2400" b="1" i="0" u="none" strike="noStrike" kern="0" cap="none" spc="-55" normalizeH="0" baseline="0" noProof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ru-RU" sz="2400" b="1" i="0" u="none" strike="noStrike" kern="0" cap="none" spc="-160" normalizeH="0" baseline="0" noProof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деяких</a:t>
            </a:r>
            <a:r>
              <a:rPr kumimoji="0" lang="ru-RU" sz="2400" b="1" i="0" u="none" strike="noStrike" kern="0" cap="none" spc="-55" normalizeH="0" baseline="0" noProof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ru-RU" sz="2400" b="1" i="0" u="none" strike="noStrike" kern="0" cap="none" spc="-225" normalizeH="0" baseline="0" noProof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т</a:t>
            </a:r>
            <a:r>
              <a:rPr kumimoji="0" lang="ru-RU" sz="2400" b="1" i="0" u="none" strike="noStrike" kern="0" cap="none" spc="-285" normalizeH="0" baseline="0" noProof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о</a:t>
            </a:r>
            <a:r>
              <a:rPr kumimoji="0" lang="ru-RU" sz="2400" b="1" i="0" u="none" strike="noStrike" kern="0" cap="none" spc="-295" normalizeH="0" baseline="0" noProof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в</a:t>
            </a:r>
            <a:r>
              <a:rPr kumimoji="0" lang="ru-RU" sz="2400" b="1" i="0" u="none" strike="noStrike" kern="0" cap="none" spc="-170" normalizeH="0" baseline="0" noProof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арів,</a:t>
            </a:r>
            <a:r>
              <a:rPr kumimoji="0" lang="ru-RU" sz="2400" b="1" i="0" u="none" strike="noStrike" kern="0" cap="none" spc="-55" normalizeH="0" baseline="0" noProof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ru-RU" sz="2400" b="1" i="0" u="none" strike="noStrike" kern="0" cap="none" spc="-195" normalizeH="0" baseline="0" noProof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зазначених</a:t>
            </a:r>
            <a:r>
              <a:rPr kumimoji="0" lang="ru-RU" sz="2400" b="1" i="0" u="none" strike="noStrike" kern="0" cap="none" spc="-55" normalizeH="0" baseline="0" noProof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ru-RU" sz="2400" b="1" i="0" u="none" strike="noStrike" kern="0" cap="none" spc="-175" normalizeH="0" baseline="0" noProof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у  </a:t>
            </a:r>
            <a:r>
              <a:rPr kumimoji="0" lang="ru-RU" sz="2400" b="1" i="0" u="none" strike="noStrike" kern="0" cap="none" spc="-90" normalizeH="0" baseline="0" noProof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д</a:t>
            </a:r>
            <a:r>
              <a:rPr kumimoji="0" lang="ru-RU" sz="2400" b="1" i="0" u="none" strike="noStrike" kern="0" cap="none" spc="-355" normalizeH="0" baseline="0" noProof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о</a:t>
            </a:r>
            <a:r>
              <a:rPr kumimoji="0" lang="ru-RU" sz="2400" b="1" i="0" u="none" strike="noStrike" kern="0" cap="none" spc="-140" normalizeH="0" baseline="0" noProof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датку</a:t>
            </a:r>
            <a:r>
              <a:rPr kumimoji="0" lang="ru-RU" sz="2400" b="1" i="0" u="none" strike="noStrike" kern="0" cap="none" spc="-55" normalizeH="0" baseline="0" noProof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ru-RU" sz="2400" b="1" i="0" u="none" strike="noStrike" kern="0" cap="none" spc="-114" normalizeH="0" baseline="0" noProof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5</a:t>
            </a:r>
            <a:r>
              <a:rPr kumimoji="0" lang="ru-RU" sz="2400" b="1" i="0" u="none" strike="noStrike" kern="0" cap="none" spc="-55" normalizeH="0" baseline="0" noProof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ru-RU" sz="2400" b="1" i="0" u="none" strike="noStrike" kern="0" cap="none" spc="-90" normalizeH="0" baseline="0" noProof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д</a:t>
            </a:r>
            <a:r>
              <a:rPr kumimoji="0" lang="ru-RU" sz="2400" b="1" i="0" u="none" strike="noStrike" kern="0" cap="none" spc="-310" normalizeH="0" baseline="0" noProof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о</a:t>
            </a:r>
            <a:r>
              <a:rPr kumimoji="0" lang="ru-RU" sz="2400" b="1" i="0" u="none" strike="noStrike" kern="0" cap="none" spc="-55" normalizeH="0" baseline="0" noProof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ru-RU" sz="2400" b="1" i="0" u="none" strike="noStrike" kern="0" cap="none" spc="-240" normalizeH="0" baseline="0" noProof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постанови</a:t>
            </a:r>
            <a:r>
              <a:rPr kumimoji="0" lang="ru-RU" sz="2400" b="1" i="0" u="none" strike="noStrike" kern="0" cap="none" spc="-55" normalizeH="0" baseline="0" noProof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ru-RU" sz="2400" b="1" i="0" u="none" strike="noStrike" kern="0" cap="none" spc="-190" normalizeH="0" baseline="0" noProof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КМУ</a:t>
            </a:r>
            <a:r>
              <a:rPr kumimoji="0" lang="ru-RU" sz="2400" b="1" i="0" u="none" strike="noStrike" kern="0" cap="none" spc="-55" normalizeH="0" baseline="0" noProof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ru-RU" sz="2400" b="1" i="0" u="none" strike="noStrike" kern="0" cap="none" spc="-125" normalizeH="0" baseline="0" noProof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від</a:t>
            </a:r>
            <a:r>
              <a:rPr kumimoji="0" lang="ru-RU" sz="2400" b="1" i="0" u="none" strike="noStrike" kern="0" cap="none" spc="-55" normalizeH="0" baseline="0" noProof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ru-RU" sz="2400" b="1" i="0" u="none" strike="noStrike" kern="0" cap="none" spc="-75" normalizeH="0" baseline="0" noProof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29</a:t>
            </a:r>
            <a:r>
              <a:rPr kumimoji="0" lang="ru-RU" sz="2400" b="1" i="0" u="none" strike="noStrike" kern="0" cap="none" spc="-55" normalizeH="0" baseline="0" noProof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ru-RU" sz="2400" b="1" i="0" u="none" strike="noStrike" kern="0" cap="none" spc="-220" normalizeH="0" baseline="0" noProof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гр</a:t>
            </a:r>
            <a:r>
              <a:rPr kumimoji="0" lang="ru-RU" sz="2400" b="1" i="0" u="none" strike="noStrike" kern="0" cap="none" spc="-335" normalizeH="0" baseline="0" noProof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у</a:t>
            </a:r>
            <a:r>
              <a:rPr kumimoji="0" lang="ru-RU" sz="2400" b="1" i="0" u="none" strike="noStrike" kern="0" cap="none" spc="-140" normalizeH="0" baseline="0" noProof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дня</a:t>
            </a:r>
            <a:r>
              <a:rPr kumimoji="0" lang="ru-RU" sz="2400" b="1" i="0" u="none" strike="noStrike" kern="0" cap="none" spc="-55" normalizeH="0" baseline="0" noProof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ru-RU" sz="2400" b="1" i="0" u="none" strike="noStrike" kern="0" cap="none" spc="-155" normalizeH="0" baseline="0" noProof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2021</a:t>
            </a:r>
            <a:r>
              <a:rPr kumimoji="0" lang="ru-RU" sz="2400" b="1" i="0" u="none" strike="noStrike" kern="0" cap="none" spc="-55" normalizeH="0" baseline="0" noProof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ru-RU" sz="2400" b="1" i="0" u="none" strike="noStrike" kern="0" cap="none" spc="-170" normalizeH="0" baseline="0" noProof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р.</a:t>
            </a:r>
            <a:r>
              <a:rPr kumimoji="0" lang="ru-RU" sz="2400" b="1" i="0" u="none" strike="noStrike" kern="0" cap="none" spc="-55" normalizeH="0" baseline="0" noProof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ru-RU" sz="2400" b="1" i="0" u="none" strike="noStrike" kern="0" cap="none" spc="-240" normalizeH="0" baseline="0" noProof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№</a:t>
            </a:r>
            <a:r>
              <a:rPr kumimoji="0" lang="ru-RU" sz="2400" b="1" i="0" u="none" strike="noStrike" kern="0" cap="none" spc="-55" normalizeH="0" baseline="0" noProof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ru-RU" sz="2400" b="1" i="0" u="none" strike="noStrike" kern="0" cap="none" spc="-195" normalizeH="0" baseline="0" noProof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14</a:t>
            </a:r>
            <a:r>
              <a:rPr kumimoji="0" lang="ru-RU" sz="2400" b="1" i="0" u="none" strike="noStrike" kern="0" cap="none" spc="-235" normalizeH="0" baseline="0" noProof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ru-RU" sz="2400" b="1" i="0" u="none" strike="noStrike" kern="0" cap="none" spc="-80" normalizeH="0" baseline="0" noProof="0">
                <a:ln>
                  <a:noFill/>
                </a:ln>
                <a:solidFill>
                  <a:srgbClr val="372B4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4</a:t>
            </a:r>
            <a:endParaRPr kumimoji="0" lang="ru-RU" sz="2400" b="1" i="0" u="none" strike="noStrike" kern="0" cap="none" spc="-80" normalizeH="0" baseline="0" noProof="0" dirty="0">
              <a:ln>
                <a:noFill/>
              </a:ln>
              <a:solidFill>
                <a:srgbClr val="372B42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AD7B6342-E36B-4F67-8449-394971E247C5}"/>
              </a:ext>
            </a:extLst>
          </p:cNvPr>
          <p:cNvSpPr txBox="1"/>
          <p:nvPr/>
        </p:nvSpPr>
        <p:spPr>
          <a:xfrm>
            <a:off x="3573716" y="1706194"/>
            <a:ext cx="5415280" cy="21990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2740" indent="-320675">
              <a:lnSpc>
                <a:spcPts val="1430"/>
              </a:lnSpc>
              <a:spcBef>
                <a:spcPts val="100"/>
              </a:spcBef>
              <a:buFont typeface="Microsoft Sans Serif"/>
              <a:buChar char="●"/>
              <a:tabLst>
                <a:tab pos="332740" algn="l"/>
                <a:tab pos="333375" algn="l"/>
              </a:tabLst>
            </a:pPr>
            <a:r>
              <a:rPr sz="1200" b="1" spc="20" dirty="0">
                <a:solidFill>
                  <a:srgbClr val="F6B26B"/>
                </a:solidFill>
                <a:latin typeface="Tahoma"/>
                <a:cs typeface="Tahoma"/>
              </a:rPr>
              <a:t>заявка</a:t>
            </a:r>
            <a:r>
              <a:rPr sz="1200" b="1" spc="-10" dirty="0">
                <a:solidFill>
                  <a:srgbClr val="F6B26B"/>
                </a:solidFill>
                <a:latin typeface="Tahoma"/>
                <a:cs typeface="Tahoma"/>
              </a:rPr>
              <a:t> </a:t>
            </a:r>
            <a:r>
              <a:rPr sz="1200" b="1" spc="30" dirty="0">
                <a:solidFill>
                  <a:srgbClr val="F6B26B"/>
                </a:solidFill>
                <a:latin typeface="Tahoma"/>
                <a:cs typeface="Tahoma"/>
              </a:rPr>
              <a:t>на</a:t>
            </a:r>
            <a:r>
              <a:rPr sz="1200" b="1" spc="-10" dirty="0">
                <a:solidFill>
                  <a:srgbClr val="F6B26B"/>
                </a:solidFill>
                <a:latin typeface="Tahoma"/>
                <a:cs typeface="Tahoma"/>
              </a:rPr>
              <a:t> </a:t>
            </a:r>
            <a:r>
              <a:rPr sz="1200" b="1" spc="40" dirty="0">
                <a:solidFill>
                  <a:srgbClr val="F6B26B"/>
                </a:solidFill>
                <a:latin typeface="Tahoma"/>
                <a:cs typeface="Tahoma"/>
              </a:rPr>
              <a:t>отримання</a:t>
            </a:r>
            <a:r>
              <a:rPr sz="1200" b="1" spc="-5" dirty="0">
                <a:solidFill>
                  <a:srgbClr val="F6B26B"/>
                </a:solidFill>
                <a:latin typeface="Tahoma"/>
                <a:cs typeface="Tahoma"/>
              </a:rPr>
              <a:t> </a:t>
            </a:r>
            <a:r>
              <a:rPr sz="1200" b="1" spc="25" dirty="0">
                <a:solidFill>
                  <a:srgbClr val="F6B26B"/>
                </a:solidFill>
                <a:latin typeface="Tahoma"/>
                <a:cs typeface="Tahoma"/>
              </a:rPr>
              <a:t>ліцензії</a:t>
            </a:r>
            <a:r>
              <a:rPr sz="1200" b="1" spc="-10" dirty="0">
                <a:solidFill>
                  <a:srgbClr val="F6B26B"/>
                </a:solidFill>
                <a:latin typeface="Tahoma"/>
                <a:cs typeface="Tahoma"/>
              </a:rPr>
              <a:t> </a:t>
            </a:r>
            <a:r>
              <a:rPr sz="1200" b="1" spc="25" dirty="0">
                <a:solidFill>
                  <a:srgbClr val="F6B26B"/>
                </a:solidFill>
                <a:latin typeface="Tahoma"/>
                <a:cs typeface="Tahoma"/>
              </a:rPr>
              <a:t>за</a:t>
            </a:r>
            <a:r>
              <a:rPr sz="1200" b="1" spc="-5" dirty="0">
                <a:solidFill>
                  <a:srgbClr val="F6B26B"/>
                </a:solidFill>
                <a:latin typeface="Tahoma"/>
                <a:cs typeface="Tahoma"/>
              </a:rPr>
              <a:t> </a:t>
            </a:r>
            <a:r>
              <a:rPr sz="1200" b="1" spc="30" dirty="0">
                <a:solidFill>
                  <a:srgbClr val="F6B26B"/>
                </a:solidFill>
                <a:latin typeface="Tahoma"/>
                <a:cs typeface="Tahoma"/>
              </a:rPr>
              <a:t>затвердженою</a:t>
            </a:r>
            <a:r>
              <a:rPr sz="1200" b="1" spc="-10" dirty="0">
                <a:solidFill>
                  <a:srgbClr val="F6B26B"/>
                </a:solidFill>
                <a:latin typeface="Tahoma"/>
                <a:cs typeface="Tahoma"/>
              </a:rPr>
              <a:t> </a:t>
            </a:r>
            <a:r>
              <a:rPr sz="1200" b="1" spc="-5" dirty="0">
                <a:solidFill>
                  <a:srgbClr val="F6B26B"/>
                </a:solidFill>
                <a:latin typeface="Tahoma"/>
                <a:cs typeface="Tahoma"/>
              </a:rPr>
              <a:t>формою</a:t>
            </a:r>
            <a:r>
              <a:rPr sz="1200" spc="-5" dirty="0">
                <a:solidFill>
                  <a:srgbClr val="F6B26B"/>
                </a:solidFill>
                <a:latin typeface="Tahoma"/>
                <a:cs typeface="Tahoma"/>
              </a:rPr>
              <a:t>;</a:t>
            </a:r>
            <a:endParaRPr sz="1200">
              <a:solidFill>
                <a:prstClr val="black"/>
              </a:solidFill>
              <a:latin typeface="Tahoma"/>
              <a:cs typeface="Tahoma"/>
            </a:endParaRPr>
          </a:p>
          <a:p>
            <a:pPr marL="332740" indent="-320675">
              <a:lnSpc>
                <a:spcPts val="1425"/>
              </a:lnSpc>
              <a:buFont typeface="Microsoft Sans Serif"/>
              <a:buChar char="●"/>
              <a:tabLst>
                <a:tab pos="332740" algn="l"/>
                <a:tab pos="333375" algn="l"/>
              </a:tabLst>
            </a:pPr>
            <a:r>
              <a:rPr sz="1200" b="1" spc="35" dirty="0">
                <a:solidFill>
                  <a:srgbClr val="F6B26B"/>
                </a:solidFill>
                <a:latin typeface="Tahoma"/>
                <a:cs typeface="Tahoma"/>
              </a:rPr>
              <a:t>лист-звернення</a:t>
            </a:r>
            <a:r>
              <a:rPr sz="1200" b="1" spc="-15" dirty="0">
                <a:solidFill>
                  <a:srgbClr val="F6B26B"/>
                </a:solidFill>
                <a:latin typeface="Tahoma"/>
                <a:cs typeface="Tahoma"/>
              </a:rPr>
              <a:t> </a:t>
            </a:r>
            <a:r>
              <a:rPr sz="1200" b="1" spc="45" dirty="0">
                <a:solidFill>
                  <a:srgbClr val="F6B26B"/>
                </a:solidFill>
                <a:latin typeface="Tahoma"/>
                <a:cs typeface="Tahoma"/>
              </a:rPr>
              <a:t>щодо</a:t>
            </a:r>
            <a:r>
              <a:rPr sz="1200" b="1" spc="-10" dirty="0">
                <a:solidFill>
                  <a:srgbClr val="F6B26B"/>
                </a:solidFill>
                <a:latin typeface="Tahoma"/>
                <a:cs typeface="Tahoma"/>
              </a:rPr>
              <a:t> </a:t>
            </a:r>
            <a:r>
              <a:rPr sz="1200" b="1" spc="35" dirty="0">
                <a:solidFill>
                  <a:srgbClr val="F6B26B"/>
                </a:solidFill>
                <a:latin typeface="Tahoma"/>
                <a:cs typeface="Tahoma"/>
              </a:rPr>
              <a:t>оформлення</a:t>
            </a:r>
            <a:r>
              <a:rPr sz="1200" b="1" spc="-10" dirty="0">
                <a:solidFill>
                  <a:srgbClr val="F6B26B"/>
                </a:solidFill>
                <a:latin typeface="Tahoma"/>
                <a:cs typeface="Tahoma"/>
              </a:rPr>
              <a:t> </a:t>
            </a:r>
            <a:r>
              <a:rPr sz="1200" b="1" spc="10" dirty="0">
                <a:solidFill>
                  <a:srgbClr val="F6B26B"/>
                </a:solidFill>
                <a:latin typeface="Tahoma"/>
                <a:cs typeface="Tahoma"/>
              </a:rPr>
              <a:t>ліцензії;</a:t>
            </a:r>
            <a:endParaRPr sz="1200">
              <a:solidFill>
                <a:prstClr val="black"/>
              </a:solidFill>
              <a:latin typeface="Tahoma"/>
              <a:cs typeface="Tahoma"/>
            </a:endParaRPr>
          </a:p>
          <a:p>
            <a:pPr marL="332740" indent="-320675">
              <a:lnSpc>
                <a:spcPts val="1425"/>
              </a:lnSpc>
              <a:buClr>
                <a:srgbClr val="F6B26B"/>
              </a:buClr>
              <a:buFont typeface="Microsoft Sans Serif"/>
              <a:buChar char="●"/>
              <a:tabLst>
                <a:tab pos="332740" algn="l"/>
                <a:tab pos="333375" algn="l"/>
              </a:tabLst>
            </a:pPr>
            <a:r>
              <a:rPr sz="1200" spc="90" dirty="0">
                <a:solidFill>
                  <a:srgbClr val="372B42"/>
                </a:solidFill>
                <a:latin typeface="Tahoma"/>
                <a:cs typeface="Tahoma"/>
              </a:rPr>
              <a:t>копія</a:t>
            </a:r>
            <a:r>
              <a:rPr sz="1200" spc="-70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200" spc="90" dirty="0">
                <a:solidFill>
                  <a:srgbClr val="372B42"/>
                </a:solidFill>
                <a:latin typeface="Tahoma"/>
                <a:cs typeface="Tahoma"/>
              </a:rPr>
              <a:t>свідоцтва</a:t>
            </a:r>
            <a:r>
              <a:rPr sz="1200" spc="-65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200" spc="130" dirty="0">
                <a:solidFill>
                  <a:srgbClr val="372B42"/>
                </a:solidFill>
                <a:latin typeface="Tahoma"/>
                <a:cs typeface="Tahoma"/>
              </a:rPr>
              <a:t>про</a:t>
            </a:r>
            <a:r>
              <a:rPr sz="1200" spc="-65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200" spc="100" dirty="0">
                <a:solidFill>
                  <a:srgbClr val="372B42"/>
                </a:solidFill>
                <a:latin typeface="Tahoma"/>
                <a:cs typeface="Tahoma"/>
              </a:rPr>
              <a:t>державну</a:t>
            </a:r>
            <a:r>
              <a:rPr sz="1200" spc="-65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200" spc="75" dirty="0">
                <a:solidFill>
                  <a:srgbClr val="372B42"/>
                </a:solidFill>
                <a:latin typeface="Tahoma"/>
                <a:cs typeface="Tahoma"/>
              </a:rPr>
              <a:t>реєстрацію;</a:t>
            </a:r>
            <a:endParaRPr sz="1200">
              <a:solidFill>
                <a:prstClr val="black"/>
              </a:solidFill>
              <a:latin typeface="Tahoma"/>
              <a:cs typeface="Tahoma"/>
            </a:endParaRPr>
          </a:p>
          <a:p>
            <a:pPr marL="332740" marR="15240" indent="-320675" algn="just">
              <a:lnSpc>
                <a:spcPts val="1430"/>
              </a:lnSpc>
              <a:spcBef>
                <a:spcPts val="45"/>
              </a:spcBef>
              <a:buFont typeface="Microsoft Sans Serif"/>
              <a:buChar char="●"/>
              <a:tabLst>
                <a:tab pos="333375" algn="l"/>
              </a:tabLst>
            </a:pPr>
            <a:r>
              <a:rPr sz="1200" b="1" spc="25" dirty="0">
                <a:solidFill>
                  <a:srgbClr val="F6B26B"/>
                </a:solidFill>
                <a:latin typeface="Tahoma"/>
                <a:cs typeface="Tahoma"/>
              </a:rPr>
              <a:t>копія</a:t>
            </a:r>
            <a:r>
              <a:rPr sz="1200" b="1" spc="30" dirty="0">
                <a:solidFill>
                  <a:srgbClr val="F6B26B"/>
                </a:solidFill>
                <a:latin typeface="Tahoma"/>
                <a:cs typeface="Tahoma"/>
              </a:rPr>
              <a:t> </a:t>
            </a:r>
            <a:r>
              <a:rPr sz="1200" b="1" spc="35" dirty="0">
                <a:solidFill>
                  <a:srgbClr val="F6B26B"/>
                </a:solidFill>
                <a:latin typeface="Tahoma"/>
                <a:cs typeface="Tahoma"/>
              </a:rPr>
              <a:t>зовнішньоекономічного</a:t>
            </a:r>
            <a:r>
              <a:rPr sz="1200" b="1" spc="40" dirty="0">
                <a:solidFill>
                  <a:srgbClr val="F6B26B"/>
                </a:solidFill>
                <a:latin typeface="Tahoma"/>
                <a:cs typeface="Tahoma"/>
              </a:rPr>
              <a:t> </a:t>
            </a:r>
            <a:r>
              <a:rPr sz="1200" b="1" spc="35" dirty="0">
                <a:solidFill>
                  <a:srgbClr val="F6B26B"/>
                </a:solidFill>
                <a:latin typeface="Tahoma"/>
                <a:cs typeface="Tahoma"/>
              </a:rPr>
              <a:t>договору</a:t>
            </a:r>
            <a:r>
              <a:rPr sz="1200" b="1" spc="40" dirty="0">
                <a:solidFill>
                  <a:srgbClr val="F6B26B"/>
                </a:solidFill>
                <a:latin typeface="Tahoma"/>
                <a:cs typeface="Tahoma"/>
              </a:rPr>
              <a:t> </a:t>
            </a:r>
            <a:r>
              <a:rPr sz="1200" b="1" spc="30" dirty="0">
                <a:solidFill>
                  <a:srgbClr val="F6B26B"/>
                </a:solidFill>
                <a:latin typeface="Tahoma"/>
                <a:cs typeface="Tahoma"/>
              </a:rPr>
              <a:t>або</a:t>
            </a:r>
            <a:r>
              <a:rPr sz="1200" b="1" spc="35" dirty="0">
                <a:solidFill>
                  <a:srgbClr val="F6B26B"/>
                </a:solidFill>
                <a:latin typeface="Tahoma"/>
                <a:cs typeface="Tahoma"/>
              </a:rPr>
              <a:t> </a:t>
            </a:r>
            <a:r>
              <a:rPr sz="1200" b="1" spc="30" dirty="0">
                <a:solidFill>
                  <a:srgbClr val="F6B26B"/>
                </a:solidFill>
                <a:latin typeface="Tahoma"/>
                <a:cs typeface="Tahoma"/>
              </a:rPr>
              <a:t>іншого </a:t>
            </a:r>
            <a:r>
              <a:rPr sz="1200" b="1" spc="35" dirty="0">
                <a:solidFill>
                  <a:srgbClr val="F6B26B"/>
                </a:solidFill>
                <a:latin typeface="Tahoma"/>
                <a:cs typeface="Tahoma"/>
              </a:rPr>
              <a:t> </a:t>
            </a:r>
            <a:r>
              <a:rPr sz="1200" b="1" spc="30" dirty="0">
                <a:solidFill>
                  <a:srgbClr val="F6B26B"/>
                </a:solidFill>
                <a:latin typeface="Tahoma"/>
                <a:cs typeface="Tahoma"/>
              </a:rPr>
              <a:t>документа, </a:t>
            </a:r>
            <a:r>
              <a:rPr sz="1200" b="1" spc="40" dirty="0">
                <a:solidFill>
                  <a:srgbClr val="F6B26B"/>
                </a:solidFill>
                <a:latin typeface="Tahoma"/>
                <a:cs typeface="Tahoma"/>
              </a:rPr>
              <a:t>що використовується </a:t>
            </a:r>
            <a:r>
              <a:rPr sz="1200" b="1" spc="15" dirty="0">
                <a:solidFill>
                  <a:srgbClr val="F6B26B"/>
                </a:solidFill>
                <a:latin typeface="Tahoma"/>
                <a:cs typeface="Tahoma"/>
              </a:rPr>
              <a:t>в </a:t>
            </a:r>
            <a:r>
              <a:rPr sz="1200" b="1" spc="40" dirty="0">
                <a:solidFill>
                  <a:srgbClr val="F6B26B"/>
                </a:solidFill>
                <a:latin typeface="Tahoma"/>
                <a:cs typeface="Tahoma"/>
              </a:rPr>
              <a:t>міжнародній </a:t>
            </a:r>
            <a:r>
              <a:rPr sz="1200" b="1" spc="35" dirty="0">
                <a:solidFill>
                  <a:srgbClr val="F6B26B"/>
                </a:solidFill>
                <a:latin typeface="Tahoma"/>
                <a:cs typeface="Tahoma"/>
              </a:rPr>
              <a:t>практиці </a:t>
            </a:r>
            <a:r>
              <a:rPr sz="1200" b="1" spc="40" dirty="0">
                <a:solidFill>
                  <a:srgbClr val="F6B26B"/>
                </a:solidFill>
                <a:latin typeface="Tahoma"/>
                <a:cs typeface="Tahoma"/>
              </a:rPr>
              <a:t> </a:t>
            </a:r>
            <a:r>
              <a:rPr sz="1200" b="1" spc="35" dirty="0">
                <a:solidFill>
                  <a:srgbClr val="F6B26B"/>
                </a:solidFill>
                <a:latin typeface="Tahoma"/>
                <a:cs typeface="Tahoma"/>
              </a:rPr>
              <a:t>замість</a:t>
            </a:r>
            <a:r>
              <a:rPr sz="1200" b="1" spc="-20" dirty="0">
                <a:solidFill>
                  <a:srgbClr val="F6B26B"/>
                </a:solidFill>
                <a:latin typeface="Tahoma"/>
                <a:cs typeface="Tahoma"/>
              </a:rPr>
              <a:t> </a:t>
            </a:r>
            <a:r>
              <a:rPr sz="1200" b="1" spc="5" dirty="0">
                <a:solidFill>
                  <a:srgbClr val="F6B26B"/>
                </a:solidFill>
                <a:latin typeface="Tahoma"/>
                <a:cs typeface="Tahoma"/>
              </a:rPr>
              <a:t>нього;</a:t>
            </a:r>
            <a:endParaRPr sz="1200">
              <a:solidFill>
                <a:prstClr val="black"/>
              </a:solidFill>
              <a:latin typeface="Tahoma"/>
              <a:cs typeface="Tahoma"/>
            </a:endParaRPr>
          </a:p>
          <a:p>
            <a:pPr marL="332740" indent="-320675" algn="just">
              <a:lnSpc>
                <a:spcPts val="1360"/>
              </a:lnSpc>
              <a:buClr>
                <a:srgbClr val="F6B26B"/>
              </a:buClr>
              <a:buFont typeface="Microsoft Sans Serif"/>
              <a:buChar char="●"/>
              <a:tabLst>
                <a:tab pos="333375" algn="l"/>
              </a:tabLst>
            </a:pPr>
            <a:r>
              <a:rPr sz="1200" spc="110" dirty="0">
                <a:solidFill>
                  <a:srgbClr val="372B42"/>
                </a:solidFill>
                <a:latin typeface="Tahoma"/>
                <a:cs typeface="Tahoma"/>
              </a:rPr>
              <a:t>експертний </a:t>
            </a:r>
            <a:r>
              <a:rPr sz="1200" spc="500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200" spc="114" dirty="0">
                <a:solidFill>
                  <a:srgbClr val="372B42"/>
                </a:solidFill>
                <a:latin typeface="Tahoma"/>
                <a:cs typeface="Tahoma"/>
              </a:rPr>
              <a:t>висновок </a:t>
            </a:r>
            <a:r>
              <a:rPr sz="1200" spc="500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200" spc="70" dirty="0">
                <a:solidFill>
                  <a:srgbClr val="372B42"/>
                </a:solidFill>
                <a:latin typeface="Tahoma"/>
                <a:cs typeface="Tahoma"/>
              </a:rPr>
              <a:t>(оригінал)  </a:t>
            </a:r>
            <a:r>
              <a:rPr sz="1200" spc="100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200" spc="90" dirty="0">
                <a:solidFill>
                  <a:srgbClr val="372B42"/>
                </a:solidFill>
                <a:latin typeface="Tahoma"/>
                <a:cs typeface="Tahoma"/>
              </a:rPr>
              <a:t>з </a:t>
            </a:r>
            <a:r>
              <a:rPr sz="1200" spc="520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200" spc="110" dirty="0">
                <a:solidFill>
                  <a:srgbClr val="372B42"/>
                </a:solidFill>
                <a:latin typeface="Tahoma"/>
                <a:cs typeface="Tahoma"/>
              </a:rPr>
              <a:t>визначенням </a:t>
            </a:r>
            <a:r>
              <a:rPr sz="1200" spc="505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200" spc="105" dirty="0">
                <a:solidFill>
                  <a:srgbClr val="372B42"/>
                </a:solidFill>
                <a:latin typeface="Tahoma"/>
                <a:cs typeface="Tahoma"/>
              </a:rPr>
              <a:t>країни</a:t>
            </a:r>
            <a:endParaRPr sz="1200">
              <a:solidFill>
                <a:prstClr val="black"/>
              </a:solidFill>
              <a:latin typeface="Tahoma"/>
              <a:cs typeface="Tahoma"/>
            </a:endParaRPr>
          </a:p>
          <a:p>
            <a:pPr marL="332740" marR="23495" algn="just">
              <a:lnSpc>
                <a:spcPts val="1430"/>
              </a:lnSpc>
              <a:spcBef>
                <a:spcPts val="50"/>
              </a:spcBef>
            </a:pPr>
            <a:r>
              <a:rPr sz="1200" spc="100" dirty="0">
                <a:solidFill>
                  <a:srgbClr val="372B42"/>
                </a:solidFill>
                <a:latin typeface="Tahoma"/>
                <a:cs typeface="Tahoma"/>
              </a:rPr>
              <a:t>походження</a:t>
            </a:r>
            <a:r>
              <a:rPr sz="1200" spc="105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200" spc="35" dirty="0">
                <a:solidFill>
                  <a:srgbClr val="372B42"/>
                </a:solidFill>
                <a:latin typeface="Tahoma"/>
                <a:cs typeface="Tahoma"/>
              </a:rPr>
              <a:t>та</a:t>
            </a:r>
            <a:r>
              <a:rPr sz="1200" spc="40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200" spc="90" dirty="0">
                <a:solidFill>
                  <a:srgbClr val="372B42"/>
                </a:solidFill>
                <a:latin typeface="Tahoma"/>
                <a:cs typeface="Tahoma"/>
              </a:rPr>
              <a:t>коду</a:t>
            </a:r>
            <a:r>
              <a:rPr sz="1200" spc="95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200" spc="75" dirty="0">
                <a:solidFill>
                  <a:srgbClr val="372B42"/>
                </a:solidFill>
                <a:latin typeface="Tahoma"/>
                <a:cs typeface="Tahoma"/>
              </a:rPr>
              <a:t>товару</a:t>
            </a:r>
            <a:r>
              <a:rPr sz="1200" spc="80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200" spc="100" dirty="0">
                <a:solidFill>
                  <a:srgbClr val="372B42"/>
                </a:solidFill>
                <a:latin typeface="Tahoma"/>
                <a:cs typeface="Tahoma"/>
              </a:rPr>
              <a:t>відповідно</a:t>
            </a:r>
            <a:r>
              <a:rPr sz="1200" spc="105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200" spc="110" dirty="0">
                <a:solidFill>
                  <a:srgbClr val="372B42"/>
                </a:solidFill>
                <a:latin typeface="Tahoma"/>
                <a:cs typeface="Tahoma"/>
              </a:rPr>
              <a:t>до</a:t>
            </a:r>
            <a:r>
              <a:rPr sz="1200" spc="114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200" spc="65" dirty="0">
                <a:solidFill>
                  <a:srgbClr val="372B42"/>
                </a:solidFill>
                <a:latin typeface="Tahoma"/>
                <a:cs typeface="Tahoma"/>
              </a:rPr>
              <a:t>УКТЗЕД,</a:t>
            </a:r>
            <a:r>
              <a:rPr sz="1200" spc="70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200" spc="120" dirty="0">
                <a:solidFill>
                  <a:srgbClr val="372B42"/>
                </a:solidFill>
                <a:latin typeface="Tahoma"/>
                <a:cs typeface="Tahoma"/>
              </a:rPr>
              <a:t>який </a:t>
            </a:r>
            <a:r>
              <a:rPr sz="1200" spc="125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200" spc="90" dirty="0">
                <a:solidFill>
                  <a:srgbClr val="372B42"/>
                </a:solidFill>
                <a:latin typeface="Tahoma"/>
                <a:cs typeface="Tahoma"/>
              </a:rPr>
              <a:t>видається</a:t>
            </a:r>
            <a:r>
              <a:rPr sz="1200" spc="95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200" spc="100" dirty="0">
                <a:solidFill>
                  <a:srgbClr val="372B42"/>
                </a:solidFill>
                <a:latin typeface="Tahoma"/>
                <a:cs typeface="Tahoma"/>
              </a:rPr>
              <a:t>Торгово-промисловою</a:t>
            </a:r>
            <a:r>
              <a:rPr sz="1200" spc="105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200" spc="80" dirty="0">
                <a:solidFill>
                  <a:srgbClr val="372B42"/>
                </a:solidFill>
                <a:latin typeface="Tahoma"/>
                <a:cs typeface="Tahoma"/>
              </a:rPr>
              <a:t>палатою</a:t>
            </a:r>
            <a:r>
              <a:rPr sz="1200" spc="85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200" spc="105" dirty="0">
                <a:solidFill>
                  <a:srgbClr val="372B42"/>
                </a:solidFill>
                <a:latin typeface="Tahoma"/>
                <a:cs typeface="Tahoma"/>
              </a:rPr>
              <a:t>України</a:t>
            </a:r>
            <a:r>
              <a:rPr sz="1200" spc="110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200" spc="100" dirty="0">
                <a:solidFill>
                  <a:srgbClr val="372B42"/>
                </a:solidFill>
                <a:latin typeface="Tahoma"/>
                <a:cs typeface="Tahoma"/>
              </a:rPr>
              <a:t>або </a:t>
            </a:r>
            <a:r>
              <a:rPr sz="1200" spc="105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200" spc="100" dirty="0">
                <a:solidFill>
                  <a:srgbClr val="372B42"/>
                </a:solidFill>
                <a:latin typeface="Tahoma"/>
                <a:cs typeface="Tahoma"/>
              </a:rPr>
              <a:t>регіональною</a:t>
            </a:r>
            <a:r>
              <a:rPr sz="1200" spc="-70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200" spc="105" dirty="0">
                <a:solidFill>
                  <a:srgbClr val="372B42"/>
                </a:solidFill>
                <a:latin typeface="Tahoma"/>
                <a:cs typeface="Tahoma"/>
              </a:rPr>
              <a:t>торгово-промисловою</a:t>
            </a:r>
            <a:r>
              <a:rPr sz="1200" spc="-65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200" spc="50" dirty="0">
                <a:solidFill>
                  <a:srgbClr val="372B42"/>
                </a:solidFill>
                <a:latin typeface="Tahoma"/>
                <a:cs typeface="Tahoma"/>
              </a:rPr>
              <a:t>палатою;</a:t>
            </a:r>
            <a:endParaRPr sz="1200">
              <a:solidFill>
                <a:prstClr val="black"/>
              </a:solidFill>
              <a:latin typeface="Tahoma"/>
              <a:cs typeface="Tahoma"/>
            </a:endParaRPr>
          </a:p>
          <a:p>
            <a:pPr marL="332740" indent="-320675" algn="just">
              <a:lnSpc>
                <a:spcPts val="1360"/>
              </a:lnSpc>
              <a:buClr>
                <a:srgbClr val="F6B26B"/>
              </a:buClr>
              <a:buFont typeface="Microsoft Sans Serif"/>
              <a:buChar char="●"/>
              <a:tabLst>
                <a:tab pos="333375" algn="l"/>
              </a:tabLst>
            </a:pPr>
            <a:r>
              <a:rPr sz="1200" spc="105" dirty="0">
                <a:solidFill>
                  <a:srgbClr val="372B42"/>
                </a:solidFill>
                <a:latin typeface="Tahoma"/>
                <a:cs typeface="Tahoma"/>
              </a:rPr>
              <a:t>інші </a:t>
            </a:r>
            <a:r>
              <a:rPr sz="1200" spc="200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200" spc="80" dirty="0">
                <a:solidFill>
                  <a:srgbClr val="372B42"/>
                </a:solidFill>
                <a:latin typeface="Tahoma"/>
                <a:cs typeface="Tahoma"/>
              </a:rPr>
              <a:t>документи, </a:t>
            </a:r>
            <a:r>
              <a:rPr sz="1200" spc="225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200" spc="125" dirty="0">
                <a:solidFill>
                  <a:srgbClr val="372B42"/>
                </a:solidFill>
                <a:latin typeface="Tahoma"/>
                <a:cs typeface="Tahoma"/>
              </a:rPr>
              <a:t>вимоги </a:t>
            </a:r>
            <a:r>
              <a:rPr sz="1200" spc="180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200" spc="120" dirty="0">
                <a:solidFill>
                  <a:srgbClr val="372B42"/>
                </a:solidFill>
                <a:latin typeface="Tahoma"/>
                <a:cs typeface="Tahoma"/>
              </a:rPr>
              <a:t>щодо </a:t>
            </a:r>
            <a:r>
              <a:rPr sz="1200" spc="185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200" spc="110" dirty="0">
                <a:solidFill>
                  <a:srgbClr val="372B42"/>
                </a:solidFill>
                <a:latin typeface="Tahoma"/>
                <a:cs typeface="Tahoma"/>
              </a:rPr>
              <a:t>подання </a:t>
            </a:r>
            <a:r>
              <a:rPr sz="1200" spc="200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200" spc="95" dirty="0">
                <a:solidFill>
                  <a:srgbClr val="372B42"/>
                </a:solidFill>
                <a:latin typeface="Tahoma"/>
                <a:cs typeface="Tahoma"/>
              </a:rPr>
              <a:t>яких </a:t>
            </a:r>
            <a:r>
              <a:rPr sz="1200" spc="210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200" spc="90" dirty="0">
                <a:solidFill>
                  <a:srgbClr val="372B42"/>
                </a:solidFill>
                <a:latin typeface="Tahoma"/>
                <a:cs typeface="Tahoma"/>
              </a:rPr>
              <a:t>встановлені</a:t>
            </a:r>
            <a:endParaRPr sz="1200">
              <a:solidFill>
                <a:prstClr val="black"/>
              </a:solidFill>
              <a:latin typeface="Tahoma"/>
              <a:cs typeface="Tahoma"/>
            </a:endParaRPr>
          </a:p>
          <a:p>
            <a:pPr marL="332740" algn="just">
              <a:lnSpc>
                <a:spcPts val="1435"/>
              </a:lnSpc>
            </a:pPr>
            <a:r>
              <a:rPr sz="1200" spc="95" dirty="0">
                <a:solidFill>
                  <a:srgbClr val="372B42"/>
                </a:solidFill>
                <a:latin typeface="Tahoma"/>
                <a:cs typeface="Tahoma"/>
              </a:rPr>
              <a:t>законодавством</a:t>
            </a:r>
            <a:r>
              <a:rPr sz="1200" spc="-80" dirty="0">
                <a:solidFill>
                  <a:srgbClr val="372B42"/>
                </a:solidFill>
                <a:latin typeface="Tahoma"/>
                <a:cs typeface="Tahoma"/>
              </a:rPr>
              <a:t> </a:t>
            </a:r>
            <a:r>
              <a:rPr sz="1200" spc="75" dirty="0">
                <a:solidFill>
                  <a:srgbClr val="372B42"/>
                </a:solidFill>
                <a:latin typeface="Tahoma"/>
                <a:cs typeface="Tahoma"/>
              </a:rPr>
              <a:t>України.</a:t>
            </a:r>
            <a:endParaRPr sz="120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545910E5-6F19-4804-9EE8-C53BD2C992BA}"/>
              </a:ext>
            </a:extLst>
          </p:cNvPr>
          <p:cNvSpPr txBox="1"/>
          <p:nvPr/>
        </p:nvSpPr>
        <p:spPr>
          <a:xfrm>
            <a:off x="2420017" y="4213726"/>
            <a:ext cx="29083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800" spc="120" dirty="0">
                <a:solidFill>
                  <a:srgbClr val="8D7E9B"/>
                </a:solidFill>
                <a:latin typeface="Tahoma"/>
                <a:cs typeface="Tahoma"/>
              </a:rPr>
              <a:t>НП</a:t>
            </a:r>
            <a:r>
              <a:rPr sz="800" spc="110" dirty="0">
                <a:solidFill>
                  <a:srgbClr val="8D7E9B"/>
                </a:solidFill>
                <a:latin typeface="Tahoma"/>
                <a:cs typeface="Tahoma"/>
              </a:rPr>
              <a:t>А</a:t>
            </a:r>
            <a:r>
              <a:rPr sz="800" spc="-114" dirty="0">
                <a:solidFill>
                  <a:srgbClr val="8D7E9B"/>
                </a:solidFill>
                <a:latin typeface="Tahoma"/>
                <a:cs typeface="Tahoma"/>
              </a:rPr>
              <a:t>:</a:t>
            </a:r>
            <a:endParaRPr sz="80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5" name="object 5">
            <a:extLst>
              <a:ext uri="{FF2B5EF4-FFF2-40B4-BE49-F238E27FC236}">
                <a16:creationId xmlns:a16="http://schemas.microsoft.com/office/drawing/2014/main" id="{BA3410BD-2EC5-4EB2-97B4-CD18B46DB2C0}"/>
              </a:ext>
            </a:extLst>
          </p:cNvPr>
          <p:cNvSpPr txBox="1"/>
          <p:nvPr/>
        </p:nvSpPr>
        <p:spPr>
          <a:xfrm>
            <a:off x="2877217" y="4213726"/>
            <a:ext cx="7557134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sz="800" spc="65" dirty="0">
                <a:solidFill>
                  <a:srgbClr val="8D7E9B"/>
                </a:solidFill>
                <a:latin typeface="Tahoma"/>
                <a:cs typeface="Tahoma"/>
              </a:rPr>
              <a:t>Постанова</a:t>
            </a:r>
            <a:r>
              <a:rPr sz="800" spc="-40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95" dirty="0">
                <a:solidFill>
                  <a:srgbClr val="8D7E9B"/>
                </a:solidFill>
                <a:latin typeface="Tahoma"/>
                <a:cs typeface="Tahoma"/>
              </a:rPr>
              <a:t>КМУ</a:t>
            </a:r>
            <a:r>
              <a:rPr sz="800" spc="-40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45" dirty="0">
                <a:solidFill>
                  <a:srgbClr val="8D7E9B"/>
                </a:solidFill>
                <a:latin typeface="Tahoma"/>
                <a:cs typeface="Tahoma"/>
              </a:rPr>
              <a:t>№</a:t>
            </a:r>
            <a:r>
              <a:rPr sz="800" spc="-40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5" dirty="0">
                <a:solidFill>
                  <a:srgbClr val="8D7E9B"/>
                </a:solidFill>
                <a:latin typeface="Tahoma"/>
                <a:cs typeface="Tahoma"/>
              </a:rPr>
              <a:t>1424</a:t>
            </a:r>
            <a:r>
              <a:rPr sz="800" spc="-3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55" dirty="0">
                <a:solidFill>
                  <a:srgbClr val="8D7E9B"/>
                </a:solidFill>
                <a:latin typeface="Tahoma"/>
                <a:cs typeface="Tahoma"/>
              </a:rPr>
              <a:t>від</a:t>
            </a:r>
            <a:r>
              <a:rPr sz="800" spc="-40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-25" dirty="0">
                <a:solidFill>
                  <a:srgbClr val="8D7E9B"/>
                </a:solidFill>
                <a:latin typeface="Tahoma"/>
                <a:cs typeface="Tahoma"/>
              </a:rPr>
              <a:t>29.12.2021</a:t>
            </a:r>
            <a:r>
              <a:rPr sz="800" spc="-40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65" dirty="0">
                <a:solidFill>
                  <a:srgbClr val="8D7E9B"/>
                </a:solidFill>
                <a:latin typeface="Tahoma"/>
                <a:cs typeface="Tahoma"/>
              </a:rPr>
              <a:t>"Про</a:t>
            </a:r>
            <a:r>
              <a:rPr sz="800" spc="-40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65" dirty="0">
                <a:solidFill>
                  <a:srgbClr val="8D7E9B"/>
                </a:solidFill>
                <a:latin typeface="Tahoma"/>
                <a:cs typeface="Tahoma"/>
              </a:rPr>
              <a:t>затвердження</a:t>
            </a:r>
            <a:r>
              <a:rPr sz="800" spc="-3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65" dirty="0">
                <a:solidFill>
                  <a:srgbClr val="8D7E9B"/>
                </a:solidFill>
                <a:latin typeface="Tahoma"/>
                <a:cs typeface="Tahoma"/>
              </a:rPr>
              <a:t>переліків</a:t>
            </a:r>
            <a:r>
              <a:rPr sz="800" spc="-40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35" dirty="0">
                <a:solidFill>
                  <a:srgbClr val="8D7E9B"/>
                </a:solidFill>
                <a:latin typeface="Tahoma"/>
                <a:cs typeface="Tahoma"/>
              </a:rPr>
              <a:t>товарів,</a:t>
            </a:r>
            <a:r>
              <a:rPr sz="800" spc="-40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65" dirty="0">
                <a:solidFill>
                  <a:srgbClr val="8D7E9B"/>
                </a:solidFill>
                <a:latin typeface="Tahoma"/>
                <a:cs typeface="Tahoma"/>
              </a:rPr>
              <a:t>експорт</a:t>
            </a:r>
            <a:r>
              <a:rPr sz="800" spc="-40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25" dirty="0">
                <a:solidFill>
                  <a:srgbClr val="8D7E9B"/>
                </a:solidFill>
                <a:latin typeface="Tahoma"/>
                <a:cs typeface="Tahoma"/>
              </a:rPr>
              <a:t>та</a:t>
            </a:r>
            <a:r>
              <a:rPr sz="800" spc="-3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65" dirty="0">
                <a:solidFill>
                  <a:srgbClr val="8D7E9B"/>
                </a:solidFill>
                <a:latin typeface="Tahoma"/>
                <a:cs typeface="Tahoma"/>
              </a:rPr>
              <a:t>імпорт</a:t>
            </a:r>
            <a:r>
              <a:rPr sz="800" spc="-40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60" dirty="0">
                <a:solidFill>
                  <a:srgbClr val="8D7E9B"/>
                </a:solidFill>
                <a:latin typeface="Tahoma"/>
                <a:cs typeface="Tahoma"/>
              </a:rPr>
              <a:t>яких</a:t>
            </a:r>
            <a:r>
              <a:rPr sz="800" spc="-40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60" dirty="0">
                <a:solidFill>
                  <a:srgbClr val="8D7E9B"/>
                </a:solidFill>
                <a:latin typeface="Tahoma"/>
                <a:cs typeface="Tahoma"/>
              </a:rPr>
              <a:t>підлягає</a:t>
            </a:r>
            <a:r>
              <a:rPr sz="800" spc="-40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55" dirty="0">
                <a:solidFill>
                  <a:srgbClr val="8D7E9B"/>
                </a:solidFill>
                <a:latin typeface="Tahoma"/>
                <a:cs typeface="Tahoma"/>
              </a:rPr>
              <a:t>ліцензуванню,</a:t>
            </a:r>
            <a:r>
              <a:rPr sz="800" spc="-3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25" dirty="0">
                <a:solidFill>
                  <a:srgbClr val="8D7E9B"/>
                </a:solidFill>
                <a:latin typeface="Tahoma"/>
                <a:cs typeface="Tahoma"/>
              </a:rPr>
              <a:t>та</a:t>
            </a:r>
            <a:r>
              <a:rPr sz="800" spc="-40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45" dirty="0">
                <a:solidFill>
                  <a:srgbClr val="8D7E9B"/>
                </a:solidFill>
                <a:latin typeface="Tahoma"/>
                <a:cs typeface="Tahoma"/>
              </a:rPr>
              <a:t>квот</a:t>
            </a:r>
            <a:r>
              <a:rPr sz="800" spc="-40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65" dirty="0">
                <a:solidFill>
                  <a:srgbClr val="8D7E9B"/>
                </a:solidFill>
                <a:latin typeface="Tahoma"/>
                <a:cs typeface="Tahoma"/>
              </a:rPr>
              <a:t>на</a:t>
            </a:r>
            <a:r>
              <a:rPr sz="800" spc="-3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35" dirty="0">
                <a:solidFill>
                  <a:srgbClr val="8D7E9B"/>
                </a:solidFill>
                <a:latin typeface="Tahoma"/>
                <a:cs typeface="Tahoma"/>
              </a:rPr>
              <a:t>2022</a:t>
            </a:r>
            <a:r>
              <a:rPr sz="800" spc="-40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15" dirty="0">
                <a:solidFill>
                  <a:srgbClr val="8D7E9B"/>
                </a:solidFill>
                <a:latin typeface="Tahoma"/>
                <a:cs typeface="Tahoma"/>
              </a:rPr>
              <a:t>рік"; </a:t>
            </a:r>
            <a:r>
              <a:rPr sz="800" spc="-23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60" dirty="0">
                <a:solidFill>
                  <a:srgbClr val="8D7E9B"/>
                </a:solidFill>
                <a:latin typeface="Tahoma"/>
                <a:cs typeface="Tahoma"/>
              </a:rPr>
              <a:t>Наказ </a:t>
            </a:r>
            <a:r>
              <a:rPr sz="800" spc="80" dirty="0">
                <a:solidFill>
                  <a:srgbClr val="8D7E9B"/>
                </a:solidFill>
                <a:latin typeface="Tahoma"/>
                <a:cs typeface="Tahoma"/>
              </a:rPr>
              <a:t>Мінекономіки </a:t>
            </a:r>
            <a:r>
              <a:rPr sz="800" spc="45" dirty="0">
                <a:solidFill>
                  <a:srgbClr val="8D7E9B"/>
                </a:solidFill>
                <a:latin typeface="Tahoma"/>
                <a:cs typeface="Tahoma"/>
              </a:rPr>
              <a:t>№ </a:t>
            </a:r>
            <a:r>
              <a:rPr sz="800" spc="15" dirty="0">
                <a:solidFill>
                  <a:srgbClr val="8D7E9B"/>
                </a:solidFill>
                <a:latin typeface="Tahoma"/>
                <a:cs typeface="Tahoma"/>
              </a:rPr>
              <a:t>393-22 </a:t>
            </a:r>
            <a:r>
              <a:rPr sz="800" spc="55" dirty="0">
                <a:solidFill>
                  <a:srgbClr val="8D7E9B"/>
                </a:solidFill>
                <a:latin typeface="Tahoma"/>
                <a:cs typeface="Tahoma"/>
              </a:rPr>
              <a:t>від </a:t>
            </a:r>
            <a:r>
              <a:rPr sz="800" dirty="0">
                <a:solidFill>
                  <a:srgbClr val="8D7E9B"/>
                </a:solidFill>
                <a:latin typeface="Tahoma"/>
                <a:cs typeface="Tahoma"/>
              </a:rPr>
              <a:t>10.03.2022 </a:t>
            </a:r>
            <a:r>
              <a:rPr sz="800" spc="65" dirty="0">
                <a:solidFill>
                  <a:srgbClr val="8D7E9B"/>
                </a:solidFill>
                <a:latin typeface="Tahoma"/>
                <a:cs typeface="Tahoma"/>
              </a:rPr>
              <a:t>"Про затвердження </a:t>
            </a:r>
            <a:r>
              <a:rPr sz="800" spc="60" dirty="0">
                <a:solidFill>
                  <a:srgbClr val="8D7E9B"/>
                </a:solidFill>
                <a:latin typeface="Tahoma"/>
                <a:cs typeface="Tahoma"/>
              </a:rPr>
              <a:t>Тимчасового </a:t>
            </a:r>
            <a:r>
              <a:rPr sz="800" spc="65" dirty="0">
                <a:solidFill>
                  <a:srgbClr val="8D7E9B"/>
                </a:solidFill>
                <a:latin typeface="Tahoma"/>
                <a:cs typeface="Tahoma"/>
              </a:rPr>
              <a:t>порядку ліцензування </a:t>
            </a:r>
            <a:r>
              <a:rPr sz="800" spc="60" dirty="0">
                <a:solidFill>
                  <a:srgbClr val="8D7E9B"/>
                </a:solidFill>
                <a:latin typeface="Tahoma"/>
                <a:cs typeface="Tahoma"/>
              </a:rPr>
              <a:t>експорту деяких </a:t>
            </a:r>
            <a:r>
              <a:rPr sz="800" spc="35" dirty="0">
                <a:solidFill>
                  <a:srgbClr val="8D7E9B"/>
                </a:solidFill>
                <a:latin typeface="Tahoma"/>
                <a:cs typeface="Tahoma"/>
              </a:rPr>
              <a:t>товарів, </a:t>
            </a:r>
            <a:r>
              <a:rPr sz="800" spc="60" dirty="0">
                <a:solidFill>
                  <a:srgbClr val="8D7E9B"/>
                </a:solidFill>
                <a:latin typeface="Tahoma"/>
                <a:cs typeface="Tahoma"/>
              </a:rPr>
              <a:t>зазначених </a:t>
            </a:r>
            <a:r>
              <a:rPr sz="800" spc="45" dirty="0">
                <a:solidFill>
                  <a:srgbClr val="8D7E9B"/>
                </a:solidFill>
                <a:latin typeface="Tahoma"/>
                <a:cs typeface="Tahoma"/>
              </a:rPr>
              <a:t>у </a:t>
            </a:r>
            <a:r>
              <a:rPr sz="800" spc="-23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50" dirty="0">
                <a:solidFill>
                  <a:srgbClr val="8D7E9B"/>
                </a:solidFill>
                <a:latin typeface="Tahoma"/>
                <a:cs typeface="Tahoma"/>
              </a:rPr>
              <a:t>додатку</a:t>
            </a:r>
            <a:r>
              <a:rPr sz="800" spc="-4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15" dirty="0">
                <a:solidFill>
                  <a:srgbClr val="8D7E9B"/>
                </a:solidFill>
                <a:latin typeface="Tahoma"/>
                <a:cs typeface="Tahoma"/>
              </a:rPr>
              <a:t>5</a:t>
            </a:r>
            <a:r>
              <a:rPr sz="800" spc="-4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70" dirty="0">
                <a:solidFill>
                  <a:srgbClr val="8D7E9B"/>
                </a:solidFill>
                <a:latin typeface="Tahoma"/>
                <a:cs typeface="Tahoma"/>
              </a:rPr>
              <a:t>до</a:t>
            </a:r>
            <a:r>
              <a:rPr sz="800" spc="-4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65" dirty="0">
                <a:solidFill>
                  <a:srgbClr val="8D7E9B"/>
                </a:solidFill>
                <a:latin typeface="Tahoma"/>
                <a:cs typeface="Tahoma"/>
              </a:rPr>
              <a:t>постанови</a:t>
            </a:r>
            <a:r>
              <a:rPr sz="800" spc="-4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50" dirty="0">
                <a:solidFill>
                  <a:srgbClr val="8D7E9B"/>
                </a:solidFill>
                <a:latin typeface="Tahoma"/>
                <a:cs typeface="Tahoma"/>
              </a:rPr>
              <a:t>Кабінету</a:t>
            </a:r>
            <a:r>
              <a:rPr sz="800" spc="-4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65" dirty="0">
                <a:solidFill>
                  <a:srgbClr val="8D7E9B"/>
                </a:solidFill>
                <a:latin typeface="Tahoma"/>
                <a:cs typeface="Tahoma"/>
              </a:rPr>
              <a:t>Міністрів</a:t>
            </a:r>
            <a:r>
              <a:rPr sz="800" spc="-4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70" dirty="0">
                <a:solidFill>
                  <a:srgbClr val="8D7E9B"/>
                </a:solidFill>
                <a:latin typeface="Tahoma"/>
                <a:cs typeface="Tahoma"/>
              </a:rPr>
              <a:t>України</a:t>
            </a:r>
            <a:r>
              <a:rPr sz="800" spc="-4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55" dirty="0">
                <a:solidFill>
                  <a:srgbClr val="8D7E9B"/>
                </a:solidFill>
                <a:latin typeface="Tahoma"/>
                <a:cs typeface="Tahoma"/>
              </a:rPr>
              <a:t>від</a:t>
            </a:r>
            <a:r>
              <a:rPr sz="800" spc="-4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30" dirty="0">
                <a:solidFill>
                  <a:srgbClr val="8D7E9B"/>
                </a:solidFill>
                <a:latin typeface="Tahoma"/>
                <a:cs typeface="Tahoma"/>
              </a:rPr>
              <a:t>29</a:t>
            </a:r>
            <a:r>
              <a:rPr sz="800" spc="-4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65" dirty="0">
                <a:solidFill>
                  <a:srgbClr val="8D7E9B"/>
                </a:solidFill>
                <a:latin typeface="Tahoma"/>
                <a:cs typeface="Tahoma"/>
              </a:rPr>
              <a:t>грудня</a:t>
            </a:r>
            <a:r>
              <a:rPr sz="800" spc="-40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-10" dirty="0">
                <a:solidFill>
                  <a:srgbClr val="8D7E9B"/>
                </a:solidFill>
                <a:latin typeface="Tahoma"/>
                <a:cs typeface="Tahoma"/>
              </a:rPr>
              <a:t>2021</a:t>
            </a:r>
            <a:r>
              <a:rPr sz="800" spc="-4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5" dirty="0">
                <a:solidFill>
                  <a:srgbClr val="8D7E9B"/>
                </a:solidFill>
                <a:latin typeface="Tahoma"/>
                <a:cs typeface="Tahoma"/>
              </a:rPr>
              <a:t>р.</a:t>
            </a:r>
            <a:r>
              <a:rPr sz="800" spc="-4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114" dirty="0">
                <a:solidFill>
                  <a:srgbClr val="8D7E9B"/>
                </a:solidFill>
                <a:latin typeface="Tahoma"/>
                <a:cs typeface="Tahoma"/>
              </a:rPr>
              <a:t>N</a:t>
            </a:r>
            <a:r>
              <a:rPr sz="800" spc="-45" dirty="0">
                <a:solidFill>
                  <a:srgbClr val="8D7E9B"/>
                </a:solidFill>
                <a:latin typeface="Tahoma"/>
                <a:cs typeface="Tahoma"/>
              </a:rPr>
              <a:t> </a:t>
            </a:r>
            <a:r>
              <a:rPr sz="800" spc="-15" dirty="0">
                <a:solidFill>
                  <a:srgbClr val="8D7E9B"/>
                </a:solidFill>
                <a:latin typeface="Tahoma"/>
                <a:cs typeface="Tahoma"/>
              </a:rPr>
              <a:t>1424")</a:t>
            </a:r>
            <a:endParaRPr sz="800">
              <a:solidFill>
                <a:prstClr val="black"/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405588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2BEB47A-193C-4F1D-8BA2-6DE9C3D9C8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3338" y="942270"/>
            <a:ext cx="8229600" cy="482962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D6C6CC6-E780-4285-AA0A-C34A51DBA440}"/>
              </a:ext>
            </a:extLst>
          </p:cNvPr>
          <p:cNvSpPr txBox="1"/>
          <p:nvPr/>
        </p:nvSpPr>
        <p:spPr>
          <a:xfrm>
            <a:off x="6801493" y="2221101"/>
            <a:ext cx="4880224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Митна декларація — це однин із документів, який використовується в обліку податкового кредиту з ПДВ. В огляді про те, якою буває митна декларація, як її заповнювати, що про митні декларації треба знати бухгалтеру</a:t>
            </a:r>
          </a:p>
        </p:txBody>
      </p:sp>
    </p:spTree>
    <p:extLst>
      <p:ext uri="{BB962C8B-B14F-4D97-AF65-F5344CB8AC3E}">
        <p14:creationId xmlns:p14="http://schemas.microsoft.com/office/powerpoint/2010/main" val="977351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C0BF480C-20D2-4341-B408-E81B111C56D5}"/>
              </a:ext>
            </a:extLst>
          </p:cNvPr>
          <p:cNvSpPr txBox="1"/>
          <p:nvPr/>
        </p:nvSpPr>
        <p:spPr>
          <a:xfrm>
            <a:off x="1058239" y="285334"/>
            <a:ext cx="10356350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Митна декларація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це супутник зовнішньоекономічної діяльності. Тому бухгалтеру варто знати, що значать основні її показники.</a:t>
            </a:r>
          </a:p>
          <a:p>
            <a:pPr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Митна декларація та її види</a:t>
            </a:r>
          </a:p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Митна декларація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відіграє роль документа-заяви, який подається при оформленні перетину товаром митного кордону і декларує застосування до таких товарів певного митного режиму (експорт, імпорт, реекспорт, тимчасове ввезення і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т.д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 та нарахування відповідних митних платежів, що є необхідною умовою такої процедури. Митна декларація містить інформацію про кількість та види товарів, які перетинають митний кордон та їхню вартість, інші показники, які є базою для розрахунку митних платежів. Після підписання митної декларації представником митниці процедура стає завершеною і тоді митна декларація перетворюється у первинний документ, який підтверджує: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суму митних платежів (митний збір, мито, ПДВ);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фактурну та миту вартість товару;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факт перетину товаром митного кордону;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замість податкової накладної підтверджує факт виникнення податкового кредиту з ПДВ при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file"/>
              </a:rPr>
              <a:t>імпорті товарів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абз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 п. 201.12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Податкового кодексу України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далі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ПК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 тих чи інших видів митних декларацій врегульовано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Митним кодексом України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далі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МК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та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Положенням про митні декларації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яке затверджене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постановою КМУ від 21.05.2012 № 450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далі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 № 450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А для заповнення митної декларації знадобиться Порядок заповнення митних декларацій на бланку єдиного адміністративного документа, який затверджений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наказом Мінфіну від 30.05.2012 № 651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далі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№ 651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Види митних декларацій та їхнє призначення наведено у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таблиці нижче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55794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655F1AD4-0ADD-4D5A-AD5E-025AAD5F45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4068" y="602911"/>
            <a:ext cx="7843863" cy="5235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016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C451471-67A8-485F-AF14-BBB260745A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8671" y="845605"/>
            <a:ext cx="7518184" cy="568875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C909283-F8B5-4C45-AE4D-3FB5C8AA3F6A}"/>
              </a:ext>
            </a:extLst>
          </p:cNvPr>
          <p:cNvSpPr txBox="1"/>
          <p:nvPr/>
        </p:nvSpPr>
        <p:spPr>
          <a:xfrm>
            <a:off x="2368996" y="242005"/>
            <a:ext cx="7170420" cy="5305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Види та призначення митних декларацій</a:t>
            </a:r>
            <a:endParaRPr lang="ru-UA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4822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52F07B05-BDAB-4AC6-9757-203101FF32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6817" y="987739"/>
            <a:ext cx="6504697" cy="451920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9685108-EB7D-41A2-B181-B7427CE1A5BC}"/>
              </a:ext>
            </a:extLst>
          </p:cNvPr>
          <p:cNvSpPr txBox="1"/>
          <p:nvPr/>
        </p:nvSpPr>
        <p:spPr>
          <a:xfrm>
            <a:off x="7369995" y="373365"/>
            <a:ext cx="4822005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Митна декларація: хто її складає</a:t>
            </a:r>
          </a:p>
          <a:p>
            <a:pPr algn="ctr"/>
            <a:endParaRPr lang="uk-UA" sz="2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>
                <a:latin typeface="Times New Roman" panose="02020603050405020304" pitchFamily="18" charset="0"/>
                <a:cs typeface="Times New Roman" panose="02020603050405020304" pitchFamily="18" charset="0"/>
              </a:rPr>
              <a:t>Митну декларацію зазвичай складає митний брокер на основі поданих декларантом документів: </a:t>
            </a:r>
            <a:r>
              <a:rPr lang="uk-UA" sz="200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ЗЕД-договору</a:t>
            </a:r>
            <a:r>
              <a:rPr lang="uk-UA" sz="20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000">
                <a:latin typeface="Times New Roman" panose="02020603050405020304" pitchFamily="18" charset="0"/>
                <a:cs typeface="Times New Roman" panose="02020603050405020304" pitchFamily="18" charset="0"/>
                <a:hlinkClick r:id="rId4" action="ppaction://hlinkfile"/>
              </a:rPr>
              <a:t>інвойсу</a:t>
            </a:r>
            <a:r>
              <a:rPr lang="uk-UA" sz="2000">
                <a:latin typeface="Times New Roman" panose="02020603050405020304" pitchFamily="18" charset="0"/>
                <a:cs typeface="Times New Roman" panose="02020603050405020304" pitchFamily="18" charset="0"/>
              </a:rPr>
              <a:t>, специфікацій на товар. Також митну декларацію може оформити й сам декларант за допомогою спеціального програмного забезпечення.</a:t>
            </a:r>
          </a:p>
          <a:p>
            <a:r>
              <a:rPr lang="uk-UA" sz="2000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Електронна митна декларація використовується одночасно з митними деклараціями на паперовому носії. Електронну копію митної декларації можна завантажити з </a:t>
            </a:r>
            <a:r>
              <a:rPr lang="uk-UA" sz="200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Електронного кабінету митної служби</a:t>
            </a:r>
            <a:r>
              <a:rPr lang="uk-UA" sz="2000">
                <a:latin typeface="Times New Roman" panose="02020603050405020304" pitchFamily="18" charset="0"/>
                <a:cs typeface="Times New Roman" panose="02020603050405020304" pitchFamily="18" charset="0"/>
              </a:rPr>
              <a:t>. Для цілей бухгалтерського обліку дублювати електронну копію паперовою потреби немає (</a:t>
            </a:r>
            <a:r>
              <a:rPr lang="uk-UA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див</a:t>
            </a:r>
            <a:r>
              <a:rPr lang="uk-UA" sz="2000">
                <a:latin typeface="Times New Roman" panose="02020603050405020304" pitchFamily="18" charset="0"/>
                <a:cs typeface="Times New Roman" panose="02020603050405020304" pitchFamily="18" charset="0"/>
              </a:rPr>
              <a:t>. ч. 3 ст. 257 МК).</a:t>
            </a:r>
          </a:p>
        </p:txBody>
      </p:sp>
    </p:spTree>
    <p:extLst>
      <p:ext uri="{BB962C8B-B14F-4D97-AF65-F5344CB8AC3E}">
        <p14:creationId xmlns:p14="http://schemas.microsoft.com/office/powerpoint/2010/main" val="42584477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8FCD04E1-2986-4750-9495-2EFC5AF6FA7B}"/>
              </a:ext>
            </a:extLst>
          </p:cNvPr>
          <p:cNvSpPr txBox="1"/>
          <p:nvPr/>
        </p:nvSpPr>
        <p:spPr>
          <a:xfrm>
            <a:off x="636445" y="188519"/>
            <a:ext cx="11096090" cy="63401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Транзитна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декларація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вид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митної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декларації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Окрім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наведених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вище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один тип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митної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декларації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транзитна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декларація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Однак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Класифікатор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№ 1011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вносили, тому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окремого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літерного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коду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декларації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Через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вищенаведеній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деклараціями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транзитні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декларації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згадувалися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Транзит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митний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режим, за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яким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та/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комерційного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призначення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переміщуються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митним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контролем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митними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органами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однієї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кількох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країн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межах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зони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одного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митного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органу без: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будь-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цих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сплати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митних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платежів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нетарифного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ЗЕД (ч. 1 ст. 90 МК).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заповнення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транзитних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декларацій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містить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Порядок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реалізації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положень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Конвенції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про процедуру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спільного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транзиту на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території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України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затверджений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наказом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Мінфіну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07.10.2022 № 325 (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далі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№ 325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За ним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існують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два типи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транзитних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декларацій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електронна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митна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декларація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подана за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електронного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опрацювання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електронної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транзитної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ЕТC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паперовій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формі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митна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декларація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приймається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митним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органом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ст. 26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Доповнення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 I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Конвенції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 про процедуру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спільного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 транзиту на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території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України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декларації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використовуються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виняток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зокрема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ситуації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коли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транспортуються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мандрівниками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прямого доступу до ЕТC,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коли ЕТC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відмовила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Транзитна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декларація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заповнюється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переміщуються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підлягають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переміщенню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режимі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транзиту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митниці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відправлення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(одного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авторизованого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вантажовідправника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митниці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призначення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іншого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авторизованого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вантажоодержувача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Вантаж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перевозиться при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окремому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вантажному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контейнері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пакованні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транспортному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комерційного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призначення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завершення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митного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оформлення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електронної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роздруковується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транзитний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супровідний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документ (ТСД)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формою з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Додатка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 5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Порядку № 325.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транзитних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декларацій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Державної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митної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служби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існують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Методичні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рекомендації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заповнення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митної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декларації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поміщенні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митний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режим транзиту на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умовах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Конвенції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процедуру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спільного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транзиту (2023).</a:t>
            </a:r>
          </a:p>
          <a:p>
            <a:pPr algn="ctr"/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Митна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декларація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бланк у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вільному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доступі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Нині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митні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декларації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тепер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знайти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форматі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відкритих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даних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порталу,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підтримується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Мінцифри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Там у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знеособленій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господарювання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побачити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є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типи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декларацій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митну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вартість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метод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статистична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вартість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інформацію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місяць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рік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завершення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митного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оформлення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кілограмах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одиницях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виміру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товару та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митних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декларацій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митна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декларація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зразок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заповнення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ru-RU" sz="1400" b="1" dirty="0" err="1">
                <a:solidFill>
                  <a:srgbClr val="740C1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Увага</a:t>
            </a:r>
            <a:r>
              <a:rPr lang="ru-RU" sz="1400" b="1" dirty="0">
                <a:solidFill>
                  <a:srgbClr val="740C1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митні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декларації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доступні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всім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охочим у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форматі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відкритих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74347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8BF4E8E-722B-4AE6-ABA1-B3C8472F780D}"/>
              </a:ext>
            </a:extLst>
          </p:cNvPr>
          <p:cNvSpPr txBox="1"/>
          <p:nvPr/>
        </p:nvSpPr>
        <p:spPr>
          <a:xfrm>
            <a:off x="601132" y="453945"/>
            <a:ext cx="617476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Єдина митна декларація на всі напрями переміщень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Митна декларація застосовує єдину форму незалежно від напряму переміщень. 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Відрізняються вони тільки літерним позначенням.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A466C93-7814-428D-B0D7-D46AB35723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203" y="1769992"/>
            <a:ext cx="6446629" cy="331801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85C9009-71EE-4BD4-A325-ECF8249582B0}"/>
              </a:ext>
            </a:extLst>
          </p:cNvPr>
          <p:cNvSpPr txBox="1"/>
          <p:nvPr/>
        </p:nvSpPr>
        <p:spPr>
          <a:xfrm>
            <a:off x="7197142" y="595672"/>
            <a:ext cx="4145528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Кодування типів декларацій</a:t>
            </a:r>
          </a:p>
          <a:p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 декларації мають свій шифр, який використовують податківці. Подається він у вигляді «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XXYYZZ», 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XX — 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код напряму переміщення;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YY — 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код відповідного митного режиму;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ZZ — 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один з кодів АА, ТК, ТФ, ТН, ЕА, ДР, ДТ, ДЕ, ДМ.</a:t>
            </a:r>
          </a:p>
          <a:p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Наприклад, митна декларація «ЕК10ТК» — це тимчасова експортна митна декларація оформлена на вивезення товару у митному режимі експорту, «ЕК11АА» — це звичайна митна декларація оформлена на вивезення товару у митному режимі 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file"/>
              </a:rPr>
              <a:t>реекспорту (приклад)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uk-UA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т.д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Такі цифри (код) наводяться в графі 1 митної декларації.</a:t>
            </a:r>
          </a:p>
          <a:p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Кодування </a:t>
            </a:r>
            <a:r>
              <a: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транзитної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декларації 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здійснюється через </a:t>
            </a:r>
            <a:r>
              <a: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ідентифікаційний номер переміщення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MRN (Master Reference Number), 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який присвоюється митницею відправлення, що свідчить про прийняття такої декларації до митного оформлення. Також 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MRN — 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реєстраційний номер транзитної декларації в ЕТ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(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п. 1 </a:t>
            </a:r>
            <a:r>
              <a:rPr lang="uk-UA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розд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І Порядку № 325).</a:t>
            </a:r>
          </a:p>
        </p:txBody>
      </p:sp>
    </p:spTree>
    <p:extLst>
      <p:ext uri="{BB962C8B-B14F-4D97-AF65-F5344CB8AC3E}">
        <p14:creationId xmlns:p14="http://schemas.microsoft.com/office/powerpoint/2010/main" val="85063956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812</TotalTime>
  <Words>3517</Words>
  <Application>Microsoft Office PowerPoint</Application>
  <PresentationFormat>Широкий екран</PresentationFormat>
  <Paragraphs>157</Paragraphs>
  <Slides>26</Slides>
  <Notes>2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26</vt:i4>
      </vt:variant>
    </vt:vector>
  </HeadingPairs>
  <TitlesOfParts>
    <vt:vector size="33" baseType="lpstr">
      <vt:lpstr>Arial</vt:lpstr>
      <vt:lpstr>Calibri</vt:lpstr>
      <vt:lpstr>Calibri Light</vt:lpstr>
      <vt:lpstr>Microsoft Sans Serif</vt:lpstr>
      <vt:lpstr>Tahoma</vt:lpstr>
      <vt:lpstr>Times New Roman</vt:lpstr>
      <vt:lpstr>Тема Office</vt:lpstr>
      <vt:lpstr>Тема 7.   Контроль правильності митного декларування</vt:lpstr>
      <vt:lpstr>Митна декларація та її види Митна декларація: хто її складає Транзитна декларація як вид митної декларації Митна декларація — бланк у вільному доступі Єдина митна декларація на всі напрями переміщень Кодування типів декларацій Електронна митна декларація Вартісна межа декларування Митна декларація: терміни Імпортна митна декларація: роль в обліку ПДВ Експортна митна декларація Митна декларація: бланк Чи є митна декларація первинним документом Митна декларація мд 2: зразок заповнення Порядок заповнення транзитних декларацій Митна декларація: відмова у прийняття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Мета тарифного регулювання полягає:</dc:title>
  <dc:creator>Viktoriia Ostapenko</dc:creator>
  <cp:lastModifiedBy>Viktoriia</cp:lastModifiedBy>
  <cp:revision>111</cp:revision>
  <dcterms:created xsi:type="dcterms:W3CDTF">2021-09-26T13:17:04Z</dcterms:created>
  <dcterms:modified xsi:type="dcterms:W3CDTF">2025-03-11T10:42:49Z</dcterms:modified>
</cp:coreProperties>
</file>