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Lst>
  <p:sldIdLst>
    <p:sldId id="256" r:id="rId2"/>
    <p:sldId id="257" r:id="rId3"/>
    <p:sldId id="267" r:id="rId4"/>
    <p:sldId id="268" r:id="rId5"/>
    <p:sldId id="269" r:id="rId6"/>
    <p:sldId id="270" r:id="rId7"/>
    <p:sldId id="271" r:id="rId8"/>
    <p:sldId id="264" r:id="rId9"/>
    <p:sldId id="265" r:id="rId10"/>
    <p:sldId id="272" r:id="rId11"/>
    <p:sldId id="275" r:id="rId12"/>
    <p:sldId id="266" r:id="rId13"/>
    <p:sldId id="274" r:id="rId14"/>
    <p:sldId id="273" r:id="rId15"/>
    <p:sldId id="276"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CCFA91F-C2F7-4DD9-B4E8-5EDD02AE0C5F}" type="datetimeFigureOut">
              <a:rPr lang="ru-RU" smtClean="0"/>
              <a:pPr/>
              <a:t>06.11.2022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6B386E-3019-4D46-9DD1-4822B4EAD525}"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2030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CCFA91F-C2F7-4DD9-B4E8-5EDD02AE0C5F}" type="datetimeFigureOut">
              <a:rPr lang="ru-RU" smtClean="0"/>
              <a:pPr/>
              <a:t>06.11.2022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6B386E-3019-4D46-9DD1-4822B4EAD525}" type="slidenum">
              <a:rPr lang="ru-RU" smtClean="0"/>
              <a:pPr/>
              <a:t>‹#›</a:t>
            </a:fld>
            <a:endParaRPr lang="ru-RU"/>
          </a:p>
        </p:txBody>
      </p:sp>
    </p:spTree>
    <p:extLst>
      <p:ext uri="{BB962C8B-B14F-4D97-AF65-F5344CB8AC3E}">
        <p14:creationId xmlns:p14="http://schemas.microsoft.com/office/powerpoint/2010/main" val="1308415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CCFA91F-C2F7-4DD9-B4E8-5EDD02AE0C5F}" type="datetimeFigureOut">
              <a:rPr lang="ru-RU" smtClean="0"/>
              <a:pPr/>
              <a:t>06.11.2022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6B386E-3019-4D46-9DD1-4822B4EAD525}" type="slidenum">
              <a:rPr lang="ru-RU" smtClean="0"/>
              <a:pPr/>
              <a:t>‹#›</a:t>
            </a:fld>
            <a:endParaRPr lang="ru-RU"/>
          </a:p>
        </p:txBody>
      </p:sp>
    </p:spTree>
    <p:extLst>
      <p:ext uri="{BB962C8B-B14F-4D97-AF65-F5344CB8AC3E}">
        <p14:creationId xmlns:p14="http://schemas.microsoft.com/office/powerpoint/2010/main" val="333842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CCFA91F-C2F7-4DD9-B4E8-5EDD02AE0C5F}" type="datetimeFigureOut">
              <a:rPr lang="ru-RU" smtClean="0"/>
              <a:pPr/>
              <a:t>06.11.2022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6B386E-3019-4D46-9DD1-4822B4EAD525}" type="slidenum">
              <a:rPr lang="ru-RU" smtClean="0"/>
              <a:pPr/>
              <a:t>‹#›</a:t>
            </a:fld>
            <a:endParaRPr lang="ru-RU"/>
          </a:p>
        </p:txBody>
      </p:sp>
    </p:spTree>
    <p:extLst>
      <p:ext uri="{BB962C8B-B14F-4D97-AF65-F5344CB8AC3E}">
        <p14:creationId xmlns:p14="http://schemas.microsoft.com/office/powerpoint/2010/main" val="295783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CCFA91F-C2F7-4DD9-B4E8-5EDD02AE0C5F}" type="datetimeFigureOut">
              <a:rPr lang="ru-RU" smtClean="0"/>
              <a:pPr/>
              <a:t>06.11.2022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66B386E-3019-4D46-9DD1-4822B4EAD525}"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0453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CCFA91F-C2F7-4DD9-B4E8-5EDD02AE0C5F}" type="datetimeFigureOut">
              <a:rPr lang="ru-RU" smtClean="0"/>
              <a:pPr/>
              <a:t>06.11.2022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66B386E-3019-4D46-9DD1-4822B4EAD525}" type="slidenum">
              <a:rPr lang="ru-RU" smtClean="0"/>
              <a:pPr/>
              <a:t>‹#›</a:t>
            </a:fld>
            <a:endParaRPr lang="ru-RU"/>
          </a:p>
        </p:txBody>
      </p:sp>
    </p:spTree>
    <p:extLst>
      <p:ext uri="{BB962C8B-B14F-4D97-AF65-F5344CB8AC3E}">
        <p14:creationId xmlns:p14="http://schemas.microsoft.com/office/powerpoint/2010/main" val="3453925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CCFA91F-C2F7-4DD9-B4E8-5EDD02AE0C5F}" type="datetimeFigureOut">
              <a:rPr lang="ru-RU" smtClean="0"/>
              <a:pPr/>
              <a:t>06.11.2022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66B386E-3019-4D46-9DD1-4822B4EAD525}" type="slidenum">
              <a:rPr lang="ru-RU" smtClean="0"/>
              <a:pPr/>
              <a:t>‹#›</a:t>
            </a:fld>
            <a:endParaRPr lang="ru-RU"/>
          </a:p>
        </p:txBody>
      </p:sp>
    </p:spTree>
    <p:extLst>
      <p:ext uri="{BB962C8B-B14F-4D97-AF65-F5344CB8AC3E}">
        <p14:creationId xmlns:p14="http://schemas.microsoft.com/office/powerpoint/2010/main" val="402512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CCFA91F-C2F7-4DD9-B4E8-5EDD02AE0C5F}" type="datetimeFigureOut">
              <a:rPr lang="ru-RU" smtClean="0"/>
              <a:pPr/>
              <a:t>06.11.2022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66B386E-3019-4D46-9DD1-4822B4EAD525}" type="slidenum">
              <a:rPr lang="ru-RU" smtClean="0"/>
              <a:pPr/>
              <a:t>‹#›</a:t>
            </a:fld>
            <a:endParaRPr lang="ru-RU"/>
          </a:p>
        </p:txBody>
      </p:sp>
    </p:spTree>
    <p:extLst>
      <p:ext uri="{BB962C8B-B14F-4D97-AF65-F5344CB8AC3E}">
        <p14:creationId xmlns:p14="http://schemas.microsoft.com/office/powerpoint/2010/main" val="319289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CCFA91F-C2F7-4DD9-B4E8-5EDD02AE0C5F}" type="datetimeFigureOut">
              <a:rPr lang="ru-RU" smtClean="0"/>
              <a:pPr/>
              <a:t>06.11.2022</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266B386E-3019-4D46-9DD1-4822B4EAD525}" type="slidenum">
              <a:rPr lang="ru-RU" smtClean="0"/>
              <a:pPr/>
              <a:t>‹#›</a:t>
            </a:fld>
            <a:endParaRPr lang="ru-RU"/>
          </a:p>
        </p:txBody>
      </p:sp>
    </p:spTree>
    <p:extLst>
      <p:ext uri="{BB962C8B-B14F-4D97-AF65-F5344CB8AC3E}">
        <p14:creationId xmlns:p14="http://schemas.microsoft.com/office/powerpoint/2010/main" val="83786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CCFA91F-C2F7-4DD9-B4E8-5EDD02AE0C5F}" type="datetimeFigureOut">
              <a:rPr lang="ru-RU" smtClean="0"/>
              <a:pPr/>
              <a:t>06.11.2022</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66B386E-3019-4D46-9DD1-4822B4EAD525}" type="slidenum">
              <a:rPr lang="ru-RU" smtClean="0"/>
              <a:pPr/>
              <a:t>‹#›</a:t>
            </a:fld>
            <a:endParaRPr lang="ru-RU"/>
          </a:p>
        </p:txBody>
      </p:sp>
    </p:spTree>
    <p:extLst>
      <p:ext uri="{BB962C8B-B14F-4D97-AF65-F5344CB8AC3E}">
        <p14:creationId xmlns:p14="http://schemas.microsoft.com/office/powerpoint/2010/main" val="2608403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CCFA91F-C2F7-4DD9-B4E8-5EDD02AE0C5F}" type="datetimeFigureOut">
              <a:rPr lang="ru-RU" smtClean="0"/>
              <a:pPr/>
              <a:t>06.11.2022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66B386E-3019-4D46-9DD1-4822B4EAD525}" type="slidenum">
              <a:rPr lang="ru-RU" smtClean="0"/>
              <a:pPr/>
              <a:t>‹#›</a:t>
            </a:fld>
            <a:endParaRPr lang="ru-RU"/>
          </a:p>
        </p:txBody>
      </p:sp>
    </p:spTree>
    <p:extLst>
      <p:ext uri="{BB962C8B-B14F-4D97-AF65-F5344CB8AC3E}">
        <p14:creationId xmlns:p14="http://schemas.microsoft.com/office/powerpoint/2010/main" val="19973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CCFA91F-C2F7-4DD9-B4E8-5EDD02AE0C5F}" type="datetimeFigureOut">
              <a:rPr lang="ru-RU" smtClean="0"/>
              <a:pPr/>
              <a:t>06.11.2022</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66B386E-3019-4D46-9DD1-4822B4EAD525}"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815225"/>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omctur.kh.ua/ru/content/harkovskiy-organizacionno-metodicheskiy-centr-turizma-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kharkiv.rocks/reestr/36882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05099" y="350705"/>
            <a:ext cx="10058400" cy="3566160"/>
          </a:xfrm>
        </p:spPr>
        <p:txBody>
          <a:bodyPr>
            <a:normAutofit/>
          </a:bodyPr>
          <a:lstStyle/>
          <a:p>
            <a:pPr algn="ctr"/>
            <a:r>
              <a:rPr lang="uk-UA" sz="4400" b="1" dirty="0" smtClean="0"/>
              <a:t>Структура державного управління туристичною діяльністю в Харківській області </a:t>
            </a:r>
            <a:endParaRPr lang="ru-RU" sz="4400" b="1" dirty="0"/>
          </a:p>
        </p:txBody>
      </p:sp>
      <p:sp>
        <p:nvSpPr>
          <p:cNvPr id="3" name="Подзаголовок 2"/>
          <p:cNvSpPr>
            <a:spLocks noGrp="1"/>
          </p:cNvSpPr>
          <p:nvPr>
            <p:ph type="subTitle" idx="1"/>
          </p:nvPr>
        </p:nvSpPr>
        <p:spPr/>
        <p:txBody>
          <a:bodyPr>
            <a:normAutofit fontScale="40000" lnSpcReduction="20000"/>
          </a:bodyPr>
          <a:lstStyle/>
          <a:p>
            <a:pPr algn="ctr"/>
            <a:r>
              <a:rPr lang="ru-RU" sz="5100" dirty="0"/>
              <a:t>О.О. Ахмедова</a:t>
            </a:r>
          </a:p>
          <a:p>
            <a:pPr algn="ctr"/>
            <a:r>
              <a:rPr lang="ru-RU" sz="5100" dirty="0"/>
              <a:t>К. </a:t>
            </a:r>
            <a:r>
              <a:rPr lang="ru-RU" sz="5100" dirty="0" smtClean="0"/>
              <a:t>н</a:t>
            </a:r>
            <a:r>
              <a:rPr lang="uk-UA" sz="5100" dirty="0" smtClean="0"/>
              <a:t>. </a:t>
            </a:r>
            <a:r>
              <a:rPr lang="uk-UA" sz="5100" dirty="0" err="1" smtClean="0"/>
              <a:t>держ</a:t>
            </a:r>
            <a:r>
              <a:rPr lang="uk-UA" sz="5100" dirty="0" smtClean="0"/>
              <a:t>. </a:t>
            </a:r>
            <a:r>
              <a:rPr lang="uk-UA" sz="5100" dirty="0" err="1" smtClean="0"/>
              <a:t>упр</a:t>
            </a:r>
            <a:r>
              <a:rPr lang="uk-UA" sz="5100" dirty="0" smtClean="0"/>
              <a:t>., доцент кафедри туризму</a:t>
            </a:r>
          </a:p>
          <a:p>
            <a:pPr algn="ctr"/>
            <a:r>
              <a:rPr lang="uk-UA" sz="5100" dirty="0" smtClean="0"/>
              <a:t>Харків, 2022</a:t>
            </a:r>
          </a:p>
          <a:p>
            <a:endParaRPr lang="ru-RU" dirty="0"/>
          </a:p>
        </p:txBody>
      </p:sp>
      <p:pic>
        <p:nvPicPr>
          <p:cNvPr id="4" name="Рисунок 3"/>
          <p:cNvPicPr>
            <a:picLocks noChangeAspect="1"/>
          </p:cNvPicPr>
          <p:nvPr/>
        </p:nvPicPr>
        <p:blipFill>
          <a:blip r:embed="rId2" cstate="print"/>
          <a:stretch>
            <a:fillRect/>
          </a:stretch>
        </p:blipFill>
        <p:spPr>
          <a:xfrm>
            <a:off x="4928235" y="0"/>
            <a:ext cx="2402032" cy="2133785"/>
          </a:xfrm>
          <a:prstGeom prst="rect">
            <a:avLst/>
          </a:prstGeom>
        </p:spPr>
      </p:pic>
    </p:spTree>
    <p:extLst>
      <p:ext uri="{BB962C8B-B14F-4D97-AF65-F5344CB8AC3E}">
        <p14:creationId xmlns:p14="http://schemas.microsoft.com/office/powerpoint/2010/main" val="38860698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1126561"/>
          </a:xfrm>
        </p:spPr>
        <p:txBody>
          <a:bodyPr>
            <a:noAutofit/>
          </a:bodyPr>
          <a:lstStyle/>
          <a:p>
            <a:pPr algn="ctr"/>
            <a:r>
              <a:rPr lang="uk-UA" sz="2400" cap="all" dirty="0" smtClean="0">
                <a:solidFill>
                  <a:schemeClr val="tx1"/>
                </a:solidFill>
                <a:hlinkClick r:id="rId2"/>
              </a:rPr>
              <a:t>3. ОБЛАСНИЙ КОМУНАЛЬНИЙ ЗАКЛАД «ХАРКІВСЬКИЙ ОРГАНІЗАЦІЙНО-МЕТОДИЧНИЙ ЦЕНТР ТУРИЗМУ», УПРАВЛІННЯ КУЛЬТУРИ І ТУРИЗМУ ХАРКІВСЬКОЇ ОБЛАСНОЇ ДЕРЖАВНОЇ АДМІНІСТРАЦІЇ</a:t>
            </a:r>
            <a:endParaRPr lang="ru-RU" sz="2400" dirty="0">
              <a:solidFill>
                <a:schemeClr val="tx1"/>
              </a:solidFill>
            </a:endParaRPr>
          </a:p>
        </p:txBody>
      </p:sp>
      <p:sp>
        <p:nvSpPr>
          <p:cNvPr id="3" name="Содержимое 2"/>
          <p:cNvSpPr>
            <a:spLocks noGrp="1"/>
          </p:cNvSpPr>
          <p:nvPr>
            <p:ph idx="1"/>
          </p:nvPr>
        </p:nvSpPr>
        <p:spPr>
          <a:xfrm>
            <a:off x="277091" y="1845733"/>
            <a:ext cx="10878589" cy="4541211"/>
          </a:xfrm>
        </p:spPr>
        <p:txBody>
          <a:bodyPr>
            <a:noAutofit/>
          </a:bodyPr>
          <a:lstStyle/>
          <a:p>
            <a:pPr fontAlgn="base"/>
            <a:r>
              <a:rPr lang="ru-RU" dirty="0" err="1" smtClean="0"/>
              <a:t>Структурним</a:t>
            </a:r>
            <a:r>
              <a:rPr lang="ru-RU" dirty="0" smtClean="0"/>
              <a:t> </a:t>
            </a:r>
            <a:r>
              <a:rPr lang="ru-RU" dirty="0" err="1" smtClean="0"/>
              <a:t>підрозділом</a:t>
            </a:r>
            <a:r>
              <a:rPr lang="ru-RU" dirty="0" smtClean="0"/>
              <a:t> ОКЗ «</a:t>
            </a:r>
            <a:r>
              <a:rPr lang="ru-RU" dirty="0" err="1" smtClean="0"/>
              <a:t>Харківський</a:t>
            </a:r>
            <a:r>
              <a:rPr lang="ru-RU" dirty="0" smtClean="0"/>
              <a:t> </a:t>
            </a:r>
            <a:r>
              <a:rPr lang="ru-RU" dirty="0" err="1" smtClean="0"/>
              <a:t>організаційно-методичний</a:t>
            </a:r>
            <a:r>
              <a:rPr lang="ru-RU" dirty="0" smtClean="0"/>
              <a:t> центр туризму» </a:t>
            </a:r>
            <a:r>
              <a:rPr lang="ru-RU" dirty="0" err="1" smtClean="0"/>
              <a:t>є</a:t>
            </a:r>
            <a:r>
              <a:rPr lang="ru-RU" dirty="0" smtClean="0"/>
              <a:t> </a:t>
            </a:r>
            <a:r>
              <a:rPr lang="ru-RU" dirty="0" err="1" smtClean="0"/>
              <a:t>Туристсько-інформаційний</a:t>
            </a:r>
            <a:r>
              <a:rPr lang="ru-RU" dirty="0" smtClean="0"/>
              <a:t> центр.</a:t>
            </a:r>
            <a:br>
              <a:rPr lang="ru-RU" dirty="0" smtClean="0"/>
            </a:br>
            <a:r>
              <a:rPr lang="ru-RU" dirty="0" smtClean="0"/>
              <a:t> </a:t>
            </a:r>
            <a:br>
              <a:rPr lang="ru-RU" dirty="0" smtClean="0"/>
            </a:br>
            <a:r>
              <a:rPr lang="ru-RU" dirty="0" err="1" smtClean="0"/>
              <a:t>Туристсько-інформаційний</a:t>
            </a:r>
            <a:r>
              <a:rPr lang="ru-RU" dirty="0" smtClean="0"/>
              <a:t> центр </a:t>
            </a:r>
            <a:r>
              <a:rPr lang="ru-RU" dirty="0" err="1" smtClean="0"/>
              <a:t>надає</a:t>
            </a:r>
            <a:r>
              <a:rPr lang="ru-RU" dirty="0" smtClean="0"/>
              <a:t> </a:t>
            </a:r>
            <a:r>
              <a:rPr lang="ru-RU" dirty="0" err="1" smtClean="0"/>
              <a:t>безкоштовну</a:t>
            </a:r>
            <a:r>
              <a:rPr lang="ru-RU" dirty="0" smtClean="0"/>
              <a:t> </a:t>
            </a:r>
            <a:r>
              <a:rPr lang="ru-RU" dirty="0" err="1" smtClean="0"/>
              <a:t>інформацію</a:t>
            </a:r>
            <a:r>
              <a:rPr lang="ru-RU" dirty="0" smtClean="0"/>
              <a:t> </a:t>
            </a:r>
            <a:r>
              <a:rPr lang="ru-RU" dirty="0" err="1" smtClean="0"/>
              <a:t>громадянам</a:t>
            </a:r>
            <a:r>
              <a:rPr lang="ru-RU" dirty="0" smtClean="0"/>
              <a:t> </a:t>
            </a:r>
            <a:r>
              <a:rPr lang="ru-RU" dirty="0" err="1" smtClean="0"/>
              <a:t>і</a:t>
            </a:r>
            <a:r>
              <a:rPr lang="ru-RU" dirty="0" smtClean="0"/>
              <a:t> </a:t>
            </a:r>
            <a:r>
              <a:rPr lang="ru-RU" dirty="0" err="1" smtClean="0"/>
              <a:t>організаціям</a:t>
            </a:r>
            <a:r>
              <a:rPr lang="ru-RU" dirty="0" smtClean="0"/>
              <a:t> про:</a:t>
            </a:r>
          </a:p>
          <a:p>
            <a:pPr fontAlgn="base"/>
            <a:r>
              <a:rPr lang="ru-RU" dirty="0" smtClean="0"/>
              <a:t>-  </a:t>
            </a:r>
            <a:r>
              <a:rPr lang="ru-RU" dirty="0" err="1" smtClean="0"/>
              <a:t>об’єкти</a:t>
            </a:r>
            <a:r>
              <a:rPr lang="ru-RU" dirty="0" smtClean="0"/>
              <a:t> </a:t>
            </a:r>
            <a:r>
              <a:rPr lang="ru-RU" dirty="0" err="1" smtClean="0"/>
              <a:t>історії</a:t>
            </a:r>
            <a:r>
              <a:rPr lang="ru-RU" dirty="0" smtClean="0"/>
              <a:t> та </a:t>
            </a:r>
            <a:r>
              <a:rPr lang="ru-RU" dirty="0" err="1" smtClean="0"/>
              <a:t>культури</a:t>
            </a:r>
            <a:r>
              <a:rPr lang="ru-RU" dirty="0" smtClean="0"/>
              <a:t>, </a:t>
            </a:r>
            <a:r>
              <a:rPr lang="ru-RU" dirty="0" err="1" smtClean="0"/>
              <a:t>пам’ятники</a:t>
            </a:r>
            <a:r>
              <a:rPr lang="ru-RU" dirty="0" smtClean="0"/>
              <a:t> </a:t>
            </a:r>
            <a:r>
              <a:rPr lang="ru-RU" dirty="0" err="1" smtClean="0"/>
              <a:t>природи</a:t>
            </a:r>
            <a:r>
              <a:rPr lang="ru-RU" dirty="0" smtClean="0"/>
              <a:t>, </a:t>
            </a:r>
            <a:r>
              <a:rPr lang="ru-RU" dirty="0" err="1" smtClean="0"/>
              <a:t>що</a:t>
            </a:r>
            <a:r>
              <a:rPr lang="ru-RU" dirty="0" smtClean="0"/>
              <a:t> </a:t>
            </a:r>
            <a:r>
              <a:rPr lang="ru-RU" dirty="0" err="1" smtClean="0"/>
              <a:t>є</a:t>
            </a:r>
            <a:r>
              <a:rPr lang="ru-RU" dirty="0" smtClean="0"/>
              <a:t> </a:t>
            </a:r>
            <a:r>
              <a:rPr lang="ru-RU" dirty="0" err="1" smtClean="0"/>
              <a:t>об’єктами</a:t>
            </a:r>
            <a:r>
              <a:rPr lang="ru-RU" dirty="0" smtClean="0"/>
              <a:t> туризму;</a:t>
            </a:r>
            <a:br>
              <a:rPr lang="ru-RU" dirty="0" smtClean="0"/>
            </a:br>
            <a:r>
              <a:rPr lang="ru-RU" dirty="0" smtClean="0"/>
              <a:t>-  </a:t>
            </a:r>
            <a:r>
              <a:rPr lang="ru-RU" dirty="0" err="1" smtClean="0"/>
              <a:t>культурні</a:t>
            </a:r>
            <a:r>
              <a:rPr lang="ru-RU" dirty="0" smtClean="0"/>
              <a:t>, </a:t>
            </a:r>
            <a:r>
              <a:rPr lang="ru-RU" dirty="0" err="1" smtClean="0"/>
              <a:t>спортивні</a:t>
            </a:r>
            <a:r>
              <a:rPr lang="ru-RU" dirty="0" smtClean="0"/>
              <a:t> </a:t>
            </a:r>
            <a:r>
              <a:rPr lang="ru-RU" dirty="0" err="1" smtClean="0"/>
              <a:t>й</a:t>
            </a:r>
            <a:r>
              <a:rPr lang="ru-RU" dirty="0" smtClean="0"/>
              <a:t> </a:t>
            </a:r>
            <a:r>
              <a:rPr lang="ru-RU" dirty="0" err="1" smtClean="0"/>
              <a:t>суспільні</a:t>
            </a:r>
            <a:r>
              <a:rPr lang="ru-RU" dirty="0" smtClean="0"/>
              <a:t> </a:t>
            </a:r>
            <a:r>
              <a:rPr lang="ru-RU" dirty="0" err="1" smtClean="0"/>
              <a:t>події</a:t>
            </a:r>
            <a:r>
              <a:rPr lang="ru-RU" dirty="0" smtClean="0"/>
              <a:t> </a:t>
            </a:r>
            <a:r>
              <a:rPr lang="ru-RU" dirty="0" err="1" smtClean="0"/>
              <a:t>Харківської</a:t>
            </a:r>
            <a:r>
              <a:rPr lang="ru-RU" dirty="0" smtClean="0"/>
              <a:t> </a:t>
            </a:r>
            <a:r>
              <a:rPr lang="ru-RU" dirty="0" err="1" smtClean="0"/>
              <a:t>області</a:t>
            </a:r>
            <a:r>
              <a:rPr lang="ru-RU" dirty="0" smtClean="0"/>
              <a:t>;</a:t>
            </a:r>
            <a:br>
              <a:rPr lang="ru-RU" dirty="0" smtClean="0"/>
            </a:br>
            <a:r>
              <a:rPr lang="ru-RU" dirty="0" smtClean="0"/>
              <a:t>-  </a:t>
            </a:r>
            <a:r>
              <a:rPr lang="ru-RU" dirty="0" err="1" smtClean="0"/>
              <a:t>туристичні</a:t>
            </a:r>
            <a:r>
              <a:rPr lang="ru-RU" dirty="0" smtClean="0"/>
              <a:t> </a:t>
            </a:r>
            <a:r>
              <a:rPr lang="ru-RU" dirty="0" err="1" smtClean="0"/>
              <a:t>маршрути</a:t>
            </a:r>
            <a:r>
              <a:rPr lang="ru-RU" dirty="0" smtClean="0"/>
              <a:t> </a:t>
            </a:r>
            <a:r>
              <a:rPr lang="ru-RU" dirty="0" err="1" smtClean="0"/>
              <a:t>Харківщини</a:t>
            </a:r>
            <a:r>
              <a:rPr lang="ru-RU" dirty="0" smtClean="0"/>
              <a:t>;</a:t>
            </a:r>
            <a:br>
              <a:rPr lang="ru-RU" dirty="0" smtClean="0"/>
            </a:br>
            <a:r>
              <a:rPr lang="ru-RU" dirty="0" smtClean="0"/>
              <a:t>- </a:t>
            </a:r>
            <a:r>
              <a:rPr lang="ru-RU" dirty="0" err="1" smtClean="0"/>
              <a:t>туристичні</a:t>
            </a:r>
            <a:r>
              <a:rPr lang="ru-RU" dirty="0" smtClean="0"/>
              <a:t> </a:t>
            </a:r>
            <a:r>
              <a:rPr lang="ru-RU" dirty="0" err="1" smtClean="0"/>
              <a:t>фірми</a:t>
            </a:r>
            <a:r>
              <a:rPr lang="ru-RU" dirty="0" smtClean="0"/>
              <a:t> (</a:t>
            </a:r>
            <a:r>
              <a:rPr lang="ru-RU" dirty="0" err="1" smtClean="0"/>
              <a:t>туроператорів</a:t>
            </a:r>
            <a:r>
              <a:rPr lang="ru-RU" dirty="0" smtClean="0"/>
              <a:t> та турагентства),  </a:t>
            </a:r>
            <a:r>
              <a:rPr lang="ru-RU" dirty="0" err="1" smtClean="0"/>
              <a:t>гідів-перекладачів</a:t>
            </a:r>
            <a:r>
              <a:rPr lang="ru-RU" dirty="0" smtClean="0"/>
              <a:t>, </a:t>
            </a:r>
            <a:r>
              <a:rPr lang="ru-RU" dirty="0" err="1" smtClean="0"/>
              <a:t>екскурсоводів</a:t>
            </a:r>
            <a:r>
              <a:rPr lang="ru-RU" dirty="0" smtClean="0"/>
              <a:t>;</a:t>
            </a:r>
            <a:br>
              <a:rPr lang="ru-RU" dirty="0" smtClean="0"/>
            </a:br>
            <a:r>
              <a:rPr lang="ru-RU" dirty="0" smtClean="0"/>
              <a:t>-  </a:t>
            </a:r>
            <a:r>
              <a:rPr lang="ru-RU" dirty="0" err="1" smtClean="0"/>
              <a:t>транспортні</a:t>
            </a:r>
            <a:r>
              <a:rPr lang="ru-RU" dirty="0" smtClean="0"/>
              <a:t> </a:t>
            </a:r>
            <a:r>
              <a:rPr lang="ru-RU" dirty="0" err="1" smtClean="0"/>
              <a:t>послуги</a:t>
            </a:r>
            <a:r>
              <a:rPr lang="ru-RU" dirty="0" smtClean="0"/>
              <a:t>;</a:t>
            </a:r>
            <a:br>
              <a:rPr lang="ru-RU" dirty="0" smtClean="0"/>
            </a:br>
            <a:r>
              <a:rPr lang="ru-RU" dirty="0" smtClean="0"/>
              <a:t>-  </a:t>
            </a:r>
            <a:r>
              <a:rPr lang="ru-RU" dirty="0" err="1" smtClean="0"/>
              <a:t>послуги</a:t>
            </a:r>
            <a:r>
              <a:rPr lang="ru-RU" dirty="0" smtClean="0"/>
              <a:t> </a:t>
            </a:r>
            <a:r>
              <a:rPr lang="ru-RU" dirty="0" err="1" smtClean="0"/>
              <a:t>об’єктів</a:t>
            </a:r>
            <a:r>
              <a:rPr lang="ru-RU" dirty="0" smtClean="0"/>
              <a:t> </a:t>
            </a:r>
            <a:r>
              <a:rPr lang="ru-RU" dirty="0" err="1" smtClean="0"/>
              <a:t>розміщення</a:t>
            </a:r>
            <a:r>
              <a:rPr lang="ru-RU" dirty="0" smtClean="0"/>
              <a:t>, </a:t>
            </a:r>
            <a:r>
              <a:rPr lang="ru-RU" dirty="0" err="1" smtClean="0"/>
              <a:t>харчування</a:t>
            </a:r>
            <a:r>
              <a:rPr lang="ru-RU" dirty="0" smtClean="0"/>
              <a:t>, </a:t>
            </a:r>
            <a:r>
              <a:rPr lang="ru-RU" dirty="0" err="1" smtClean="0"/>
              <a:t>торгівлі</a:t>
            </a:r>
            <a:r>
              <a:rPr lang="ru-RU" dirty="0" smtClean="0"/>
              <a:t> </a:t>
            </a:r>
            <a:r>
              <a:rPr lang="ru-RU" dirty="0" err="1" smtClean="0"/>
              <a:t>й</a:t>
            </a:r>
            <a:r>
              <a:rPr lang="ru-RU" dirty="0" smtClean="0"/>
              <a:t> </a:t>
            </a:r>
            <a:r>
              <a:rPr lang="ru-RU" dirty="0" err="1" smtClean="0"/>
              <a:t>побутового</a:t>
            </a:r>
            <a:r>
              <a:rPr lang="ru-RU" dirty="0" smtClean="0"/>
              <a:t> </a:t>
            </a:r>
            <a:r>
              <a:rPr lang="ru-RU" dirty="0" err="1" smtClean="0"/>
              <a:t>обслуговування</a:t>
            </a:r>
            <a:r>
              <a:rPr lang="ru-RU" dirty="0" smtClean="0"/>
              <a:t>.</a:t>
            </a:r>
          </a:p>
          <a:p>
            <a:pPr fontAlgn="base"/>
            <a:r>
              <a:rPr lang="ru-RU" dirty="0" smtClean="0"/>
              <a:t/>
            </a:r>
            <a:br>
              <a:rPr lang="ru-RU" dirty="0" smtClean="0"/>
            </a:br>
            <a:r>
              <a:rPr lang="ru-RU" dirty="0" err="1" smtClean="0"/>
              <a:t>Керівник</a:t>
            </a:r>
            <a:r>
              <a:rPr lang="ru-RU" dirty="0" smtClean="0"/>
              <a:t> – ХОЛОДОК ВАЛЕНТИНА ДМИТРІВНА</a:t>
            </a:r>
            <a:endParaRPr lang="uk-UA" dirty="0" smtClean="0"/>
          </a:p>
          <a:p>
            <a:r>
              <a:rPr lang="en-US" dirty="0" smtClean="0"/>
              <a:t>https</a:t>
            </a:r>
            <a:r>
              <a:rPr lang="en-US" dirty="0"/>
              <a:t>://tourcenter.kh.ua</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24989" y="286603"/>
            <a:ext cx="10058400" cy="1450757"/>
          </a:xfrm>
        </p:spPr>
        <p:txBody>
          <a:bodyPr>
            <a:normAutofit fontScale="90000"/>
          </a:bodyPr>
          <a:lstStyle/>
          <a:p>
            <a:pPr algn="ctr"/>
            <a:r>
              <a:rPr lang="uk-UA" sz="3600" dirty="0" smtClean="0"/>
              <a:t>ОБЛАСНИЙ КОМУНАЛЬНИЙ ЗАКЛАД</a:t>
            </a:r>
            <a:br>
              <a:rPr lang="uk-UA" sz="3600" dirty="0" smtClean="0"/>
            </a:br>
            <a:r>
              <a:rPr lang="ru-RU" sz="3600" dirty="0" smtClean="0"/>
              <a:t> </a:t>
            </a:r>
            <a:r>
              <a:rPr lang="uk-UA" sz="3600" b="1" dirty="0" smtClean="0"/>
              <a:t>«ХАРКІВСЬКИЙ ОРГАНІЗАЦІЙНО – МЕТОДИЧНИЙ ЦЕНТР ТУРИЗМУ»</a:t>
            </a:r>
            <a:endParaRPr lang="ru-RU" sz="3600" b="1" dirty="0"/>
          </a:p>
        </p:txBody>
      </p:sp>
      <p:sp>
        <p:nvSpPr>
          <p:cNvPr id="3" name="Содержимое 2"/>
          <p:cNvSpPr>
            <a:spLocks noGrp="1"/>
          </p:cNvSpPr>
          <p:nvPr>
            <p:ph idx="1"/>
          </p:nvPr>
        </p:nvSpPr>
        <p:spPr/>
        <p:txBody>
          <a:bodyPr>
            <a:normAutofit/>
          </a:bodyPr>
          <a:lstStyle/>
          <a:p>
            <a:pPr algn="just"/>
            <a:r>
              <a:rPr lang="uk-UA" sz="2800" dirty="0" smtClean="0"/>
              <a:t>Розгляньте Статут ОБЛАСНОГО КОМУНАЛЬНОГО ЗАКЛАДУ</a:t>
            </a:r>
            <a:r>
              <a:rPr lang="ru-RU" sz="2800" dirty="0" smtClean="0"/>
              <a:t> </a:t>
            </a:r>
            <a:r>
              <a:rPr lang="uk-UA" sz="2800" dirty="0" smtClean="0"/>
              <a:t>«ХАРКІВСЬКИЙ ОРГАНІЗАЦІЙНО – МЕТОДИЧНИЙ ЦЕНТР ТУРИЗМУ»</a:t>
            </a:r>
            <a:r>
              <a:rPr lang="ru-RU" sz="2800" dirty="0" smtClean="0"/>
              <a:t> </a:t>
            </a:r>
            <a:r>
              <a:rPr lang="uk-UA" sz="2800" dirty="0" smtClean="0"/>
              <a:t>(у додатку) та обговоріть його основні положення, мету та предмет діяльності, завдання, управління центром, повноваження трудового колективу центру, фінансову діяльність та звітність. </a:t>
            </a:r>
            <a:endParaRPr lang="ru-RU"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3345" y="235527"/>
            <a:ext cx="11374582" cy="1759528"/>
          </a:xfrm>
        </p:spPr>
        <p:txBody>
          <a:bodyPr>
            <a:normAutofit fontScale="90000"/>
          </a:bodyPr>
          <a:lstStyle/>
          <a:p>
            <a:pPr algn="ctr"/>
            <a:r>
              <a:rPr lang="uk-UA" sz="4400" b="1" dirty="0" smtClean="0"/>
              <a:t>4. Туристична Рада при Харківському міському голові</a:t>
            </a:r>
            <a:r>
              <a:rPr lang="ru-RU" dirty="0" smtClean="0"/>
              <a:t/>
            </a:r>
            <a:br>
              <a:rPr lang="ru-RU" dirty="0" smtClean="0"/>
            </a:br>
            <a:r>
              <a:rPr lang="ru-RU" dirty="0" smtClean="0"/>
              <a:t/>
            </a:r>
            <a:br>
              <a:rPr lang="ru-RU" dirty="0" smtClean="0"/>
            </a:br>
            <a:r>
              <a:rPr lang="ru-RU" sz="3100" dirty="0" smtClean="0">
                <a:solidFill>
                  <a:schemeClr val="tx1"/>
                </a:solidFill>
              </a:rPr>
              <a:t>РОЗПОРЯДЖЕННЯ</a:t>
            </a:r>
            <a:r>
              <a:rPr lang="ru-RU" dirty="0" smtClean="0">
                <a:solidFill>
                  <a:schemeClr val="tx1"/>
                </a:solidFill>
              </a:rPr>
              <a:t/>
            </a:r>
            <a:br>
              <a:rPr lang="ru-RU" dirty="0" smtClean="0">
                <a:solidFill>
                  <a:schemeClr val="tx1"/>
                </a:solidFill>
              </a:rPr>
            </a:br>
            <a:endParaRPr lang="ru-RU" sz="3100" dirty="0"/>
          </a:p>
        </p:txBody>
      </p:sp>
      <p:sp>
        <p:nvSpPr>
          <p:cNvPr id="3" name="Объект 2"/>
          <p:cNvSpPr>
            <a:spLocks noGrp="1"/>
          </p:cNvSpPr>
          <p:nvPr>
            <p:ph idx="1"/>
          </p:nvPr>
        </p:nvSpPr>
        <p:spPr>
          <a:xfrm>
            <a:off x="180110" y="1330036"/>
            <a:ext cx="11319164" cy="4959928"/>
          </a:xfrm>
        </p:spPr>
        <p:txBody>
          <a:bodyPr>
            <a:normAutofit fontScale="47500" lnSpcReduction="20000"/>
          </a:bodyPr>
          <a:lstStyle/>
          <a:p>
            <a:pPr lvl="8">
              <a:buNone/>
            </a:pPr>
            <a:r>
              <a:rPr lang="ru-RU" sz="4200" dirty="0" err="1" smtClean="0">
                <a:solidFill>
                  <a:schemeClr val="tx1"/>
                </a:solidFill>
              </a:rPr>
              <a:t>Від</a:t>
            </a:r>
            <a:r>
              <a:rPr lang="ru-RU" sz="4200" dirty="0" smtClean="0">
                <a:solidFill>
                  <a:schemeClr val="tx1"/>
                </a:solidFill>
              </a:rPr>
              <a:t> 11.03.2014 № 25</a:t>
            </a:r>
          </a:p>
          <a:p>
            <a:pPr algn="ctr"/>
            <a:r>
              <a:rPr lang="ru-RU" sz="5100" dirty="0" smtClean="0">
                <a:solidFill>
                  <a:schemeClr val="tx1"/>
                </a:solidFill>
              </a:rPr>
              <a:t>Про </a:t>
            </a:r>
            <a:r>
              <a:rPr lang="ru-RU" sz="5100" dirty="0" err="1" smtClean="0">
                <a:solidFill>
                  <a:schemeClr val="tx1"/>
                </a:solidFill>
              </a:rPr>
              <a:t>створення</a:t>
            </a:r>
            <a:r>
              <a:rPr lang="ru-RU" sz="5100" dirty="0" smtClean="0">
                <a:solidFill>
                  <a:schemeClr val="tx1"/>
                </a:solidFill>
              </a:rPr>
              <a:t> </a:t>
            </a:r>
            <a:r>
              <a:rPr lang="ru-RU" sz="5100" dirty="0" err="1" smtClean="0">
                <a:solidFill>
                  <a:schemeClr val="tx1"/>
                </a:solidFill>
              </a:rPr>
              <a:t>Туристичної</a:t>
            </a:r>
            <a:r>
              <a:rPr lang="ru-RU" sz="5100" dirty="0" smtClean="0">
                <a:solidFill>
                  <a:schemeClr val="tx1"/>
                </a:solidFill>
              </a:rPr>
              <a:t> Ради при </a:t>
            </a:r>
            <a:r>
              <a:rPr lang="ru-RU" sz="5100" dirty="0" err="1" smtClean="0">
                <a:solidFill>
                  <a:schemeClr val="tx1"/>
                </a:solidFill>
              </a:rPr>
              <a:t>Харківському</a:t>
            </a:r>
            <a:r>
              <a:rPr lang="ru-RU" sz="5100" dirty="0" smtClean="0">
                <a:solidFill>
                  <a:schemeClr val="tx1"/>
                </a:solidFill>
              </a:rPr>
              <a:t> </a:t>
            </a:r>
            <a:r>
              <a:rPr lang="ru-RU" sz="5100" dirty="0" err="1" smtClean="0">
                <a:solidFill>
                  <a:schemeClr val="tx1"/>
                </a:solidFill>
              </a:rPr>
              <a:t>міському</a:t>
            </a:r>
            <a:r>
              <a:rPr lang="ru-RU" sz="5100" dirty="0" smtClean="0">
                <a:solidFill>
                  <a:schemeClr val="tx1"/>
                </a:solidFill>
              </a:rPr>
              <a:t> </a:t>
            </a:r>
            <a:r>
              <a:rPr lang="ru-RU" sz="5100" dirty="0" err="1" smtClean="0">
                <a:solidFill>
                  <a:schemeClr val="tx1"/>
                </a:solidFill>
              </a:rPr>
              <a:t>голові</a:t>
            </a:r>
            <a:endParaRPr lang="ru-RU" sz="5100" dirty="0" smtClean="0">
              <a:solidFill>
                <a:schemeClr val="tx1"/>
              </a:solidFill>
            </a:endParaRPr>
          </a:p>
          <a:p>
            <a:pPr algn="just"/>
            <a:r>
              <a:rPr lang="ru-RU" sz="5100" dirty="0" smtClean="0">
                <a:solidFill>
                  <a:schemeClr val="tx1"/>
                </a:solidFill>
              </a:rPr>
              <a:t>З метою </a:t>
            </a:r>
            <a:r>
              <a:rPr lang="ru-RU" sz="5100" dirty="0" err="1" smtClean="0">
                <a:solidFill>
                  <a:schemeClr val="tx1"/>
                </a:solidFill>
              </a:rPr>
              <a:t>сприяння</a:t>
            </a:r>
            <a:r>
              <a:rPr lang="ru-RU" sz="5100" dirty="0" smtClean="0">
                <a:solidFill>
                  <a:schemeClr val="tx1"/>
                </a:solidFill>
              </a:rPr>
              <a:t> </a:t>
            </a:r>
            <a:r>
              <a:rPr lang="ru-RU" sz="5100" dirty="0" err="1" smtClean="0">
                <a:solidFill>
                  <a:schemeClr val="tx1"/>
                </a:solidFill>
              </a:rPr>
              <a:t>розвитку</a:t>
            </a:r>
            <a:r>
              <a:rPr lang="ru-RU" sz="5100" dirty="0" smtClean="0">
                <a:solidFill>
                  <a:schemeClr val="tx1"/>
                </a:solidFill>
              </a:rPr>
              <a:t> туризму та </a:t>
            </a:r>
            <a:r>
              <a:rPr lang="ru-RU" sz="5100" dirty="0" err="1" smtClean="0">
                <a:solidFill>
                  <a:schemeClr val="tx1"/>
                </a:solidFill>
              </a:rPr>
              <a:t>туристичної</a:t>
            </a:r>
            <a:r>
              <a:rPr lang="ru-RU" sz="5100" dirty="0" smtClean="0">
                <a:solidFill>
                  <a:schemeClr val="tx1"/>
                </a:solidFill>
              </a:rPr>
              <a:t> </a:t>
            </a:r>
            <a:r>
              <a:rPr lang="ru-RU" sz="5100" dirty="0" err="1" smtClean="0">
                <a:solidFill>
                  <a:schemeClr val="tx1"/>
                </a:solidFill>
              </a:rPr>
              <a:t>інфраструктури</a:t>
            </a:r>
            <a:r>
              <a:rPr lang="ru-RU" sz="5100" dirty="0" smtClean="0">
                <a:solidFill>
                  <a:schemeClr val="tx1"/>
                </a:solidFill>
              </a:rPr>
              <a:t> </a:t>
            </a:r>
            <a:r>
              <a:rPr lang="ru-RU" sz="5100" dirty="0" err="1" smtClean="0">
                <a:solidFill>
                  <a:schemeClr val="tx1"/>
                </a:solidFill>
              </a:rPr>
              <a:t>міста</a:t>
            </a:r>
            <a:r>
              <a:rPr lang="ru-RU" sz="5100" dirty="0" smtClean="0">
                <a:solidFill>
                  <a:schemeClr val="tx1"/>
                </a:solidFill>
              </a:rPr>
              <a:t> </a:t>
            </a:r>
            <a:r>
              <a:rPr lang="ru-RU" sz="5100" dirty="0" err="1" smtClean="0">
                <a:solidFill>
                  <a:schemeClr val="tx1"/>
                </a:solidFill>
              </a:rPr>
              <a:t>Харкова</a:t>
            </a:r>
            <a:r>
              <a:rPr lang="ru-RU" sz="5100" dirty="0" smtClean="0">
                <a:solidFill>
                  <a:schemeClr val="tx1"/>
                </a:solidFill>
              </a:rPr>
              <a:t>, </a:t>
            </a:r>
            <a:r>
              <a:rPr lang="ru-RU" sz="5100" dirty="0" err="1" smtClean="0">
                <a:solidFill>
                  <a:schemeClr val="tx1"/>
                </a:solidFill>
              </a:rPr>
              <a:t>керуючись</a:t>
            </a:r>
            <a:r>
              <a:rPr lang="ru-RU" sz="5100" dirty="0" smtClean="0">
                <a:solidFill>
                  <a:schemeClr val="tx1"/>
                </a:solidFill>
              </a:rPr>
              <a:t> ст. 42 </a:t>
            </a:r>
            <a:r>
              <a:rPr lang="ru-RU" sz="5100" b="1" u="sng" dirty="0" smtClean="0">
                <a:solidFill>
                  <a:schemeClr val="tx1"/>
                </a:solidFill>
                <a:hlinkClick r:id="rId2"/>
              </a:rPr>
              <a:t>Закону </a:t>
            </a:r>
            <a:r>
              <a:rPr lang="ru-RU" sz="5100" b="1" u="sng" dirty="0" err="1" smtClean="0">
                <a:solidFill>
                  <a:schemeClr val="tx1"/>
                </a:solidFill>
                <a:hlinkClick r:id="rId2"/>
              </a:rPr>
              <a:t>України</a:t>
            </a:r>
            <a:r>
              <a:rPr lang="ru-RU" sz="5100" b="1" u="sng" dirty="0" smtClean="0">
                <a:solidFill>
                  <a:schemeClr val="tx1"/>
                </a:solidFill>
                <a:hlinkClick r:id="rId2"/>
              </a:rPr>
              <a:t> «Про </a:t>
            </a:r>
            <a:r>
              <a:rPr lang="ru-RU" sz="5100" b="1" u="sng" dirty="0" err="1" smtClean="0">
                <a:solidFill>
                  <a:schemeClr val="tx1"/>
                </a:solidFill>
                <a:hlinkClick r:id="rId2"/>
              </a:rPr>
              <a:t>місцеве</a:t>
            </a:r>
            <a:r>
              <a:rPr lang="ru-RU" sz="5100" b="1" u="sng" dirty="0" smtClean="0">
                <a:solidFill>
                  <a:schemeClr val="tx1"/>
                </a:solidFill>
                <a:hlinkClick r:id="rId2"/>
              </a:rPr>
              <a:t> </a:t>
            </a:r>
            <a:r>
              <a:rPr lang="ru-RU" sz="5100" b="1" u="sng" dirty="0" err="1" smtClean="0">
                <a:solidFill>
                  <a:schemeClr val="tx1"/>
                </a:solidFill>
                <a:hlinkClick r:id="rId2"/>
              </a:rPr>
              <a:t>самоврядування</a:t>
            </a:r>
            <a:r>
              <a:rPr lang="ru-RU" sz="5100" b="1" u="sng" dirty="0" smtClean="0">
                <a:solidFill>
                  <a:schemeClr val="tx1"/>
                </a:solidFill>
                <a:hlinkClick r:id="rId2"/>
              </a:rPr>
              <a:t> в </a:t>
            </a:r>
            <a:r>
              <a:rPr lang="ru-RU" sz="5100" b="1" u="sng" dirty="0" err="1" smtClean="0">
                <a:solidFill>
                  <a:schemeClr val="tx1"/>
                </a:solidFill>
                <a:hlinkClick r:id="rId2"/>
              </a:rPr>
              <a:t>Україні</a:t>
            </a:r>
            <a:r>
              <a:rPr lang="ru-RU" sz="5100" b="1" u="sng" dirty="0" smtClean="0">
                <a:solidFill>
                  <a:schemeClr val="tx1"/>
                </a:solidFill>
                <a:hlinkClick r:id="rId2"/>
              </a:rPr>
              <a:t>»</a:t>
            </a:r>
            <a:r>
              <a:rPr lang="ru-RU" sz="5100" dirty="0" smtClean="0">
                <a:solidFill>
                  <a:schemeClr val="tx1"/>
                </a:solidFill>
              </a:rPr>
              <a:t>:</a:t>
            </a:r>
          </a:p>
          <a:p>
            <a:pPr algn="just"/>
            <a:r>
              <a:rPr lang="ru-RU" sz="5100" dirty="0" smtClean="0">
                <a:solidFill>
                  <a:schemeClr val="tx1"/>
                </a:solidFill>
              </a:rPr>
              <a:t>1. </a:t>
            </a:r>
            <a:r>
              <a:rPr lang="ru-RU" sz="5100" dirty="0" err="1" smtClean="0">
                <a:solidFill>
                  <a:schemeClr val="tx1"/>
                </a:solidFill>
              </a:rPr>
              <a:t>Створити</a:t>
            </a:r>
            <a:r>
              <a:rPr lang="ru-RU" sz="5100" dirty="0" smtClean="0">
                <a:solidFill>
                  <a:schemeClr val="tx1"/>
                </a:solidFill>
              </a:rPr>
              <a:t> </a:t>
            </a:r>
            <a:r>
              <a:rPr lang="ru-RU" sz="5100" dirty="0" err="1" smtClean="0">
                <a:solidFill>
                  <a:schemeClr val="tx1"/>
                </a:solidFill>
              </a:rPr>
              <a:t>Туристичну</a:t>
            </a:r>
            <a:r>
              <a:rPr lang="ru-RU" sz="5100" dirty="0" smtClean="0">
                <a:solidFill>
                  <a:schemeClr val="tx1"/>
                </a:solidFill>
              </a:rPr>
              <a:t> раду при </a:t>
            </a:r>
            <a:r>
              <a:rPr lang="ru-RU" sz="5100" dirty="0" err="1" smtClean="0">
                <a:solidFill>
                  <a:schemeClr val="tx1"/>
                </a:solidFill>
              </a:rPr>
              <a:t>Харківському</a:t>
            </a:r>
            <a:r>
              <a:rPr lang="ru-RU" sz="5100" dirty="0" smtClean="0">
                <a:solidFill>
                  <a:schemeClr val="tx1"/>
                </a:solidFill>
              </a:rPr>
              <a:t> </a:t>
            </a:r>
            <a:r>
              <a:rPr lang="ru-RU" sz="5100" dirty="0" err="1" smtClean="0">
                <a:solidFill>
                  <a:schemeClr val="tx1"/>
                </a:solidFill>
              </a:rPr>
              <a:t>міському</a:t>
            </a:r>
            <a:r>
              <a:rPr lang="ru-RU" sz="5100" dirty="0" smtClean="0">
                <a:solidFill>
                  <a:schemeClr val="tx1"/>
                </a:solidFill>
              </a:rPr>
              <a:t> </a:t>
            </a:r>
            <a:r>
              <a:rPr lang="ru-RU" sz="5100" dirty="0" err="1" smtClean="0">
                <a:solidFill>
                  <a:schemeClr val="tx1"/>
                </a:solidFill>
              </a:rPr>
              <a:t>голові</a:t>
            </a:r>
            <a:r>
              <a:rPr lang="ru-RU" sz="5100" dirty="0" smtClean="0">
                <a:solidFill>
                  <a:schemeClr val="tx1"/>
                </a:solidFill>
              </a:rPr>
              <a:t>.</a:t>
            </a:r>
          </a:p>
          <a:p>
            <a:pPr algn="just"/>
            <a:r>
              <a:rPr lang="ru-RU" sz="5100" dirty="0" smtClean="0">
                <a:solidFill>
                  <a:schemeClr val="tx1"/>
                </a:solidFill>
              </a:rPr>
              <a:t>2. </a:t>
            </a:r>
            <a:r>
              <a:rPr lang="ru-RU" sz="5100" dirty="0" err="1" smtClean="0">
                <a:solidFill>
                  <a:schemeClr val="tx1"/>
                </a:solidFill>
              </a:rPr>
              <a:t>Затвердити</a:t>
            </a:r>
            <a:r>
              <a:rPr lang="ru-RU" sz="5100" dirty="0" smtClean="0">
                <a:solidFill>
                  <a:schemeClr val="tx1"/>
                </a:solidFill>
              </a:rPr>
              <a:t> </a:t>
            </a:r>
            <a:r>
              <a:rPr lang="ru-RU" sz="5100" dirty="0" err="1" smtClean="0">
                <a:solidFill>
                  <a:schemeClr val="tx1"/>
                </a:solidFill>
              </a:rPr>
              <a:t>Положення</a:t>
            </a:r>
            <a:r>
              <a:rPr lang="ru-RU" sz="5100" dirty="0" smtClean="0">
                <a:solidFill>
                  <a:schemeClr val="tx1"/>
                </a:solidFill>
              </a:rPr>
              <a:t> про </a:t>
            </a:r>
            <a:r>
              <a:rPr lang="ru-RU" sz="5100" dirty="0" err="1" smtClean="0">
                <a:solidFill>
                  <a:schemeClr val="tx1"/>
                </a:solidFill>
              </a:rPr>
              <a:t>Туристичну</a:t>
            </a:r>
            <a:r>
              <a:rPr lang="ru-RU" sz="5100" dirty="0" smtClean="0">
                <a:solidFill>
                  <a:schemeClr val="tx1"/>
                </a:solidFill>
              </a:rPr>
              <a:t> раду при </a:t>
            </a:r>
            <a:r>
              <a:rPr lang="ru-RU" sz="5100" dirty="0" err="1" smtClean="0">
                <a:solidFill>
                  <a:schemeClr val="tx1"/>
                </a:solidFill>
              </a:rPr>
              <a:t>Харківському</a:t>
            </a:r>
            <a:r>
              <a:rPr lang="ru-RU" sz="5100" dirty="0" smtClean="0">
                <a:solidFill>
                  <a:schemeClr val="tx1"/>
                </a:solidFill>
              </a:rPr>
              <a:t> </a:t>
            </a:r>
            <a:r>
              <a:rPr lang="ru-RU" sz="5100" dirty="0" err="1" smtClean="0">
                <a:solidFill>
                  <a:schemeClr val="tx1"/>
                </a:solidFill>
              </a:rPr>
              <a:t>міському</a:t>
            </a:r>
            <a:r>
              <a:rPr lang="ru-RU" sz="5100" dirty="0" smtClean="0">
                <a:solidFill>
                  <a:schemeClr val="tx1"/>
                </a:solidFill>
              </a:rPr>
              <a:t> </a:t>
            </a:r>
            <a:r>
              <a:rPr lang="ru-RU" sz="5100" dirty="0" err="1" smtClean="0">
                <a:solidFill>
                  <a:schemeClr val="tx1"/>
                </a:solidFill>
              </a:rPr>
              <a:t>голові</a:t>
            </a:r>
            <a:r>
              <a:rPr lang="ru-RU" sz="5100" dirty="0" smtClean="0">
                <a:solidFill>
                  <a:schemeClr val="tx1"/>
                </a:solidFill>
              </a:rPr>
              <a:t> (</a:t>
            </a:r>
            <a:r>
              <a:rPr lang="ru-RU" sz="5100" dirty="0" err="1" smtClean="0">
                <a:solidFill>
                  <a:schemeClr val="tx1"/>
                </a:solidFill>
              </a:rPr>
              <a:t>додаток</a:t>
            </a:r>
            <a:r>
              <a:rPr lang="ru-RU" sz="5100" dirty="0" smtClean="0">
                <a:solidFill>
                  <a:schemeClr val="tx1"/>
                </a:solidFill>
              </a:rPr>
              <a:t> 1) та </a:t>
            </a:r>
            <a:r>
              <a:rPr lang="ru-RU" sz="5100" dirty="0" err="1" smtClean="0">
                <a:solidFill>
                  <a:schemeClr val="tx1"/>
                </a:solidFill>
              </a:rPr>
              <a:t>її</a:t>
            </a:r>
            <a:r>
              <a:rPr lang="ru-RU" sz="5100" dirty="0" smtClean="0">
                <a:solidFill>
                  <a:schemeClr val="tx1"/>
                </a:solidFill>
              </a:rPr>
              <a:t> </a:t>
            </a:r>
            <a:r>
              <a:rPr lang="ru-RU" sz="5100" dirty="0" err="1" smtClean="0">
                <a:solidFill>
                  <a:schemeClr val="tx1"/>
                </a:solidFill>
              </a:rPr>
              <a:t>персональний</a:t>
            </a:r>
            <a:r>
              <a:rPr lang="ru-RU" sz="5100" dirty="0" smtClean="0">
                <a:solidFill>
                  <a:schemeClr val="tx1"/>
                </a:solidFill>
              </a:rPr>
              <a:t> склад (</a:t>
            </a:r>
            <a:r>
              <a:rPr lang="ru-RU" sz="5100" dirty="0" err="1" smtClean="0">
                <a:solidFill>
                  <a:schemeClr val="tx1"/>
                </a:solidFill>
              </a:rPr>
              <a:t>додаток</a:t>
            </a:r>
            <a:r>
              <a:rPr lang="ru-RU" sz="5100" dirty="0" smtClean="0">
                <a:solidFill>
                  <a:schemeClr val="tx1"/>
                </a:solidFill>
              </a:rPr>
              <a:t> 2).</a:t>
            </a:r>
          </a:p>
          <a:p>
            <a:pPr algn="just"/>
            <a:r>
              <a:rPr lang="ru-RU" sz="5100" dirty="0" smtClean="0">
                <a:solidFill>
                  <a:schemeClr val="tx1"/>
                </a:solidFill>
              </a:rPr>
              <a:t>3. Департаменту </a:t>
            </a:r>
            <a:r>
              <a:rPr lang="ru-RU" sz="5100" dirty="0" err="1" smtClean="0">
                <a:solidFill>
                  <a:schemeClr val="tx1"/>
                </a:solidFill>
              </a:rPr>
              <a:t>міжнародного</a:t>
            </a:r>
            <a:r>
              <a:rPr lang="ru-RU" sz="5100" dirty="0" smtClean="0">
                <a:solidFill>
                  <a:schemeClr val="tx1"/>
                </a:solidFill>
              </a:rPr>
              <a:t> </a:t>
            </a:r>
            <a:r>
              <a:rPr lang="ru-RU" sz="5100" dirty="0" err="1" smtClean="0">
                <a:solidFill>
                  <a:schemeClr val="tx1"/>
                </a:solidFill>
              </a:rPr>
              <a:t>співробітництва</a:t>
            </a:r>
            <a:r>
              <a:rPr lang="ru-RU" sz="5100" dirty="0" smtClean="0">
                <a:solidFill>
                  <a:schemeClr val="tx1"/>
                </a:solidFill>
              </a:rPr>
              <a:t> </a:t>
            </a:r>
            <a:r>
              <a:rPr lang="ru-RU" sz="5100" dirty="0" err="1" smtClean="0">
                <a:solidFill>
                  <a:schemeClr val="tx1"/>
                </a:solidFill>
              </a:rPr>
              <a:t>Харківської</a:t>
            </a:r>
            <a:r>
              <a:rPr lang="ru-RU" sz="5100" dirty="0" smtClean="0">
                <a:solidFill>
                  <a:schemeClr val="tx1"/>
                </a:solidFill>
              </a:rPr>
              <a:t> </a:t>
            </a:r>
            <a:r>
              <a:rPr lang="ru-RU" sz="5100" dirty="0" err="1" smtClean="0">
                <a:solidFill>
                  <a:schemeClr val="tx1"/>
                </a:solidFill>
              </a:rPr>
              <a:t>міської</a:t>
            </a:r>
            <a:r>
              <a:rPr lang="ru-RU" sz="5100" dirty="0" smtClean="0">
                <a:solidFill>
                  <a:schemeClr val="tx1"/>
                </a:solidFill>
              </a:rPr>
              <a:t> ради </a:t>
            </a:r>
            <a:r>
              <a:rPr lang="ru-RU" sz="5100" dirty="0" err="1" smtClean="0">
                <a:solidFill>
                  <a:schemeClr val="tx1"/>
                </a:solidFill>
              </a:rPr>
              <a:t>спільно</a:t>
            </a:r>
            <a:r>
              <a:rPr lang="ru-RU" sz="5100" dirty="0" smtClean="0">
                <a:solidFill>
                  <a:schemeClr val="tx1"/>
                </a:solidFill>
              </a:rPr>
              <a:t> </a:t>
            </a:r>
            <a:r>
              <a:rPr lang="ru-RU" sz="5100" dirty="0" err="1" smtClean="0">
                <a:solidFill>
                  <a:schemeClr val="tx1"/>
                </a:solidFill>
              </a:rPr>
              <a:t>з</a:t>
            </a:r>
            <a:r>
              <a:rPr lang="ru-RU" sz="5100" dirty="0" smtClean="0">
                <a:solidFill>
                  <a:schemeClr val="tx1"/>
                </a:solidFill>
              </a:rPr>
              <a:t> </a:t>
            </a:r>
            <a:r>
              <a:rPr lang="ru-RU" sz="5100" dirty="0" err="1" smtClean="0">
                <a:solidFill>
                  <a:schemeClr val="tx1"/>
                </a:solidFill>
              </a:rPr>
              <a:t>комунальним</a:t>
            </a:r>
            <a:r>
              <a:rPr lang="ru-RU" sz="5100" dirty="0" smtClean="0">
                <a:solidFill>
                  <a:schemeClr val="tx1"/>
                </a:solidFill>
              </a:rPr>
              <a:t> </a:t>
            </a:r>
            <a:r>
              <a:rPr lang="ru-RU" sz="5100" dirty="0" err="1" smtClean="0">
                <a:solidFill>
                  <a:schemeClr val="tx1"/>
                </a:solidFill>
              </a:rPr>
              <a:t>підприємством</a:t>
            </a:r>
            <a:r>
              <a:rPr lang="ru-RU" sz="5100" dirty="0" smtClean="0">
                <a:solidFill>
                  <a:schemeClr val="tx1"/>
                </a:solidFill>
              </a:rPr>
              <a:t> «Центр </a:t>
            </a:r>
            <a:r>
              <a:rPr lang="ru-RU" sz="5100" dirty="0" err="1" smtClean="0">
                <a:solidFill>
                  <a:schemeClr val="tx1"/>
                </a:solidFill>
              </a:rPr>
              <a:t>розвитку</a:t>
            </a:r>
            <a:r>
              <a:rPr lang="ru-RU" sz="5100" dirty="0" smtClean="0">
                <a:solidFill>
                  <a:schemeClr val="tx1"/>
                </a:solidFill>
              </a:rPr>
              <a:t> </a:t>
            </a:r>
            <a:r>
              <a:rPr lang="ru-RU" sz="5100" dirty="0" err="1" smtClean="0">
                <a:solidFill>
                  <a:schemeClr val="tx1"/>
                </a:solidFill>
              </a:rPr>
              <a:t>міжнародного</a:t>
            </a:r>
            <a:r>
              <a:rPr lang="ru-RU" sz="5100" dirty="0" smtClean="0">
                <a:solidFill>
                  <a:schemeClr val="tx1"/>
                </a:solidFill>
              </a:rPr>
              <a:t> </a:t>
            </a:r>
            <a:r>
              <a:rPr lang="ru-RU" sz="5100" dirty="0" err="1" smtClean="0">
                <a:solidFill>
                  <a:schemeClr val="tx1"/>
                </a:solidFill>
              </a:rPr>
              <a:t>співробітництва</a:t>
            </a:r>
            <a:r>
              <a:rPr lang="ru-RU" sz="5100" dirty="0" smtClean="0">
                <a:solidFill>
                  <a:schemeClr val="tx1"/>
                </a:solidFill>
              </a:rPr>
              <a:t>» </a:t>
            </a:r>
            <a:r>
              <a:rPr lang="ru-RU" sz="5100" dirty="0" err="1" smtClean="0">
                <a:solidFill>
                  <a:schemeClr val="tx1"/>
                </a:solidFill>
              </a:rPr>
              <a:t>здійснювати</a:t>
            </a:r>
            <a:r>
              <a:rPr lang="ru-RU" sz="5100" dirty="0" smtClean="0">
                <a:solidFill>
                  <a:schemeClr val="tx1"/>
                </a:solidFill>
              </a:rPr>
              <a:t> </a:t>
            </a:r>
            <a:r>
              <a:rPr lang="ru-RU" sz="5100" dirty="0" err="1" smtClean="0">
                <a:solidFill>
                  <a:schemeClr val="tx1"/>
                </a:solidFill>
              </a:rPr>
              <a:t>організаційно-технічне</a:t>
            </a:r>
            <a:r>
              <a:rPr lang="ru-RU" sz="5100" dirty="0" smtClean="0">
                <a:solidFill>
                  <a:schemeClr val="tx1"/>
                </a:solidFill>
              </a:rPr>
              <a:t> </a:t>
            </a:r>
            <a:r>
              <a:rPr lang="ru-RU" sz="5100" dirty="0" err="1" smtClean="0">
                <a:solidFill>
                  <a:schemeClr val="tx1"/>
                </a:solidFill>
              </a:rPr>
              <a:t>забезпечення</a:t>
            </a:r>
            <a:r>
              <a:rPr lang="ru-RU" sz="5100" dirty="0" smtClean="0">
                <a:solidFill>
                  <a:schemeClr val="tx1"/>
                </a:solidFill>
              </a:rPr>
              <a:t> </a:t>
            </a:r>
            <a:r>
              <a:rPr lang="ru-RU" sz="5100" dirty="0" err="1" smtClean="0">
                <a:solidFill>
                  <a:schemeClr val="tx1"/>
                </a:solidFill>
              </a:rPr>
              <a:t>роботи</a:t>
            </a:r>
            <a:r>
              <a:rPr lang="ru-RU" sz="5100" dirty="0" smtClean="0">
                <a:solidFill>
                  <a:schemeClr val="tx1"/>
                </a:solidFill>
              </a:rPr>
              <a:t> </a:t>
            </a:r>
            <a:r>
              <a:rPr lang="ru-RU" sz="5100" dirty="0" err="1" smtClean="0">
                <a:solidFill>
                  <a:schemeClr val="tx1"/>
                </a:solidFill>
              </a:rPr>
              <a:t>Туристичної</a:t>
            </a:r>
            <a:r>
              <a:rPr lang="ru-RU" sz="5100" dirty="0" smtClean="0">
                <a:solidFill>
                  <a:schemeClr val="tx1"/>
                </a:solidFill>
              </a:rPr>
              <a:t> ради.</a:t>
            </a:r>
          </a:p>
          <a:p>
            <a:pPr algn="just"/>
            <a:r>
              <a:rPr lang="ru-RU" sz="5100" dirty="0" smtClean="0">
                <a:solidFill>
                  <a:schemeClr val="tx1"/>
                </a:solidFill>
              </a:rPr>
              <a:t>4. Контроль за </a:t>
            </a:r>
            <a:r>
              <a:rPr lang="ru-RU" sz="5100" dirty="0" err="1" smtClean="0">
                <a:solidFill>
                  <a:schemeClr val="tx1"/>
                </a:solidFill>
              </a:rPr>
              <a:t>виконанням</a:t>
            </a:r>
            <a:r>
              <a:rPr lang="ru-RU" sz="5100" dirty="0" smtClean="0">
                <a:solidFill>
                  <a:schemeClr val="tx1"/>
                </a:solidFill>
              </a:rPr>
              <a:t> </a:t>
            </a:r>
            <a:r>
              <a:rPr lang="ru-RU" sz="5100" dirty="0" err="1" smtClean="0">
                <a:solidFill>
                  <a:schemeClr val="tx1"/>
                </a:solidFill>
              </a:rPr>
              <a:t>цього</a:t>
            </a:r>
            <a:r>
              <a:rPr lang="ru-RU" sz="5100" dirty="0" smtClean="0">
                <a:solidFill>
                  <a:schemeClr val="tx1"/>
                </a:solidFill>
              </a:rPr>
              <a:t> </a:t>
            </a:r>
            <a:r>
              <a:rPr lang="ru-RU" sz="5100" dirty="0" err="1" smtClean="0">
                <a:solidFill>
                  <a:schemeClr val="tx1"/>
                </a:solidFill>
              </a:rPr>
              <a:t>розпорядження</a:t>
            </a:r>
            <a:r>
              <a:rPr lang="ru-RU" sz="5100" dirty="0" smtClean="0">
                <a:solidFill>
                  <a:schemeClr val="tx1"/>
                </a:solidFill>
              </a:rPr>
              <a:t> </a:t>
            </a:r>
            <a:r>
              <a:rPr lang="ru-RU" sz="5100" dirty="0" err="1" smtClean="0">
                <a:solidFill>
                  <a:schemeClr val="tx1"/>
                </a:solidFill>
              </a:rPr>
              <a:t>покласти</a:t>
            </a:r>
            <a:r>
              <a:rPr lang="ru-RU" sz="5100" dirty="0" smtClean="0">
                <a:solidFill>
                  <a:schemeClr val="tx1"/>
                </a:solidFill>
              </a:rPr>
              <a:t> на заступника </a:t>
            </a:r>
            <a:r>
              <a:rPr lang="ru-RU" sz="5100" dirty="0" err="1" smtClean="0">
                <a:solidFill>
                  <a:schemeClr val="tx1"/>
                </a:solidFill>
              </a:rPr>
              <a:t>міського</a:t>
            </a:r>
            <a:r>
              <a:rPr lang="ru-RU" sz="5100" dirty="0" smtClean="0">
                <a:solidFill>
                  <a:schemeClr val="tx1"/>
                </a:solidFill>
              </a:rPr>
              <a:t> </a:t>
            </a:r>
            <a:r>
              <a:rPr lang="ru-RU" sz="5100" dirty="0" err="1" smtClean="0">
                <a:solidFill>
                  <a:schemeClr val="tx1"/>
                </a:solidFill>
              </a:rPr>
              <a:t>голови</a:t>
            </a:r>
            <a:r>
              <a:rPr lang="ru-RU" sz="5100" dirty="0" smtClean="0">
                <a:solidFill>
                  <a:schemeClr val="tx1"/>
                </a:solidFill>
              </a:rPr>
              <a:t> </a:t>
            </a:r>
            <a:r>
              <a:rPr lang="ru-RU" sz="5100" dirty="0" err="1" smtClean="0">
                <a:solidFill>
                  <a:schemeClr val="tx1"/>
                </a:solidFill>
              </a:rPr>
              <a:t>з</a:t>
            </a:r>
            <a:r>
              <a:rPr lang="ru-RU" sz="5100" dirty="0" smtClean="0">
                <a:solidFill>
                  <a:schemeClr val="tx1"/>
                </a:solidFill>
              </a:rPr>
              <a:t> </a:t>
            </a:r>
            <a:r>
              <a:rPr lang="ru-RU" sz="5100" dirty="0" err="1" smtClean="0">
                <a:solidFill>
                  <a:schemeClr val="tx1"/>
                </a:solidFill>
              </a:rPr>
              <a:t>питань</a:t>
            </a:r>
            <a:r>
              <a:rPr lang="ru-RU" sz="5100" dirty="0" smtClean="0">
                <a:solidFill>
                  <a:schemeClr val="tx1"/>
                </a:solidFill>
              </a:rPr>
              <a:t> </a:t>
            </a:r>
            <a:r>
              <a:rPr lang="ru-RU" sz="5100" dirty="0" err="1" smtClean="0">
                <a:solidFill>
                  <a:schemeClr val="tx1"/>
                </a:solidFill>
              </a:rPr>
              <a:t>розвитку</a:t>
            </a:r>
            <a:r>
              <a:rPr lang="ru-RU" sz="5100" dirty="0" smtClean="0">
                <a:solidFill>
                  <a:schemeClr val="tx1"/>
                </a:solidFill>
              </a:rPr>
              <a:t> та </a:t>
            </a:r>
            <a:r>
              <a:rPr lang="ru-RU" sz="5100" dirty="0" err="1" smtClean="0">
                <a:solidFill>
                  <a:schemeClr val="tx1"/>
                </a:solidFill>
              </a:rPr>
              <a:t>забезпечення</a:t>
            </a:r>
            <a:r>
              <a:rPr lang="ru-RU" sz="5100" dirty="0" smtClean="0">
                <a:solidFill>
                  <a:schemeClr val="tx1"/>
                </a:solidFill>
              </a:rPr>
              <a:t> </a:t>
            </a:r>
            <a:r>
              <a:rPr lang="ru-RU" sz="5100" dirty="0" err="1" smtClean="0">
                <a:solidFill>
                  <a:schemeClr val="tx1"/>
                </a:solidFill>
              </a:rPr>
              <a:t>життєдіяльності</a:t>
            </a:r>
            <a:r>
              <a:rPr lang="ru-RU" sz="5100" dirty="0" smtClean="0">
                <a:solidFill>
                  <a:schemeClr val="tx1"/>
                </a:solidFill>
              </a:rPr>
              <a:t> </a:t>
            </a:r>
            <a:r>
              <a:rPr lang="ru-RU" sz="5100" dirty="0" err="1" smtClean="0">
                <a:solidFill>
                  <a:schemeClr val="tx1"/>
                </a:solidFill>
              </a:rPr>
              <a:t>міста</a:t>
            </a:r>
            <a:r>
              <a:rPr lang="ru-RU" sz="5100" dirty="0" smtClean="0">
                <a:solidFill>
                  <a:schemeClr val="tx1"/>
                </a:solidFill>
              </a:rPr>
              <a:t> Терехова І.О.</a:t>
            </a:r>
          </a:p>
          <a:p>
            <a:pPr algn="just"/>
            <a:r>
              <a:rPr lang="ru-RU" dirty="0" smtClean="0"/>
              <a:t/>
            </a:r>
            <a:br>
              <a:rPr lang="ru-RU" dirty="0" smtClean="0"/>
            </a:br>
            <a:endParaRPr lang="ru-RU" dirty="0"/>
          </a:p>
        </p:txBody>
      </p:sp>
    </p:spTree>
    <p:extLst>
      <p:ext uri="{BB962C8B-B14F-4D97-AF65-F5344CB8AC3E}">
        <p14:creationId xmlns:p14="http://schemas.microsoft.com/office/powerpoint/2010/main" val="421794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5745" y="581891"/>
            <a:ext cx="10861964" cy="4893647"/>
          </a:xfrm>
          <a:prstGeom prst="rect">
            <a:avLst/>
          </a:prstGeom>
        </p:spPr>
        <p:txBody>
          <a:bodyPr wrap="square">
            <a:spAutoFit/>
          </a:bodyPr>
          <a:lstStyle/>
          <a:p>
            <a:pPr algn="just" fontAlgn="base"/>
            <a:r>
              <a:rPr lang="uk-UA" sz="2400" dirty="0" smtClean="0"/>
              <a:t>12 жовтня 2018 </a:t>
            </a:r>
            <a:r>
              <a:rPr lang="uk-UA" sz="2400" dirty="0" smtClean="0"/>
              <a:t>року відбулось </a:t>
            </a:r>
            <a:r>
              <a:rPr lang="uk-UA" sz="2400" dirty="0" smtClean="0"/>
              <a:t>засідання міжвузівського об’єднання «Платформа розвитку туризму», що діє на базі ОКЗ «Харківський організаційно-методичний центр туризму».</a:t>
            </a:r>
          </a:p>
          <a:p>
            <a:pPr algn="just" fontAlgn="base"/>
            <a:r>
              <a:rPr lang="uk-UA" sz="2400" dirty="0" smtClean="0"/>
              <a:t>Спільно з Управлінням культури і туризму Харківської обласної державної адміністрації та вищими навчальними закладами міста Харкова обговорили наступні питання: коригування плану спільних дій </a:t>
            </a:r>
            <a:r>
              <a:rPr lang="uk-UA" sz="2400" dirty="0" err="1" smtClean="0"/>
              <a:t>ОКЗ</a:t>
            </a:r>
            <a:r>
              <a:rPr lang="uk-UA" sz="2400" dirty="0" smtClean="0"/>
              <a:t> «Харківський організаційно-методичний центр туризму» з вищими навчальними закладами на 2019 рік,  формування пропозицій до плану заходів з реалізації «Стратегії розвитку туризму та курортів на період до 2026 року» у 2019 році та  затвердження складу науково-методичної ради </a:t>
            </a:r>
            <a:r>
              <a:rPr lang="uk-UA" sz="2400" dirty="0" err="1" smtClean="0"/>
              <a:t>ОКЗ</a:t>
            </a:r>
            <a:r>
              <a:rPr lang="uk-UA" sz="2400" dirty="0" smtClean="0"/>
              <a:t> «Харківський організаційно-методичний центр туризму».</a:t>
            </a:r>
          </a:p>
          <a:p>
            <a:pPr algn="just" fontAlgn="base"/>
            <a:r>
              <a:rPr lang="uk-UA" sz="2400" dirty="0" smtClean="0"/>
              <a:t>Місце проведення: пл. Свободи, 5, Держпром, 4 під’їзд, 1 поверх, Харківський обласний туристсько-інформаційний центр.</a:t>
            </a:r>
            <a:endParaRPr lang="uk-UA"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dirty="0" err="1" smtClean="0">
                <a:solidFill>
                  <a:schemeClr val="tx1"/>
                </a:solidFill>
              </a:rPr>
              <a:t>Положення</a:t>
            </a:r>
            <a:r>
              <a:rPr lang="ru-RU" sz="3600" dirty="0" smtClean="0">
                <a:solidFill>
                  <a:schemeClr val="tx1"/>
                </a:solidFill>
              </a:rPr>
              <a:t> про </a:t>
            </a:r>
            <a:r>
              <a:rPr lang="ru-RU" sz="3600" dirty="0" err="1" smtClean="0">
                <a:solidFill>
                  <a:schemeClr val="tx1"/>
                </a:solidFill>
              </a:rPr>
              <a:t>створення</a:t>
            </a:r>
            <a:r>
              <a:rPr lang="ru-RU" sz="3600" dirty="0" smtClean="0">
                <a:solidFill>
                  <a:schemeClr val="tx1"/>
                </a:solidFill>
              </a:rPr>
              <a:t> </a:t>
            </a:r>
            <a:r>
              <a:rPr lang="ru-RU" sz="3600" dirty="0" err="1" smtClean="0">
                <a:solidFill>
                  <a:schemeClr val="tx1"/>
                </a:solidFill>
              </a:rPr>
              <a:t>Туристичної</a:t>
            </a:r>
            <a:r>
              <a:rPr lang="ru-RU" sz="3600" dirty="0" smtClean="0">
                <a:solidFill>
                  <a:schemeClr val="tx1"/>
                </a:solidFill>
              </a:rPr>
              <a:t> Ради при </a:t>
            </a:r>
            <a:r>
              <a:rPr lang="ru-RU" sz="3600" dirty="0" err="1" smtClean="0">
                <a:solidFill>
                  <a:schemeClr val="tx1"/>
                </a:solidFill>
              </a:rPr>
              <a:t>Харківському</a:t>
            </a:r>
            <a:r>
              <a:rPr lang="ru-RU" sz="3600" dirty="0" smtClean="0">
                <a:solidFill>
                  <a:schemeClr val="tx1"/>
                </a:solidFill>
              </a:rPr>
              <a:t> </a:t>
            </a:r>
            <a:r>
              <a:rPr lang="ru-RU" sz="3600" dirty="0" err="1" smtClean="0">
                <a:solidFill>
                  <a:schemeClr val="tx1"/>
                </a:solidFill>
              </a:rPr>
              <a:t>міському</a:t>
            </a:r>
            <a:r>
              <a:rPr lang="ru-RU" sz="3600" dirty="0" smtClean="0">
                <a:solidFill>
                  <a:schemeClr val="tx1"/>
                </a:solidFill>
              </a:rPr>
              <a:t> </a:t>
            </a:r>
            <a:r>
              <a:rPr lang="ru-RU" sz="3600" dirty="0" err="1" smtClean="0">
                <a:solidFill>
                  <a:schemeClr val="tx1"/>
                </a:solidFill>
              </a:rPr>
              <a:t>голові</a:t>
            </a:r>
            <a:r>
              <a:rPr lang="ru-RU" sz="3600" dirty="0" smtClean="0">
                <a:solidFill>
                  <a:schemeClr val="tx1"/>
                </a:solidFill>
              </a:rPr>
              <a:t/>
            </a:r>
            <a:br>
              <a:rPr lang="ru-RU" sz="3600" dirty="0" smtClean="0">
                <a:solidFill>
                  <a:schemeClr val="tx1"/>
                </a:solidFill>
              </a:rPr>
            </a:br>
            <a:endParaRPr lang="ru-RU" sz="3600" dirty="0"/>
          </a:p>
        </p:txBody>
      </p:sp>
      <p:sp>
        <p:nvSpPr>
          <p:cNvPr id="3" name="Содержимое 2"/>
          <p:cNvSpPr>
            <a:spLocks noGrp="1"/>
          </p:cNvSpPr>
          <p:nvPr>
            <p:ph idx="1"/>
          </p:nvPr>
        </p:nvSpPr>
        <p:spPr>
          <a:xfrm>
            <a:off x="1069571" y="1859589"/>
            <a:ext cx="10058400" cy="4023360"/>
          </a:xfrm>
        </p:spPr>
        <p:txBody>
          <a:bodyPr/>
          <a:lstStyle/>
          <a:p>
            <a:pPr>
              <a:buNone/>
            </a:pPr>
            <a:r>
              <a:rPr lang="uk-UA" dirty="0" smtClean="0"/>
              <a:t>Розгляньте розпорядження (у додатку) та обговоріть : </a:t>
            </a:r>
          </a:p>
          <a:p>
            <a:r>
              <a:rPr lang="uk-UA" dirty="0" smtClean="0"/>
              <a:t>1. Основні завдання Ради.</a:t>
            </a:r>
          </a:p>
          <a:p>
            <a:r>
              <a:rPr lang="uk-UA" dirty="0" smtClean="0"/>
              <a:t>2. Права та обов'язки членів Ради.</a:t>
            </a:r>
          </a:p>
          <a:p>
            <a:r>
              <a:rPr lang="uk-UA" dirty="0" smtClean="0"/>
              <a:t>3. Склад Ради. </a:t>
            </a:r>
          </a:p>
          <a:p>
            <a:r>
              <a:rPr lang="uk-UA" dirty="0" smtClean="0"/>
              <a:t>4. Організацію роботи Ради.</a:t>
            </a:r>
          </a:p>
          <a:p>
            <a:r>
              <a:rPr lang="uk-UA" dirty="0" smtClean="0"/>
              <a:t>5. Порядок проведення засідань Ради. </a:t>
            </a:r>
          </a:p>
          <a:p>
            <a:r>
              <a:rPr lang="uk-UA" dirty="0" smtClean="0"/>
              <a:t>6. Контроль за виконанням рішень Ради. </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Завдання:</a:t>
            </a:r>
            <a:endParaRPr lang="ru-RU" dirty="0"/>
          </a:p>
        </p:txBody>
      </p:sp>
      <p:sp>
        <p:nvSpPr>
          <p:cNvPr id="3" name="Содержимое 2"/>
          <p:cNvSpPr>
            <a:spLocks noGrp="1"/>
          </p:cNvSpPr>
          <p:nvPr>
            <p:ph idx="1"/>
          </p:nvPr>
        </p:nvSpPr>
        <p:spPr/>
        <p:txBody>
          <a:bodyPr/>
          <a:lstStyle/>
          <a:p>
            <a:r>
              <a:rPr lang="uk-UA" dirty="0" smtClean="0"/>
              <a:t>1. Проаналізуйте діяльність державних органів, що перераховані вище.</a:t>
            </a:r>
          </a:p>
          <a:p>
            <a:r>
              <a:rPr lang="uk-UA" dirty="0" smtClean="0"/>
              <a:t>2. Порівняйте їх функції, завдання, відповідальності.</a:t>
            </a:r>
          </a:p>
          <a:p>
            <a:r>
              <a:rPr lang="uk-UA" dirty="0" smtClean="0"/>
              <a:t>3. Прокоментуйте підпорядкованість органів на різних рівнях управління.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821761"/>
          </a:xfrm>
        </p:spPr>
        <p:txBody>
          <a:bodyPr/>
          <a:lstStyle/>
          <a:p>
            <a:pPr algn="ctr"/>
            <a:r>
              <a:rPr lang="uk-UA" dirty="0" smtClean="0"/>
              <a:t>План лекції </a:t>
            </a:r>
            <a:endParaRPr lang="uk-UA" dirty="0"/>
          </a:p>
        </p:txBody>
      </p:sp>
      <p:sp>
        <p:nvSpPr>
          <p:cNvPr id="3" name="Объект 2"/>
          <p:cNvSpPr>
            <a:spLocks noGrp="1"/>
          </p:cNvSpPr>
          <p:nvPr>
            <p:ph idx="1"/>
          </p:nvPr>
        </p:nvSpPr>
        <p:spPr/>
        <p:txBody>
          <a:bodyPr/>
          <a:lstStyle/>
          <a:p>
            <a:r>
              <a:rPr lang="uk-UA" sz="3200" dirty="0" smtClean="0"/>
              <a:t>1. Поняття про організаційну структуру управління. </a:t>
            </a:r>
            <a:endParaRPr lang="ru-RU" sz="3200" dirty="0" smtClean="0"/>
          </a:p>
          <a:p>
            <a:pPr algn="just"/>
            <a:r>
              <a:rPr lang="uk-UA" sz="3200" dirty="0" smtClean="0"/>
              <a:t>2.</a:t>
            </a:r>
            <a:r>
              <a:rPr lang="ru-RU" sz="3200" dirty="0" smtClean="0"/>
              <a:t> Про </a:t>
            </a:r>
            <a:r>
              <a:rPr lang="ru-RU" sz="3200" dirty="0" err="1" smtClean="0"/>
              <a:t>управління</a:t>
            </a:r>
            <a:r>
              <a:rPr lang="ru-RU" sz="3200" dirty="0" smtClean="0"/>
              <a:t> </a:t>
            </a:r>
            <a:r>
              <a:rPr lang="ru-RU" sz="3200" dirty="0" err="1" smtClean="0"/>
              <a:t>культури</a:t>
            </a:r>
            <a:r>
              <a:rPr lang="ru-RU" sz="3200" dirty="0" smtClean="0"/>
              <a:t> і туризму </a:t>
            </a:r>
            <a:r>
              <a:rPr lang="ru-RU" sz="3200" dirty="0" err="1" smtClean="0"/>
              <a:t>Харківської</a:t>
            </a:r>
            <a:r>
              <a:rPr lang="ru-RU" sz="3200" dirty="0" smtClean="0"/>
              <a:t> ОДА.</a:t>
            </a:r>
          </a:p>
          <a:p>
            <a:pPr algn="just"/>
            <a:r>
              <a:rPr lang="uk-UA" sz="3200" dirty="0" smtClean="0"/>
              <a:t>3.Про </a:t>
            </a:r>
            <a:r>
              <a:rPr lang="ru-RU" sz="3200" dirty="0" smtClean="0"/>
              <a:t>ОКЗ «</a:t>
            </a:r>
            <a:r>
              <a:rPr lang="ru-RU" sz="3200" dirty="0" err="1" smtClean="0"/>
              <a:t>Харківський</a:t>
            </a:r>
            <a:r>
              <a:rPr lang="ru-RU" sz="3200" dirty="0" smtClean="0"/>
              <a:t> </a:t>
            </a:r>
            <a:r>
              <a:rPr lang="ru-RU" sz="3200" dirty="0" err="1" smtClean="0"/>
              <a:t>організаційно-методичний</a:t>
            </a:r>
            <a:r>
              <a:rPr lang="ru-RU" sz="3200" dirty="0" smtClean="0"/>
              <a:t> центр туризму» </a:t>
            </a:r>
            <a:endParaRPr lang="uk-UA" sz="3200" dirty="0" smtClean="0"/>
          </a:p>
          <a:p>
            <a:r>
              <a:rPr lang="uk-UA" sz="3200" dirty="0" smtClean="0"/>
              <a:t>4. Про Туристичну Раду при Харківському міському голові.</a:t>
            </a:r>
          </a:p>
          <a:p>
            <a:endParaRPr lang="ru-RU" dirty="0"/>
          </a:p>
        </p:txBody>
      </p:sp>
    </p:spTree>
    <p:extLst>
      <p:ext uri="{BB962C8B-B14F-4D97-AF65-F5344CB8AC3E}">
        <p14:creationId xmlns:p14="http://schemas.microsoft.com/office/powerpoint/2010/main" val="25179054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7927" y="290945"/>
            <a:ext cx="11430000" cy="5632311"/>
          </a:xfrm>
          <a:prstGeom prst="rect">
            <a:avLst/>
          </a:prstGeom>
        </p:spPr>
        <p:txBody>
          <a:bodyPr wrap="square">
            <a:spAutoFit/>
          </a:bodyPr>
          <a:lstStyle/>
          <a:p>
            <a:pPr algn="just"/>
            <a:r>
              <a:rPr lang="ru-RU" sz="2000" dirty="0" smtClean="0"/>
              <a:t>	</a:t>
            </a:r>
            <a:r>
              <a:rPr lang="ru-RU" sz="2000" dirty="0" err="1" smtClean="0"/>
              <a:t>Еф</a:t>
            </a:r>
            <a:r>
              <a:rPr lang="uk-UA" sz="2000" dirty="0" err="1" smtClean="0"/>
              <a:t>ективність</a:t>
            </a:r>
            <a:r>
              <a:rPr lang="uk-UA" sz="2000" dirty="0" smtClean="0"/>
              <a:t> управління діяльністю залежить від того, наскільки правильно сформовано організаційну структуру управління та наскільки вона відповідає меті діяльності організації. Організаційна структура — це впорядкована сукупність взаємопов'язаних елементів, з стійкими відносинами, що забезпечують їх функціонування та розвиток як цілого. Можна сказати, що структура управління — це не що інше, як оптимальний розподіл роботи, прав і відповідальності, порядку і форм взаємодії між членами колективу організації.</a:t>
            </a:r>
          </a:p>
          <a:p>
            <a:pPr algn="just"/>
            <a:endParaRPr lang="uk-UA" sz="2000" dirty="0" smtClean="0"/>
          </a:p>
          <a:p>
            <a:pPr algn="just"/>
            <a:r>
              <a:rPr lang="uk-UA" sz="2000" dirty="0" smtClean="0"/>
              <a:t>	Метою організаційної структури управління є забезпечення стійкого розвитку соціально-економічної системи через формування, збереження і вдосконалення способів взаємозв'язку та взаємодії системи із зовнішнім середовищем і внутрішньої взаємодії елементів системи. Структура туристичного підприємства:</a:t>
            </a:r>
          </a:p>
          <a:p>
            <a:pPr algn="just"/>
            <a:endParaRPr lang="uk-UA" sz="2000" dirty="0" smtClean="0"/>
          </a:p>
          <a:p>
            <a:pPr algn="just"/>
            <a:r>
              <a:rPr lang="uk-UA" sz="2000" dirty="0" smtClean="0"/>
              <a:t>— забезпечує координацію усіх функцій менеджменту;</a:t>
            </a:r>
          </a:p>
          <a:p>
            <a:pPr algn="just"/>
            <a:endParaRPr lang="uk-UA" sz="2000" dirty="0" smtClean="0"/>
          </a:p>
          <a:p>
            <a:pPr algn="just"/>
            <a:r>
              <a:rPr lang="uk-UA" sz="2000" dirty="0" smtClean="0"/>
              <a:t>— встановлює повноваження та відповідальність керівників усіх рівнів;</a:t>
            </a:r>
          </a:p>
          <a:p>
            <a:pPr algn="just"/>
            <a:endParaRPr lang="uk-UA" sz="2000" dirty="0" smtClean="0"/>
          </a:p>
          <a:p>
            <a:pPr algn="just"/>
            <a:r>
              <a:rPr lang="uk-UA" sz="2000" dirty="0" smtClean="0"/>
              <a:t>— багато в чому визначає стиль менеджменту, організаційну культуру й ефективність праці співробітників та підприємства в цілому.</a:t>
            </a:r>
            <a:endParaRPr lang="uk-U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1782" y="318655"/>
            <a:ext cx="11582399" cy="5940088"/>
          </a:xfrm>
          <a:prstGeom prst="rect">
            <a:avLst/>
          </a:prstGeom>
        </p:spPr>
        <p:txBody>
          <a:bodyPr wrap="square">
            <a:spAutoFit/>
          </a:bodyPr>
          <a:lstStyle/>
          <a:p>
            <a:r>
              <a:rPr lang="uk-UA" sz="2000" dirty="0" smtClean="0"/>
              <a:t>Складниками організаційних структур є:</a:t>
            </a:r>
          </a:p>
          <a:p>
            <a:endParaRPr lang="uk-UA" sz="2000" dirty="0" smtClean="0"/>
          </a:p>
          <a:p>
            <a:r>
              <a:rPr lang="uk-UA" sz="2000" dirty="0" smtClean="0"/>
              <a:t>— елементи організаційних структур управління — служби або органи апарату управління, а також окремі працівники цих служб (органів);</a:t>
            </a:r>
          </a:p>
          <a:p>
            <a:pPr algn="just"/>
            <a:endParaRPr lang="uk-UA" sz="2000" dirty="0" smtClean="0"/>
          </a:p>
          <a:p>
            <a:pPr algn="just"/>
            <a:r>
              <a:rPr lang="uk-UA" sz="2000" dirty="0" smtClean="0"/>
              <a:t>— організаційні відносини — відношення (зв'язки) між підрозділами організації, рівнями її управління, персоналом, завдяки яким реалізуються функції управління;</a:t>
            </a:r>
          </a:p>
          <a:p>
            <a:pPr algn="just"/>
            <a:endParaRPr lang="uk-UA" sz="2000" dirty="0" smtClean="0"/>
          </a:p>
          <a:p>
            <a:pPr algn="just"/>
            <a:r>
              <a:rPr lang="uk-UA" sz="2000" dirty="0" smtClean="0"/>
              <a:t>— рівні управління — сукупність прав, обов'язків і відповідальності, характерна для посадових осіб, що займають певне місце в ієрархічній структурі організації.</a:t>
            </a:r>
          </a:p>
          <a:p>
            <a:pPr algn="just"/>
            <a:endParaRPr lang="uk-UA" sz="2000" dirty="0" smtClean="0"/>
          </a:p>
          <a:p>
            <a:pPr algn="just"/>
            <a:r>
              <a:rPr lang="uk-UA" sz="2000" dirty="0" smtClean="0"/>
              <a:t>Отже, елементами структури управління є окремі співробітники, служби, ланки апарату управління, а відношення між ними підтримуються завдяки зв'язкам, які поділяються на горизонтальні та вертикальні. Горизонтальні зв'язки мають </a:t>
            </a:r>
            <a:r>
              <a:rPr lang="uk-UA" sz="2000" dirty="0" err="1" smtClean="0"/>
              <a:t>однорівневий</a:t>
            </a:r>
            <a:r>
              <a:rPr lang="uk-UA" sz="2000" dirty="0" smtClean="0"/>
              <a:t> і узгоджувальний характер. Вертикальні зв'язки — це зв'язки підпорядкування, необхідність у яких виникає у випадку ієрархічності управління. Зв'язки в структурі управління можуть бути також лінійними та функціональними. Лінійні зв'язки відображають взаємодію між лінійними керівниками — особами, які відповідають за діяльність організації або її підрозділів. Функціональні зв'язки виникають там, де відбувається взаємодія за певними функціями управління. Залежно від домінуючих зв'язків формуються відповідні повноваження</a:t>
            </a:r>
            <a:endParaRPr lang="uk-UA"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3455" y="290946"/>
            <a:ext cx="10917382" cy="6001643"/>
          </a:xfrm>
          <a:prstGeom prst="rect">
            <a:avLst/>
          </a:prstGeom>
        </p:spPr>
        <p:txBody>
          <a:bodyPr wrap="square">
            <a:spAutoFit/>
          </a:bodyPr>
          <a:lstStyle/>
          <a:p>
            <a:pPr algn="just"/>
            <a:r>
              <a:rPr lang="uk-UA" sz="2400" dirty="0" smtClean="0"/>
              <a:t>	Складники організаційної структури взаємозалежні: зміни кожного з них (кількості елементів і рівнів, кількості та характеру зв'язків і повноважень працівників) викликають необхідність перегляду всіх інших. Так, постановка нового організаційного завдання (наприклад, робота з новим сегментом туристів, розширення рекламної діяльності, освоєння нового туристичного регіону) передбачає вирішення низки питань: чи потрібно формувати новий підрозділ для його розв'язання; хто буде керівником; яка буде чисельність персоналу відділу; які функції він буде виконувати, кому підпорядковуватися і яке місце буде займати в ієрархічній структурі; якими будуть його взаємовідносини з іншими підрозділами організації.</a:t>
            </a:r>
          </a:p>
          <a:p>
            <a:pPr algn="just"/>
            <a:endParaRPr lang="uk-UA" sz="2400" dirty="0" smtClean="0"/>
          </a:p>
          <a:p>
            <a:pPr algn="just"/>
            <a:r>
              <a:rPr lang="uk-UA" sz="2400" dirty="0" smtClean="0"/>
              <a:t>	Збільшення кількості елементів і рівнів у структурі управління неодмінно приводить до значного зростання кількості й складності зв'язків, що виникають у процесі прийняття управлінських рішень. Наслідком часто стає гальмування процесу управління, що в сучасних умовах означає погіршення якості функціонування менеджменту організації.</a:t>
            </a:r>
            <a:endParaRPr lang="uk-UA"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1891" y="405533"/>
            <a:ext cx="11277600" cy="5940088"/>
          </a:xfrm>
          <a:prstGeom prst="rect">
            <a:avLst/>
          </a:prstGeom>
        </p:spPr>
        <p:txBody>
          <a:bodyPr wrap="square">
            <a:spAutoFit/>
          </a:bodyPr>
          <a:lstStyle/>
          <a:p>
            <a:pPr algn="just"/>
            <a:r>
              <a:rPr lang="uk-UA" sz="2000" dirty="0" smtClean="0"/>
              <a:t>Туристична діяльність, як відомо, — це організована діяльність з надання туристичних послуг. Ринок туризму характеризується великою кількістю суб'єктів виробництва і просування туристичної послуги (туристичні підприємства, об'єднання, </a:t>
            </a:r>
            <a:r>
              <a:rPr lang="uk-UA" sz="2000" dirty="0" err="1" smtClean="0"/>
              <a:t>турагенти</a:t>
            </a:r>
            <a:r>
              <a:rPr lang="uk-UA" sz="2000" dirty="0" smtClean="0"/>
              <a:t>, туроператори тощо), між якими існують логічні відносини рівнів управління і функціональних служб. Фактично менеджмент покликаний побудувати таку їх взаємодію, щоб досягти стратегічних цілей туристичної галузі. Організаційна структура управління туризмом дає змогу впорядкувати сукупність взаємопов'язаних елементів усередині будь-якої туристичної організації, туристичного ринку.</a:t>
            </a:r>
          </a:p>
          <a:p>
            <a:pPr algn="just"/>
            <a:endParaRPr lang="uk-UA" sz="2000" dirty="0" smtClean="0"/>
          </a:p>
          <a:p>
            <a:pPr algn="just"/>
            <a:r>
              <a:rPr lang="uk-UA" sz="2000" dirty="0" smtClean="0"/>
              <a:t>Управління туристичною структурою передбачає розподіл завдань між структурними підрозділами і працівниками, в т. ч. надання їм повноважень для реалізації того чи іншого напряму туристичної діяльності або діяльності із забезпечення функціонування організації.</a:t>
            </a:r>
          </a:p>
          <a:p>
            <a:pPr algn="just"/>
            <a:endParaRPr lang="uk-UA" sz="2000" dirty="0" smtClean="0"/>
          </a:p>
          <a:p>
            <a:pPr algn="just"/>
            <a:r>
              <a:rPr lang="uk-UA" sz="2000" dirty="0" smtClean="0"/>
              <a:t>Організаційна структура управління в туризмі, так само як і в будь-якій організації, складається з ланок (відділів), рівнів управління та горизонтальних і вертикальних зв'язків між ними. Ланки управління в туристичній організації виокремлюються залежно від її масштабів. У невеликих туристичних організаціях з невеликим штатом управлінські ланки можуть бути представлені навіть окремими спеціалістами. Великі туристичні організації поділяються на структурні підрозділи, орієнтовані на виконання відповідних функцій управління. Зв'язки між такими структурними підрозділами мають горизонтальний характер.</a:t>
            </a:r>
            <a:endParaRPr lang="uk-UA"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77635" y="789709"/>
            <a:ext cx="10016837" cy="5078313"/>
          </a:xfrm>
          <a:prstGeom prst="rect">
            <a:avLst/>
          </a:prstGeom>
        </p:spPr>
        <p:txBody>
          <a:bodyPr wrap="square">
            <a:spAutoFit/>
          </a:bodyPr>
          <a:lstStyle/>
          <a:p>
            <a:pPr algn="just"/>
            <a:endParaRPr lang="ru-RU" sz="2800" dirty="0" smtClean="0"/>
          </a:p>
          <a:p>
            <a:pPr algn="ctr"/>
            <a:r>
              <a:rPr lang="uk-UA" sz="3600" b="1" dirty="0" smtClean="0"/>
              <a:t>2.</a:t>
            </a:r>
            <a:r>
              <a:rPr lang="ru-RU" sz="3600" b="1" dirty="0" smtClean="0"/>
              <a:t> Про </a:t>
            </a:r>
            <a:r>
              <a:rPr lang="ru-RU" sz="3600" b="1" dirty="0" err="1" smtClean="0"/>
              <a:t>управління</a:t>
            </a:r>
            <a:r>
              <a:rPr lang="ru-RU" sz="3600" b="1" dirty="0" smtClean="0"/>
              <a:t> </a:t>
            </a:r>
            <a:r>
              <a:rPr lang="ru-RU" sz="3600" b="1" dirty="0" err="1" smtClean="0"/>
              <a:t>культури</a:t>
            </a:r>
            <a:r>
              <a:rPr lang="ru-RU" sz="3600" b="1" dirty="0" smtClean="0"/>
              <a:t> і туризму </a:t>
            </a:r>
            <a:r>
              <a:rPr lang="ru-RU" sz="3600" b="1" dirty="0" err="1" smtClean="0"/>
              <a:t>Харківської</a:t>
            </a:r>
            <a:r>
              <a:rPr lang="ru-RU" sz="3600" b="1" dirty="0" smtClean="0"/>
              <a:t> ОДА.</a:t>
            </a:r>
          </a:p>
          <a:p>
            <a:pPr algn="ctr"/>
            <a:endParaRPr lang="uk-UA" sz="2800" dirty="0" smtClean="0"/>
          </a:p>
          <a:p>
            <a:pPr marL="514350" indent="-514350" algn="just">
              <a:buAutoNum type="arabicPeriod"/>
            </a:pPr>
            <a:r>
              <a:rPr lang="ru-RU" sz="2800" dirty="0" err="1" smtClean="0"/>
              <a:t>Міністерств</a:t>
            </a:r>
            <a:r>
              <a:rPr lang="ru-RU" sz="2800" dirty="0" err="1"/>
              <a:t>о</a:t>
            </a:r>
            <a:r>
              <a:rPr lang="ru-RU" sz="2800" dirty="0" smtClean="0"/>
              <a:t> </a:t>
            </a:r>
            <a:r>
              <a:rPr lang="ru-RU" sz="2800" dirty="0" err="1"/>
              <a:t>інфраструктури</a:t>
            </a:r>
            <a:r>
              <a:rPr lang="ru-RU" sz="2800" dirty="0"/>
              <a:t> </a:t>
            </a:r>
            <a:endParaRPr lang="en-US" sz="2800" dirty="0" smtClean="0"/>
          </a:p>
          <a:p>
            <a:pPr marL="514350" indent="-514350" algn="just">
              <a:buAutoNum type="arabicPeriod"/>
            </a:pPr>
            <a:r>
              <a:rPr lang="ru-RU" sz="2800" dirty="0" err="1" smtClean="0"/>
              <a:t>Державне</a:t>
            </a:r>
            <a:r>
              <a:rPr lang="ru-RU" sz="2800" dirty="0" smtClean="0"/>
              <a:t> </a:t>
            </a:r>
            <a:r>
              <a:rPr lang="ru-RU" sz="2800" dirty="0"/>
              <a:t>агентство </a:t>
            </a:r>
            <a:r>
              <a:rPr lang="ru-RU" sz="2800" dirty="0" err="1"/>
              <a:t>розвитку</a:t>
            </a:r>
            <a:r>
              <a:rPr lang="ru-RU" sz="2800" dirty="0"/>
              <a:t> туризму (ДАРТ) яке є </a:t>
            </a:r>
            <a:r>
              <a:rPr lang="ru-RU" sz="2800" dirty="0" err="1"/>
              <a:t>центральним</a:t>
            </a:r>
            <a:r>
              <a:rPr lang="ru-RU" sz="2800" dirty="0"/>
              <a:t> органом </a:t>
            </a:r>
            <a:r>
              <a:rPr lang="ru-RU" sz="2800" dirty="0" err="1" smtClean="0"/>
              <a:t>виконавчої</a:t>
            </a:r>
            <a:r>
              <a:rPr lang="ru-RU" sz="2800" dirty="0" smtClean="0"/>
              <a:t> </a:t>
            </a:r>
            <a:r>
              <a:rPr lang="ru-RU" sz="2800" dirty="0" err="1" smtClean="0"/>
              <a:t>влади</a:t>
            </a:r>
            <a:endParaRPr lang="en-US" sz="2800" dirty="0" smtClean="0"/>
          </a:p>
          <a:p>
            <a:pPr algn="just"/>
            <a:r>
              <a:rPr lang="uk-UA" sz="2800" dirty="0" smtClean="0"/>
              <a:t>3. </a:t>
            </a:r>
            <a:r>
              <a:rPr lang="ru-RU" sz="2800" dirty="0" smtClean="0"/>
              <a:t>Департамент </a:t>
            </a:r>
            <a:r>
              <a:rPr lang="ru-RU" sz="2800" dirty="0" err="1" smtClean="0"/>
              <a:t>культури</a:t>
            </a:r>
            <a:r>
              <a:rPr lang="ru-RU" sz="2800" dirty="0" smtClean="0"/>
              <a:t> і туризму </a:t>
            </a:r>
            <a:r>
              <a:rPr lang="ru-RU" sz="2800" dirty="0" err="1" smtClean="0"/>
              <a:t>Харківської</a:t>
            </a:r>
            <a:r>
              <a:rPr lang="ru-RU" sz="2800" dirty="0" smtClean="0"/>
              <a:t> ОДА (</a:t>
            </a:r>
            <a:r>
              <a:rPr lang="ru-RU" sz="2800" dirty="0" err="1" smtClean="0"/>
              <a:t>Керівник</a:t>
            </a:r>
            <a:r>
              <a:rPr lang="ru-RU" sz="2800" dirty="0" smtClean="0"/>
              <a:t> </a:t>
            </a:r>
            <a:r>
              <a:rPr lang="ru-RU" sz="2800" dirty="0" smtClean="0"/>
              <a:t>Павленко </a:t>
            </a:r>
            <a:r>
              <a:rPr lang="ru-RU" sz="2800" dirty="0" err="1"/>
              <a:t>Едуард</a:t>
            </a:r>
            <a:r>
              <a:rPr lang="ru-RU" sz="2800" dirty="0"/>
              <a:t> </a:t>
            </a:r>
            <a:r>
              <a:rPr lang="ru-RU" sz="2800" dirty="0" err="1" smtClean="0"/>
              <a:t>Євгенович</a:t>
            </a:r>
            <a:r>
              <a:rPr lang="ru-RU" sz="2800" dirty="0" smtClean="0"/>
              <a:t> - </a:t>
            </a:r>
            <a:r>
              <a:rPr lang="en-US" sz="2800" dirty="0"/>
              <a:t>https://kharkivoda.gov.ua/oblasna-derzhavna-administratsiya/struktura-administratsiyi/strukturni-pidrozdili/155</a:t>
            </a:r>
            <a:r>
              <a:rPr lang="ru-RU" sz="2800" dirty="0" smtClean="0"/>
              <a:t>)</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Департамент культури і туризму Харківської ОДА</a:t>
            </a:r>
            <a:endParaRPr lang="uk-UA" dirty="0"/>
          </a:p>
        </p:txBody>
      </p:sp>
      <p:sp>
        <p:nvSpPr>
          <p:cNvPr id="3" name="Объект 2"/>
          <p:cNvSpPr>
            <a:spLocks noGrp="1"/>
          </p:cNvSpPr>
          <p:nvPr>
            <p:ph idx="1"/>
          </p:nvPr>
        </p:nvSpPr>
        <p:spPr>
          <a:xfrm>
            <a:off x="498764" y="1845734"/>
            <a:ext cx="10656916" cy="4402666"/>
          </a:xfrm>
        </p:spPr>
        <p:txBody>
          <a:bodyPr>
            <a:normAutofit/>
          </a:bodyPr>
          <a:lstStyle/>
          <a:p>
            <a:r>
              <a:rPr lang="uk-UA" dirty="0" smtClean="0"/>
              <a:t>Послуги, які надаються:</a:t>
            </a:r>
          </a:p>
          <a:p>
            <a:pPr algn="just"/>
            <a:r>
              <a:rPr lang="uk-UA" dirty="0" smtClean="0"/>
              <a:t> Дозвіл на проведення робіт на пам'ятках місцевого значення (крім пам'яток археології), їх територіях та в зонах охорони, реєстрація дозволів на проведення археологічних розвідок, розкопок</a:t>
            </a:r>
          </a:p>
          <a:p>
            <a:pPr algn="just"/>
            <a:r>
              <a:rPr lang="uk-UA" dirty="0" smtClean="0"/>
              <a:t>Погодження відчуження або передачі пам'яток місцевого значення їхніми власниками чи уповноваженими ними органами іншим особам у володіння, користування або управління</a:t>
            </a:r>
          </a:p>
          <a:p>
            <a:pPr algn="just"/>
            <a:r>
              <a:rPr lang="uk-UA" dirty="0" smtClean="0"/>
              <a:t>Погодження програм та проектів містобудівних, архітектурних і ландшафтних перетворень, будівельних, меліоративних, шляхових, земельних робіт, реалізація яких може позначитися на стані пам'яток місцевого значення, їх територій і зон охорони</a:t>
            </a:r>
          </a:p>
          <a:p>
            <a:pPr algn="just"/>
            <a:r>
              <a:rPr lang="uk-UA" dirty="0" smtClean="0"/>
              <a:t>Погодження проектів землеустрою щодо відведення земельних ділянок, розташованих на території земель історико-культурного призначення, пам'яток культурної спадщини місцевого значення, їх охоронних зон, в історичних ареалах населених місць та інших землях історико-культурного призначення у м. Харкові.</a:t>
            </a:r>
            <a:endParaRPr lang="uk-UA" dirty="0"/>
          </a:p>
        </p:txBody>
      </p:sp>
    </p:spTree>
    <p:extLst>
      <p:ext uri="{BB962C8B-B14F-4D97-AF65-F5344CB8AC3E}">
        <p14:creationId xmlns:p14="http://schemas.microsoft.com/office/powerpoint/2010/main" val="2324213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255" y="831273"/>
            <a:ext cx="10227425" cy="906087"/>
          </a:xfrm>
        </p:spPr>
        <p:txBody>
          <a:bodyPr>
            <a:normAutofit fontScale="90000"/>
          </a:bodyPr>
          <a:lstStyle/>
          <a:p>
            <a:pPr algn="just"/>
            <a:r>
              <a:rPr lang="uk-UA" dirty="0" smtClean="0"/>
              <a:t/>
            </a:r>
            <a:br>
              <a:rPr lang="uk-UA" dirty="0" smtClean="0"/>
            </a:br>
            <a:r>
              <a:rPr lang="ru-RU" sz="3600" dirty="0" err="1"/>
              <a:t>Розпорядження</a:t>
            </a:r>
            <a:r>
              <a:rPr lang="ru-RU" sz="3600" dirty="0"/>
              <a:t> № 416 </a:t>
            </a:r>
            <a:r>
              <a:rPr lang="ru-RU" sz="3600" dirty="0" err="1"/>
              <a:t>від</a:t>
            </a:r>
            <a:r>
              <a:rPr lang="ru-RU" sz="3600" dirty="0"/>
              <a:t> 03.07.2020 "Про </a:t>
            </a:r>
            <a:r>
              <a:rPr lang="ru-RU" sz="3600" dirty="0" err="1"/>
              <a:t>затвердження</a:t>
            </a:r>
            <a:r>
              <a:rPr lang="ru-RU" sz="3600" dirty="0"/>
              <a:t> </a:t>
            </a:r>
            <a:r>
              <a:rPr lang="ru-RU" sz="3600" dirty="0" err="1"/>
              <a:t>Положення</a:t>
            </a:r>
            <a:r>
              <a:rPr lang="ru-RU" sz="3600" dirty="0"/>
              <a:t> про Департамент </a:t>
            </a:r>
            <a:r>
              <a:rPr lang="ru-RU" sz="3600" dirty="0" err="1"/>
              <a:t>культури</a:t>
            </a:r>
            <a:r>
              <a:rPr lang="ru-RU" sz="3600" dirty="0"/>
              <a:t> і туризму </a:t>
            </a:r>
            <a:r>
              <a:rPr lang="ru-RU" sz="3600" dirty="0" err="1"/>
              <a:t>Харківської</a:t>
            </a:r>
            <a:r>
              <a:rPr lang="ru-RU" sz="3600" dirty="0"/>
              <a:t> </a:t>
            </a:r>
            <a:r>
              <a:rPr lang="ru-RU" sz="3600" dirty="0" err="1"/>
              <a:t>обласної</a:t>
            </a:r>
            <a:r>
              <a:rPr lang="ru-RU" sz="3600" dirty="0"/>
              <a:t> </a:t>
            </a:r>
            <a:r>
              <a:rPr lang="ru-RU" sz="3600" dirty="0" err="1"/>
              <a:t>державної</a:t>
            </a:r>
            <a:r>
              <a:rPr lang="ru-RU" sz="3600" dirty="0"/>
              <a:t> </a:t>
            </a:r>
            <a:r>
              <a:rPr lang="ru-RU" sz="3600" dirty="0" err="1"/>
              <a:t>адміністрації</a:t>
            </a:r>
            <a:r>
              <a:rPr lang="ru-RU" sz="3600" dirty="0"/>
              <a:t>".</a:t>
            </a:r>
            <a:endParaRPr lang="uk-UA" sz="3600" dirty="0"/>
          </a:p>
        </p:txBody>
      </p:sp>
      <p:sp>
        <p:nvSpPr>
          <p:cNvPr id="3" name="Объект 2"/>
          <p:cNvSpPr>
            <a:spLocks noGrp="1"/>
          </p:cNvSpPr>
          <p:nvPr>
            <p:ph idx="1"/>
          </p:nvPr>
        </p:nvSpPr>
        <p:spPr/>
        <p:txBody>
          <a:bodyPr/>
          <a:lstStyle/>
          <a:p>
            <a:pPr>
              <a:buNone/>
            </a:pPr>
            <a:r>
              <a:rPr lang="uk-UA" dirty="0" smtClean="0"/>
              <a:t>		Розгляньте розпорядження (у додатку) та обговоріть його складові частини: </a:t>
            </a:r>
          </a:p>
          <a:p>
            <a:r>
              <a:rPr lang="uk-UA" dirty="0" smtClean="0"/>
              <a:t>1. Загальні положення.</a:t>
            </a:r>
          </a:p>
          <a:p>
            <a:r>
              <a:rPr lang="uk-UA" dirty="0" smtClean="0"/>
              <a:t>2. Функції департаменту.</a:t>
            </a:r>
          </a:p>
          <a:p>
            <a:r>
              <a:rPr lang="uk-UA" dirty="0" smtClean="0"/>
              <a:t>3. Склад </a:t>
            </a:r>
            <a:r>
              <a:rPr lang="uk-UA" dirty="0"/>
              <a:t>департаменту. </a:t>
            </a:r>
            <a:endParaRPr lang="uk-UA" dirty="0" smtClean="0"/>
          </a:p>
          <a:p>
            <a:r>
              <a:rPr lang="uk-UA" dirty="0" smtClean="0"/>
              <a:t>4. Організацію роботи </a:t>
            </a:r>
            <a:r>
              <a:rPr lang="uk-UA" dirty="0"/>
              <a:t>департаменту.</a:t>
            </a:r>
            <a:endParaRPr lang="uk-UA" dirty="0" smtClean="0"/>
          </a:p>
          <a:p>
            <a:r>
              <a:rPr lang="uk-UA" dirty="0" smtClean="0"/>
              <a:t>5. Порядок проведення засідань </a:t>
            </a:r>
            <a:r>
              <a:rPr lang="uk-UA" dirty="0"/>
              <a:t>департаменту. </a:t>
            </a:r>
            <a:endParaRPr lang="uk-UA" dirty="0" smtClean="0"/>
          </a:p>
          <a:p>
            <a:r>
              <a:rPr lang="uk-UA" dirty="0" smtClean="0"/>
              <a:t>6. Контроль за виконанням рішень </a:t>
            </a:r>
            <a:r>
              <a:rPr lang="uk-UA" dirty="0"/>
              <a:t>департаменту. </a:t>
            </a:r>
            <a:endParaRPr lang="uk-UA" dirty="0" smtClean="0"/>
          </a:p>
          <a:p>
            <a:endParaRPr lang="ru-RU" dirty="0"/>
          </a:p>
        </p:txBody>
      </p:sp>
    </p:spTree>
    <p:extLst>
      <p:ext uri="{BB962C8B-B14F-4D97-AF65-F5344CB8AC3E}">
        <p14:creationId xmlns:p14="http://schemas.microsoft.com/office/powerpoint/2010/main" val="2939918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771</TotalTime>
  <Words>885</Words>
  <Application>Microsoft Office PowerPoint</Application>
  <PresentationFormat>Широкоэкранный</PresentationFormat>
  <Paragraphs>86</Paragraphs>
  <Slides>15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15</vt:i4>
      </vt:variant>
    </vt:vector>
  </HeadingPairs>
  <TitlesOfParts>
    <vt:vector size="18" baseType="lpstr">
      <vt:lpstr>Calibri</vt:lpstr>
      <vt:lpstr>Calibri Light</vt:lpstr>
      <vt:lpstr>Ретро</vt:lpstr>
      <vt:lpstr>Структура державного управління туристичною діяльністю в Харківській області </vt:lpstr>
      <vt:lpstr>План лекції </vt:lpstr>
      <vt:lpstr>Презентация PowerPoint</vt:lpstr>
      <vt:lpstr>Презентация PowerPoint</vt:lpstr>
      <vt:lpstr>Презентация PowerPoint</vt:lpstr>
      <vt:lpstr>Презентация PowerPoint</vt:lpstr>
      <vt:lpstr>Презентация PowerPoint</vt:lpstr>
      <vt:lpstr>Департамент культури і туризму Харківської ОДА</vt:lpstr>
      <vt:lpstr> Розпорядження № 416 від 03.07.2020 "Про затвердження Положення про Департамент культури і туризму Харківської обласної державної адміністрації".</vt:lpstr>
      <vt:lpstr>3. ОБЛАСНИЙ КОМУНАЛЬНИЙ ЗАКЛАД «ХАРКІВСЬКИЙ ОРГАНІЗАЦІЙНО-МЕТОДИЧНИЙ ЦЕНТР ТУРИЗМУ», УПРАВЛІННЯ КУЛЬТУРИ І ТУРИЗМУ ХАРКІВСЬКОЇ ОБЛАСНОЇ ДЕРЖАВНОЇ АДМІНІСТРАЦІЇ</vt:lpstr>
      <vt:lpstr>ОБЛАСНИЙ КОМУНАЛЬНИЙ ЗАКЛАД  «ХАРКІВСЬКИЙ ОРГАНІЗАЦІЙНО – МЕТОДИЧНИЙ ЦЕНТР ТУРИЗМУ»</vt:lpstr>
      <vt:lpstr>4. Туристична Рада при Харківському міському голові  РОЗПОРЯДЖЕННЯ </vt:lpstr>
      <vt:lpstr>Презентация PowerPoint</vt:lpstr>
      <vt:lpstr>Положення про створення Туристичної Ради при Харківському міському голові </vt:lpstr>
      <vt:lpstr>Завдання: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Структура державного управління туристичною діяльністю в Харківській області</dc:title>
  <dc:creator>Пользователь</dc:creator>
  <cp:lastModifiedBy>Admin</cp:lastModifiedBy>
  <cp:revision>54</cp:revision>
  <dcterms:created xsi:type="dcterms:W3CDTF">2018-10-16T07:04:18Z</dcterms:created>
  <dcterms:modified xsi:type="dcterms:W3CDTF">2022-11-06T15:59:53Z</dcterms:modified>
</cp:coreProperties>
</file>