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57" r:id="rId3"/>
    <p:sldId id="319" r:id="rId4"/>
    <p:sldId id="320" r:id="rId5"/>
    <p:sldId id="321" r:id="rId6"/>
    <p:sldId id="286" r:id="rId7"/>
    <p:sldId id="258" r:id="rId8"/>
    <p:sldId id="259" r:id="rId9"/>
    <p:sldId id="260" r:id="rId10"/>
    <p:sldId id="304" r:id="rId11"/>
    <p:sldId id="305" r:id="rId12"/>
    <p:sldId id="306" r:id="rId13"/>
    <p:sldId id="307" r:id="rId14"/>
    <p:sldId id="308" r:id="rId15"/>
    <p:sldId id="310" r:id="rId16"/>
    <p:sldId id="311" r:id="rId17"/>
    <p:sldId id="312" r:id="rId18"/>
    <p:sldId id="313" r:id="rId19"/>
    <p:sldId id="268" r:id="rId20"/>
    <p:sldId id="269" r:id="rId21"/>
    <p:sldId id="277" r:id="rId22"/>
    <p:sldId id="279" r:id="rId23"/>
    <p:sldId id="314" r:id="rId24"/>
    <p:sldId id="280" r:id="rId25"/>
    <p:sldId id="281" r:id="rId26"/>
    <p:sldId id="282" r:id="rId27"/>
    <p:sldId id="283" r:id="rId28"/>
    <p:sldId id="284" r:id="rId29"/>
    <p:sldId id="285" r:id="rId30"/>
    <p:sldId id="287" r:id="rId31"/>
    <p:sldId id="288" r:id="rId32"/>
    <p:sldId id="289" r:id="rId33"/>
    <p:sldId id="301" r:id="rId34"/>
    <p:sldId id="290" r:id="rId35"/>
    <p:sldId id="291" r:id="rId36"/>
    <p:sldId id="292" r:id="rId37"/>
    <p:sldId id="293" r:id="rId38"/>
    <p:sldId id="294" r:id="rId39"/>
    <p:sldId id="295" r:id="rId40"/>
    <p:sldId id="296" r:id="rId41"/>
    <p:sldId id="297" r:id="rId42"/>
    <p:sldId id="298" r:id="rId43"/>
    <p:sldId id="315" r:id="rId44"/>
    <p:sldId id="316" r:id="rId45"/>
    <p:sldId id="317" r:id="rId46"/>
    <p:sldId id="318" r:id="rId47"/>
    <p:sldId id="299" r:id="rId48"/>
    <p:sldId id="300" r:id="rId49"/>
    <p:sldId id="302" r:id="rId50"/>
    <p:sldId id="303" r:id="rId5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9" d="100"/>
          <a:sy n="79" d="100"/>
        </p:scale>
        <p:origin x="-1546" y="-10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19.05.2025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19.05.2025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19.05.2025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19.05.2025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19.05.2025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19.05.2025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19.05.2025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19.05.2025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19.05.2025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19.05.2025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19.05.2025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00"/>
            </a:gs>
            <a:gs pos="100000">
              <a:srgbClr val="21D6E0"/>
            </a:gs>
            <a:gs pos="100000">
              <a:srgbClr val="0087E6"/>
            </a:gs>
            <a:gs pos="100000">
              <a:srgbClr val="005CBF"/>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19.05.2025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customs.gov.ua/statistika-ta-reiestri" TargetMode="External"/><Relationship Id="rId2" Type="http://schemas.openxmlformats.org/officeDocument/2006/relationships/hyperlink" Target="https://zakon.rada.gov.ua/laws/show/z1309-22#n479"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zakon.rada.gov.ua/laws/show/4495-17#n4904"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zakon.rada.gov.ua/laws/show/4495-17#n1195"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zakon.rada.gov.ua/laws/show/994_001-87" TargetMode="External"/><Relationship Id="rId2" Type="http://schemas.openxmlformats.org/officeDocument/2006/relationships/hyperlink" Target="https://zakon.rada.gov.ua/laws/show/4495-17#n1201"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zakon.rada.gov.ua/laws/show/994_001-87"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hyperlink" Target="https://uk.wikipedia.org/wiki/1959" TargetMode="External"/><Relationship Id="rId3" Type="http://schemas.openxmlformats.org/officeDocument/2006/relationships/hyperlink" Target="https://uk.wikipedia.org/wiki/%D0%9A%D0%BE%D0%BD%D1%82%D0%B5%D0%B9%D0%BD%D0%B5%D1%80" TargetMode="External"/><Relationship Id="rId7" Type="http://schemas.openxmlformats.org/officeDocument/2006/relationships/hyperlink" Target="https://uk.wikipedia.org/wiki/%D0%9C%D0%B8%D1%82%D0%BD%D0%B0_%D0%BA%D0%BE%D0%BD%D0%B2%D0%B5%D0%BD%D1%86%D1%96%D1%8F_%D0%BF%D1%80%D0%BE_%D0%BC%D1%96%D0%B6%D0%BD%D0%B0%D1%80%D0%BE%D0%B4%D0%BD%D1%96_%D0%BF%D0%B5%D1%80%D0%B5%D0%B2%D0%B5%D0%B7%D0%B5%D0%BD%D0%BD%D1%8F_%D1%96%D0%B7_%D0%B7%D0%B0%D1%81%D1%82%D0%BE%D1%81%D1%83%D0%B2%D0%B0%D0%BD%D0%BD%D1%8F%D0%BC_%D0%BA%D0%BD%D0%B8%D0%B6%D0%BA%D0%B8_%D0%9C%D0%94%D0%9F" TargetMode="External"/><Relationship Id="rId2" Type="http://schemas.openxmlformats.org/officeDocument/2006/relationships/hyperlink" Target="https://uk.wikipedia.org/wiki/%D0%9C%D0%B8%D1%82%D0%BD%D0%B8%D1%86%D1%8F" TargetMode="External"/><Relationship Id="rId1" Type="http://schemas.openxmlformats.org/officeDocument/2006/relationships/slideLayout" Target="../slideLayouts/slideLayout7.xml"/><Relationship Id="rId6" Type="http://schemas.openxmlformats.org/officeDocument/2006/relationships/hyperlink" Target="https://uk.wikipedia.org/w/index.php?title=%D0%9D%D0%B0%D0%BF%D1%96%D0%B2%D1%82%D1%80%D0%B5%D0%B9%D0%BB%D0%B5%D1%80&amp;action=edit&amp;redlink=1" TargetMode="External"/><Relationship Id="rId5" Type="http://schemas.openxmlformats.org/officeDocument/2006/relationships/hyperlink" Target="https://uk.wikipedia.org/wiki/%D0%A2%D1%80%D0%B5%D0%B9%D0%BB%D0%B5%D1%80" TargetMode="External"/><Relationship Id="rId4" Type="http://schemas.openxmlformats.org/officeDocument/2006/relationships/hyperlink" Target="https://uk.wikipedia.org/wiki/%D0%92%D0%B0%D0%BD%D1%82%D0%B0%D0%B6" TargetMode="External"/><Relationship Id="rId9" Type="http://schemas.openxmlformats.org/officeDocument/2006/relationships/hyperlink" Target="https://uk.wikipedia.org/wiki/1975" TargetMode="External"/></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zakon.rada.gov.ua/cgi-bin/laws/main.cgi?nreg=995_472" TargetMode="External"/><Relationship Id="rId1" Type="http://schemas.openxmlformats.org/officeDocument/2006/relationships/slideLayout" Target="../slideLayouts/slideLayout7.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zakon.rada.gov.ua/laws/show/994_001-87"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404664"/>
            <a:ext cx="8280920" cy="369332"/>
          </a:xfrm>
          <a:prstGeom prst="rect">
            <a:avLst/>
          </a:prstGeom>
          <a:noFill/>
        </p:spPr>
        <p:txBody>
          <a:bodyPr wrap="square" rtlCol="0">
            <a:spAutoFit/>
          </a:bodyPr>
          <a:lstStyle/>
          <a:p>
            <a:pPr algn="ctr"/>
            <a:r>
              <a:rPr lang="uk-UA" b="1" dirty="0" smtClean="0">
                <a:solidFill>
                  <a:srgbClr val="7030A0"/>
                </a:solidFill>
              </a:rPr>
              <a:t>Тема 11. МИТНИЙ РЕЖИМ ТРАНЗИТУ </a:t>
            </a:r>
            <a:endParaRPr lang="ru-RU" b="1" dirty="0">
              <a:solidFill>
                <a:srgbClr val="7030A0"/>
              </a:solidFill>
            </a:endParaRPr>
          </a:p>
        </p:txBody>
      </p:sp>
      <p:sp>
        <p:nvSpPr>
          <p:cNvPr id="4" name="Прямоугольник 3"/>
          <p:cNvSpPr/>
          <p:nvPr/>
        </p:nvSpPr>
        <p:spPr>
          <a:xfrm>
            <a:off x="395536" y="2060848"/>
            <a:ext cx="8208912" cy="3139321"/>
          </a:xfrm>
          <a:prstGeom prst="rect">
            <a:avLst/>
          </a:prstGeom>
        </p:spPr>
        <p:txBody>
          <a:bodyPr wrap="square">
            <a:spAutoFit/>
          </a:bodyPr>
          <a:lstStyle/>
          <a:p>
            <a:pPr indent="457200" algn="just"/>
            <a:r>
              <a:rPr lang="uk-UA" b="1" dirty="0" smtClean="0">
                <a:solidFill>
                  <a:srgbClr val="C00000"/>
                </a:solidFill>
              </a:rPr>
              <a:t>Переміщення товарів і </a:t>
            </a:r>
            <a:r>
              <a:rPr lang="uk-UA" b="1" dirty="0">
                <a:solidFill>
                  <a:srgbClr val="C00000"/>
                </a:solidFill>
              </a:rPr>
              <a:t>транспортних </a:t>
            </a:r>
            <a:r>
              <a:rPr lang="uk-UA" b="1" dirty="0" smtClean="0">
                <a:solidFill>
                  <a:srgbClr val="C00000"/>
                </a:solidFill>
              </a:rPr>
              <a:t>засобів комерційного </a:t>
            </a:r>
            <a:r>
              <a:rPr lang="uk-UA" b="1" dirty="0">
                <a:solidFill>
                  <a:srgbClr val="C00000"/>
                </a:solidFill>
              </a:rPr>
              <a:t>призначення в </a:t>
            </a:r>
            <a:r>
              <a:rPr lang="uk-UA" b="1" dirty="0" smtClean="0">
                <a:solidFill>
                  <a:srgbClr val="C00000"/>
                </a:solidFill>
              </a:rPr>
              <a:t>режимі </a:t>
            </a:r>
            <a:r>
              <a:rPr lang="uk-UA" b="1" dirty="0">
                <a:solidFill>
                  <a:srgbClr val="C00000"/>
                </a:solidFill>
              </a:rPr>
              <a:t>транзиту. Умови </a:t>
            </a:r>
            <a:r>
              <a:rPr lang="uk-UA" b="1" dirty="0" smtClean="0">
                <a:solidFill>
                  <a:srgbClr val="C00000"/>
                </a:solidFill>
              </a:rPr>
              <a:t>поміщення товарів</a:t>
            </a:r>
            <a:r>
              <a:rPr lang="uk-UA" b="1" dirty="0">
                <a:solidFill>
                  <a:srgbClr val="C00000"/>
                </a:solidFill>
              </a:rPr>
              <a:t>, транспортних </a:t>
            </a:r>
            <a:r>
              <a:rPr lang="uk-UA" b="1" dirty="0" smtClean="0">
                <a:solidFill>
                  <a:srgbClr val="C00000"/>
                </a:solidFill>
              </a:rPr>
              <a:t>засобів комерційного </a:t>
            </a:r>
            <a:r>
              <a:rPr lang="uk-UA" b="1" dirty="0">
                <a:solidFill>
                  <a:srgbClr val="C00000"/>
                </a:solidFill>
              </a:rPr>
              <a:t>призначення у митний режим транзиту. Вимоги до </a:t>
            </a:r>
            <a:r>
              <a:rPr lang="uk-UA" b="1" dirty="0" smtClean="0">
                <a:solidFill>
                  <a:srgbClr val="C00000"/>
                </a:solidFill>
              </a:rPr>
              <a:t>переміщення товарів</a:t>
            </a:r>
            <a:r>
              <a:rPr lang="uk-UA" b="1" dirty="0">
                <a:solidFill>
                  <a:srgbClr val="C00000"/>
                </a:solidFill>
              </a:rPr>
              <a:t>, транспортних </a:t>
            </a:r>
            <a:r>
              <a:rPr lang="uk-UA" b="1" dirty="0" smtClean="0">
                <a:solidFill>
                  <a:srgbClr val="C00000"/>
                </a:solidFill>
              </a:rPr>
              <a:t>засобів комерційного </a:t>
            </a:r>
            <a:r>
              <a:rPr lang="uk-UA" b="1" dirty="0">
                <a:solidFill>
                  <a:srgbClr val="C00000"/>
                </a:solidFill>
              </a:rPr>
              <a:t>призначення у митному </a:t>
            </a:r>
            <a:r>
              <a:rPr lang="uk-UA" b="1" dirty="0" smtClean="0">
                <a:solidFill>
                  <a:srgbClr val="C00000"/>
                </a:solidFill>
              </a:rPr>
              <a:t>режимі </a:t>
            </a:r>
            <a:r>
              <a:rPr lang="uk-UA" b="1" dirty="0">
                <a:solidFill>
                  <a:srgbClr val="C00000"/>
                </a:solidFill>
              </a:rPr>
              <a:t>транзиту. Документи, що використовуються для декларування </a:t>
            </a:r>
            <a:r>
              <a:rPr lang="uk-UA" b="1" dirty="0" smtClean="0">
                <a:solidFill>
                  <a:srgbClr val="C00000"/>
                </a:solidFill>
              </a:rPr>
              <a:t>товарів</a:t>
            </a:r>
            <a:r>
              <a:rPr lang="uk-UA" b="1" dirty="0">
                <a:solidFill>
                  <a:srgbClr val="C00000"/>
                </a:solidFill>
              </a:rPr>
              <a:t>, транспортних </a:t>
            </a:r>
            <a:r>
              <a:rPr lang="uk-UA" b="1" dirty="0" smtClean="0">
                <a:solidFill>
                  <a:srgbClr val="C00000"/>
                </a:solidFill>
              </a:rPr>
              <a:t>засобів комерційного </a:t>
            </a:r>
            <a:r>
              <a:rPr lang="uk-UA" b="1" dirty="0">
                <a:solidFill>
                  <a:srgbClr val="C00000"/>
                </a:solidFill>
              </a:rPr>
              <a:t>призначення у митний режим транзиту. Строки транзитних перевезень. Застосування митного режиму транзиту при </a:t>
            </a:r>
            <a:r>
              <a:rPr lang="uk-UA" b="1" dirty="0" smtClean="0">
                <a:solidFill>
                  <a:srgbClr val="C00000"/>
                </a:solidFill>
              </a:rPr>
              <a:t>перевантаженні товарів</a:t>
            </a:r>
            <a:r>
              <a:rPr lang="uk-UA" b="1" dirty="0">
                <a:solidFill>
                  <a:srgbClr val="C00000"/>
                </a:solidFill>
              </a:rPr>
              <a:t>. </a:t>
            </a:r>
            <a:r>
              <a:rPr lang="uk-UA" b="1" dirty="0" smtClean="0">
                <a:solidFill>
                  <a:srgbClr val="C00000"/>
                </a:solidFill>
              </a:rPr>
              <a:t>Каботажні </a:t>
            </a:r>
            <a:r>
              <a:rPr lang="uk-UA" b="1" dirty="0">
                <a:solidFill>
                  <a:srgbClr val="C00000"/>
                </a:solidFill>
              </a:rPr>
              <a:t>перевезення. </a:t>
            </a:r>
            <a:r>
              <a:rPr lang="uk-UA" b="1" dirty="0" smtClean="0">
                <a:solidFill>
                  <a:srgbClr val="C00000"/>
                </a:solidFill>
              </a:rPr>
              <a:t>Розміщення товарів </a:t>
            </a:r>
            <a:r>
              <a:rPr lang="uk-UA" b="1" dirty="0">
                <a:solidFill>
                  <a:srgbClr val="C00000"/>
                </a:solidFill>
              </a:rPr>
              <a:t>на борту морських (</a:t>
            </a:r>
            <a:r>
              <a:rPr lang="uk-UA" b="1" dirty="0" smtClean="0">
                <a:solidFill>
                  <a:srgbClr val="C00000"/>
                </a:solidFill>
              </a:rPr>
              <a:t>річкових</a:t>
            </a:r>
            <a:r>
              <a:rPr lang="uk-UA" b="1" dirty="0">
                <a:solidFill>
                  <a:srgbClr val="C00000"/>
                </a:solidFill>
              </a:rPr>
              <a:t>) суден для каботажного перевезення. Документи, </a:t>
            </a:r>
            <a:r>
              <a:rPr lang="uk-UA" b="1" dirty="0" smtClean="0">
                <a:solidFill>
                  <a:srgbClr val="C00000"/>
                </a:solidFill>
              </a:rPr>
              <a:t>необхідні </a:t>
            </a:r>
            <a:r>
              <a:rPr lang="uk-UA" b="1" dirty="0">
                <a:solidFill>
                  <a:srgbClr val="C00000"/>
                </a:solidFill>
              </a:rPr>
              <a:t>для допуску </a:t>
            </a:r>
            <a:r>
              <a:rPr lang="uk-UA" b="1" dirty="0" smtClean="0">
                <a:solidFill>
                  <a:srgbClr val="C00000"/>
                </a:solidFill>
              </a:rPr>
              <a:t>товарів </a:t>
            </a:r>
            <a:r>
              <a:rPr lang="uk-UA" b="1" dirty="0">
                <a:solidFill>
                  <a:srgbClr val="C00000"/>
                </a:solidFill>
              </a:rPr>
              <a:t>до каботажного перевезення. Митний статус </a:t>
            </a:r>
            <a:r>
              <a:rPr lang="uk-UA" b="1" dirty="0" smtClean="0">
                <a:solidFill>
                  <a:srgbClr val="C00000"/>
                </a:solidFill>
              </a:rPr>
              <a:t>товарів</a:t>
            </a:r>
            <a:r>
              <a:rPr lang="uk-UA" b="1" dirty="0">
                <a:solidFill>
                  <a:srgbClr val="C00000"/>
                </a:solidFill>
              </a:rPr>
              <a:t>, що </a:t>
            </a:r>
            <a:r>
              <a:rPr lang="uk-UA" b="1" dirty="0" smtClean="0">
                <a:solidFill>
                  <a:srgbClr val="C00000"/>
                </a:solidFill>
              </a:rPr>
              <a:t>поміщуються </a:t>
            </a:r>
            <a:r>
              <a:rPr lang="uk-UA" b="1" dirty="0">
                <a:solidFill>
                  <a:srgbClr val="C00000"/>
                </a:solidFill>
              </a:rPr>
              <a:t>у митний режим транзиту. Завершення митного режиму транзиту.</a:t>
            </a:r>
            <a:endParaRPr lang="ru-RU" b="1" dirty="0">
              <a:solidFill>
                <a:srgbClr val="C00000"/>
              </a:solidFill>
            </a:endParaRPr>
          </a:p>
        </p:txBody>
      </p:sp>
    </p:spTree>
    <p:extLst>
      <p:ext uri="{BB962C8B-B14F-4D97-AF65-F5344CB8AC3E}">
        <p14:creationId xmlns:p14="http://schemas.microsoft.com/office/powerpoint/2010/main" val="2529116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913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6003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242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662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566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922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076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444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0042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97346"/>
            <a:ext cx="8784976" cy="3693319"/>
          </a:xfrm>
          <a:prstGeom prst="rect">
            <a:avLst/>
          </a:prstGeom>
        </p:spPr>
        <p:txBody>
          <a:bodyPr wrap="square">
            <a:spAutoFit/>
          </a:bodyPr>
          <a:lstStyle/>
          <a:p>
            <a:pPr indent="457200" algn="just"/>
            <a:r>
              <a:rPr lang="uk-UA" dirty="0" smtClean="0"/>
              <a:t>Суб’єкт процедури надає </a:t>
            </a:r>
            <a:r>
              <a:rPr lang="uk-UA" b="1" dirty="0" smtClean="0">
                <a:solidFill>
                  <a:srgbClr val="C00000"/>
                </a:solidFill>
              </a:rPr>
              <a:t>гарантію </a:t>
            </a:r>
            <a:r>
              <a:rPr lang="uk-UA" dirty="0" smtClean="0"/>
              <a:t>на товари, що поміщуються під процедуру спільного транзиту, у порядку та на умовах, визначених законодавством України з питань митної справи.</a:t>
            </a:r>
          </a:p>
          <a:p>
            <a:pPr indent="457200" algn="just"/>
            <a:endParaRPr lang="uk-UA" dirty="0" smtClean="0"/>
          </a:p>
          <a:p>
            <a:pPr indent="457200" algn="just"/>
            <a:r>
              <a:rPr lang="uk-UA" dirty="0" smtClean="0"/>
              <a:t>Митниця відправлення проводить перевірку можливості застосування гарантії та за відсутності обмежень застосовує гарантію, заявлену суб’єктом процедури в електронній транзитній декларації.</a:t>
            </a:r>
          </a:p>
          <a:p>
            <a:pPr indent="457200" algn="just"/>
            <a:endParaRPr lang="ru-RU" dirty="0" smtClean="0"/>
          </a:p>
          <a:p>
            <a:pPr indent="457200" algn="just"/>
            <a:r>
              <a:rPr lang="uk-UA" dirty="0" smtClean="0"/>
              <a:t>Якщо за результатами перевірки митниця відправлення відмовила у застосуванні гарантії або звільнення від гарантії, </a:t>
            </a:r>
            <a:r>
              <a:rPr lang="uk-UA" dirty="0" err="1" smtClean="0"/>
              <a:t>ЕТС</a:t>
            </a:r>
            <a:r>
              <a:rPr lang="uk-UA" dirty="0" smtClean="0"/>
              <a:t> надсилає суб’єкту процедури електронне повідомлення про неможливість застосування гарантії, зазначеної в транзитній декларації із зазначенням коду помилки відповідно до Класифікатора кодів помилок застосування гарантії згідно </a:t>
            </a:r>
            <a:r>
              <a:rPr lang="ru-RU" dirty="0" smtClean="0"/>
              <a:t>з</a:t>
            </a:r>
            <a:r>
              <a:rPr lang="ru-RU" dirty="0"/>
              <a:t> </a:t>
            </a:r>
            <a:r>
              <a:rPr lang="ru-RU" u="sng" dirty="0" err="1">
                <a:hlinkClick r:id="rId2"/>
              </a:rPr>
              <a:t>додатком</a:t>
            </a:r>
            <a:r>
              <a:rPr lang="ru-RU" u="sng" dirty="0">
                <a:hlinkClick r:id="rId2"/>
              </a:rPr>
              <a:t> </a:t>
            </a:r>
            <a:r>
              <a:rPr lang="ru-RU" u="sng" dirty="0" smtClean="0">
                <a:hlinkClick r:id="rId2"/>
              </a:rPr>
              <a:t>4</a:t>
            </a:r>
            <a:r>
              <a:rPr lang="ru-RU" dirty="0" smtClean="0"/>
              <a:t>. </a:t>
            </a:r>
            <a:endParaRPr lang="ru-RU" dirty="0"/>
          </a:p>
        </p:txBody>
      </p:sp>
      <p:sp>
        <p:nvSpPr>
          <p:cNvPr id="3" name="TextBox 2"/>
          <p:cNvSpPr txBox="1"/>
          <p:nvPr/>
        </p:nvSpPr>
        <p:spPr>
          <a:xfrm>
            <a:off x="323528" y="4365104"/>
            <a:ext cx="8496944" cy="646331"/>
          </a:xfrm>
          <a:prstGeom prst="rect">
            <a:avLst/>
          </a:prstGeom>
          <a:noFill/>
        </p:spPr>
        <p:txBody>
          <a:bodyPr wrap="square" rtlCol="0">
            <a:spAutoFit/>
          </a:bodyPr>
          <a:lstStyle/>
          <a:p>
            <a:pPr indent="457200" algn="just"/>
            <a:r>
              <a:rPr lang="uk-UA" dirty="0" smtClean="0"/>
              <a:t>Форми гарантій затверджено наказом </a:t>
            </a:r>
            <a:r>
              <a:rPr lang="uk-UA" dirty="0" err="1" smtClean="0"/>
              <a:t>МФУ</a:t>
            </a:r>
            <a:r>
              <a:rPr lang="uk-UA" dirty="0" smtClean="0"/>
              <a:t> від 07.07.2020 року № 404 «</a:t>
            </a:r>
            <a:r>
              <a:rPr lang="uk-UA" b="1" dirty="0" smtClean="0">
                <a:solidFill>
                  <a:srgbClr val="C00000"/>
                </a:solidFill>
              </a:rPr>
              <a:t>Про затвердження форм бланків фінансових гарантій та порядку їх заповнення</a:t>
            </a:r>
            <a:r>
              <a:rPr lang="uk-UA" dirty="0" smtClean="0"/>
              <a:t>»</a:t>
            </a:r>
            <a:endParaRPr lang="uk-UA" dirty="0"/>
          </a:p>
        </p:txBody>
      </p:sp>
      <p:sp>
        <p:nvSpPr>
          <p:cNvPr id="4" name="TextBox 3"/>
          <p:cNvSpPr txBox="1"/>
          <p:nvPr/>
        </p:nvSpPr>
        <p:spPr>
          <a:xfrm>
            <a:off x="179512" y="5356284"/>
            <a:ext cx="8784976" cy="769441"/>
          </a:xfrm>
          <a:prstGeom prst="rect">
            <a:avLst/>
          </a:prstGeom>
          <a:noFill/>
        </p:spPr>
        <p:txBody>
          <a:bodyPr wrap="square" rtlCol="0">
            <a:spAutoFit/>
          </a:bodyPr>
          <a:lstStyle/>
          <a:p>
            <a:pPr algn="ctr"/>
            <a:r>
              <a:rPr lang="ru-RU" sz="2200" dirty="0" smtClean="0"/>
              <a:t>Нара</a:t>
            </a:r>
            <a:r>
              <a:rPr lang="uk-UA" sz="2200" dirty="0" smtClean="0"/>
              <a:t>зі статус гаранта отримали </a:t>
            </a:r>
            <a:r>
              <a:rPr lang="uk-UA" sz="2200" dirty="0" smtClean="0"/>
              <a:t>28</a:t>
            </a:r>
            <a:r>
              <a:rPr lang="uk-UA" sz="2200" dirty="0" smtClean="0"/>
              <a:t> </a:t>
            </a:r>
            <a:r>
              <a:rPr lang="uk-UA" sz="2200" dirty="0" smtClean="0"/>
              <a:t>суб'єктів </a:t>
            </a:r>
            <a:r>
              <a:rPr lang="uk-UA" sz="2200" dirty="0" smtClean="0"/>
              <a:t>господарювання  </a:t>
            </a:r>
          </a:p>
          <a:p>
            <a:pPr algn="ctr"/>
            <a:r>
              <a:rPr lang="en-US" sz="2200" dirty="0">
                <a:hlinkClick r:id="rId3"/>
              </a:rPr>
              <a:t>https://</a:t>
            </a:r>
            <a:r>
              <a:rPr lang="en-US" sz="2200" dirty="0" smtClean="0">
                <a:hlinkClick r:id="rId3"/>
              </a:rPr>
              <a:t>customs.gov.ua/statistika-ta-reiestri</a:t>
            </a:r>
            <a:r>
              <a:rPr lang="ru-RU" sz="2200" dirty="0" smtClean="0"/>
              <a:t> </a:t>
            </a:r>
            <a:endParaRPr lang="ru-RU" sz="2200" dirty="0"/>
          </a:p>
        </p:txBody>
      </p:sp>
    </p:spTree>
    <p:extLst>
      <p:ext uri="{BB962C8B-B14F-4D97-AF65-F5344CB8AC3E}">
        <p14:creationId xmlns:p14="http://schemas.microsoft.com/office/powerpoint/2010/main" val="1378134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76672"/>
            <a:ext cx="8496944" cy="923330"/>
          </a:xfrm>
          <a:prstGeom prst="rect">
            <a:avLst/>
          </a:prstGeom>
          <a:noFill/>
        </p:spPr>
        <p:txBody>
          <a:bodyPr wrap="square" rtlCol="0">
            <a:spAutoFit/>
          </a:bodyPr>
          <a:lstStyle/>
          <a:p>
            <a:pPr algn="just"/>
            <a:r>
              <a:rPr lang="uk-UA" dirty="0" smtClean="0">
                <a:solidFill>
                  <a:srgbClr val="0000FF"/>
                </a:solidFill>
              </a:rPr>
              <a:t>30 серпня 2022 року було прийнято Закон України  № 2555 «При приєднання України до Конвенції про процедуру спільного транзиту», який набув чинності 31.08.2022 року</a:t>
            </a:r>
            <a:endParaRPr lang="ru-RU" dirty="0">
              <a:solidFill>
                <a:srgbClr val="0000F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556792"/>
            <a:ext cx="501015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34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84976"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34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customs.gov.ua/web/image/7750/4_%D0%86%D0%93_NCTS_3_Sroshchennia.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60338"/>
            <a:ext cx="8880921" cy="650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34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60648"/>
            <a:ext cx="8640960" cy="923330"/>
          </a:xfrm>
          <a:prstGeom prst="rect">
            <a:avLst/>
          </a:prstGeom>
          <a:noFill/>
        </p:spPr>
        <p:txBody>
          <a:bodyPr wrap="square" rtlCol="0">
            <a:spAutoFit/>
          </a:bodyPr>
          <a:lstStyle/>
          <a:p>
            <a:pPr algn="just"/>
            <a:r>
              <a:rPr lang="uk-UA" dirty="0" smtClean="0"/>
              <a:t>В процеси реалізації системи спільного транзиту мають застосовуватися вимоги </a:t>
            </a:r>
            <a:r>
              <a:rPr lang="uk-UA" b="1" dirty="0" smtClean="0">
                <a:solidFill>
                  <a:srgbClr val="0000FF"/>
                </a:solidFill>
              </a:rPr>
              <a:t>наказу </a:t>
            </a:r>
            <a:r>
              <a:rPr lang="uk-UA" b="1" dirty="0" err="1" smtClean="0">
                <a:solidFill>
                  <a:srgbClr val="0000FF"/>
                </a:solidFill>
              </a:rPr>
              <a:t>МФУ</a:t>
            </a:r>
            <a:r>
              <a:rPr lang="uk-UA" b="1" dirty="0" smtClean="0">
                <a:solidFill>
                  <a:srgbClr val="0000FF"/>
                </a:solidFill>
              </a:rPr>
              <a:t> «Про затвердження Вимог до характеристик пломб спеціального типу, ведення їх обліку та зберігання» від 29.10.2021 року № 568. </a:t>
            </a:r>
            <a:endParaRPr lang="ru-RU" b="1" dirty="0">
              <a:solidFill>
                <a:srgbClr val="0000FF"/>
              </a:solidFill>
            </a:endParaRPr>
          </a:p>
        </p:txBody>
      </p:sp>
      <p:sp>
        <p:nvSpPr>
          <p:cNvPr id="3" name="TextBox 2"/>
          <p:cNvSpPr txBox="1"/>
          <p:nvPr/>
        </p:nvSpPr>
        <p:spPr>
          <a:xfrm>
            <a:off x="251520" y="1628800"/>
            <a:ext cx="8568952" cy="1200329"/>
          </a:xfrm>
          <a:prstGeom prst="rect">
            <a:avLst/>
          </a:prstGeom>
          <a:noFill/>
        </p:spPr>
        <p:txBody>
          <a:bodyPr wrap="square" rtlCol="0">
            <a:spAutoFit/>
          </a:bodyPr>
          <a:lstStyle/>
          <a:p>
            <a:pPr algn="just"/>
            <a:r>
              <a:rPr lang="uk-UA" dirty="0" smtClean="0"/>
              <a:t>Постановою КМУ від 27.09.2022 року № 1091 затверджено </a:t>
            </a:r>
            <a:r>
              <a:rPr lang="uk-UA" b="1" dirty="0" smtClean="0">
                <a:solidFill>
                  <a:srgbClr val="0000FF"/>
                </a:solidFill>
              </a:rPr>
              <a:t>Перелік окремих товарів, ввезення яких на митну територію України та/або переміщення територією України транзитом здійснюється без надання митним органам забезпечення сплати митних платежів. </a:t>
            </a:r>
            <a:endParaRPr lang="uk-UA" b="1" dirty="0">
              <a:solidFill>
                <a:srgbClr val="0000FF"/>
              </a:solidFill>
            </a:endParaRPr>
          </a:p>
        </p:txBody>
      </p:sp>
      <p:sp>
        <p:nvSpPr>
          <p:cNvPr id="4" name="TextBox 3"/>
          <p:cNvSpPr txBox="1"/>
          <p:nvPr/>
        </p:nvSpPr>
        <p:spPr>
          <a:xfrm>
            <a:off x="323528" y="3429000"/>
            <a:ext cx="8496944" cy="646331"/>
          </a:xfrm>
          <a:prstGeom prst="rect">
            <a:avLst/>
          </a:prstGeom>
          <a:noFill/>
        </p:spPr>
        <p:txBody>
          <a:bodyPr wrap="square" rtlCol="0">
            <a:spAutoFit/>
          </a:bodyPr>
          <a:lstStyle/>
          <a:p>
            <a:pPr algn="just"/>
            <a:r>
              <a:rPr lang="uk-UA" dirty="0" smtClean="0"/>
              <a:t>Наказом </a:t>
            </a:r>
            <a:r>
              <a:rPr lang="uk-UA" dirty="0" err="1" smtClean="0"/>
              <a:t>МФУ</a:t>
            </a:r>
            <a:r>
              <a:rPr lang="uk-UA" dirty="0" smtClean="0"/>
              <a:t> від 06.04.2021 року № 200 </a:t>
            </a:r>
            <a:r>
              <a:rPr lang="uk-UA" b="1" dirty="0" smtClean="0">
                <a:solidFill>
                  <a:srgbClr val="0000FF"/>
                </a:solidFill>
              </a:rPr>
              <a:t>затверджено питання забезпечення </a:t>
            </a:r>
            <a:r>
              <a:rPr lang="ru-RU" b="1" dirty="0" err="1" smtClean="0">
                <a:solidFill>
                  <a:srgbClr val="0000FF"/>
                </a:solidFill>
              </a:rPr>
              <a:t>сплати</a:t>
            </a:r>
            <a:r>
              <a:rPr lang="ru-RU" b="1" dirty="0" smtClean="0">
                <a:solidFill>
                  <a:srgbClr val="0000FF"/>
                </a:solidFill>
              </a:rPr>
              <a:t> </a:t>
            </a:r>
            <a:r>
              <a:rPr lang="uk-UA" b="1" dirty="0" smtClean="0">
                <a:solidFill>
                  <a:srgbClr val="0000FF"/>
                </a:solidFill>
              </a:rPr>
              <a:t>митного боргу в режимі спільного транзиту</a:t>
            </a:r>
            <a:endParaRPr lang="uk-UA" b="1" dirty="0">
              <a:solidFill>
                <a:srgbClr val="0000FF"/>
              </a:solidFill>
            </a:endParaRPr>
          </a:p>
        </p:txBody>
      </p:sp>
      <p:sp>
        <p:nvSpPr>
          <p:cNvPr id="5" name="TextBox 4"/>
          <p:cNvSpPr txBox="1"/>
          <p:nvPr/>
        </p:nvSpPr>
        <p:spPr>
          <a:xfrm>
            <a:off x="395536" y="4725144"/>
            <a:ext cx="8424936" cy="646331"/>
          </a:xfrm>
          <a:prstGeom prst="rect">
            <a:avLst/>
          </a:prstGeom>
          <a:noFill/>
        </p:spPr>
        <p:txBody>
          <a:bodyPr wrap="square" rtlCol="0">
            <a:spAutoFit/>
          </a:bodyPr>
          <a:lstStyle/>
          <a:p>
            <a:pPr algn="just"/>
            <a:r>
              <a:rPr lang="uk-UA" dirty="0" smtClean="0"/>
              <a:t>Статуси авторизації підтверджуються документами, за формою визначеною Постановою КМУ від 27.09.2022 року № 1092. </a:t>
            </a:r>
            <a:endParaRPr lang="ru-RU" dirty="0"/>
          </a:p>
        </p:txBody>
      </p:sp>
    </p:spTree>
    <p:extLst>
      <p:ext uri="{BB962C8B-B14F-4D97-AF65-F5344CB8AC3E}">
        <p14:creationId xmlns:p14="http://schemas.microsoft.com/office/powerpoint/2010/main" val="1378134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84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640960" cy="1477328"/>
          </a:xfrm>
          <a:prstGeom prst="rect">
            <a:avLst/>
          </a:prstGeom>
        </p:spPr>
        <p:txBody>
          <a:bodyPr wrap="square">
            <a:spAutoFit/>
          </a:bodyPr>
          <a:lstStyle/>
          <a:p>
            <a:pPr indent="457200" algn="just"/>
            <a:r>
              <a:rPr lang="uk-UA" dirty="0" smtClean="0"/>
              <a:t>Сума митного боргу, що може виникнути щодо товарів, які поміщуються в режим спільного транзиту, визначається виходячи з суми митних платежів, що підлягають сплаті при випуску таких товарів для вільного обігу на митній території України. </a:t>
            </a:r>
          </a:p>
          <a:p>
            <a:pPr indent="457200" algn="just"/>
            <a:r>
              <a:rPr lang="uk-UA" dirty="0" smtClean="0"/>
              <a:t>При цьому пільги та преференції в оподаткуванні, встановлені законодавством для операцій з ввезення товарів на митну територію України, </a:t>
            </a:r>
            <a:r>
              <a:rPr lang="uk-UA" b="1" dirty="0" smtClean="0">
                <a:solidFill>
                  <a:srgbClr val="C00000"/>
                </a:solidFill>
              </a:rPr>
              <a:t>не враховуються.</a:t>
            </a:r>
            <a:endParaRPr lang="uk-UA" b="1" dirty="0">
              <a:solidFill>
                <a:srgbClr val="C00000"/>
              </a:solidFill>
            </a:endParaRPr>
          </a:p>
        </p:txBody>
      </p:sp>
      <p:sp>
        <p:nvSpPr>
          <p:cNvPr id="3" name="Прямоугольник 2"/>
          <p:cNvSpPr/>
          <p:nvPr/>
        </p:nvSpPr>
        <p:spPr>
          <a:xfrm>
            <a:off x="323528" y="1844824"/>
            <a:ext cx="8568952" cy="2308324"/>
          </a:xfrm>
          <a:prstGeom prst="rect">
            <a:avLst/>
          </a:prstGeom>
        </p:spPr>
        <p:txBody>
          <a:bodyPr wrap="square">
            <a:spAutoFit/>
          </a:bodyPr>
          <a:lstStyle/>
          <a:p>
            <a:pPr indent="457200" algn="just"/>
            <a:r>
              <a:rPr lang="uk-UA" dirty="0" smtClean="0"/>
              <a:t>Сума митного боргу, що може виникнути щодо товарів, які поміщуються в режим спільного транзиту, визначається виходячи з найбільших ставок податків (мито, акцизний податок, </a:t>
            </a:r>
            <a:r>
              <a:rPr lang="uk-UA" dirty="0" err="1" smtClean="0"/>
              <a:t>податок</a:t>
            </a:r>
            <a:r>
              <a:rPr lang="uk-UA" dirty="0" smtClean="0"/>
              <a:t> на додану вартість) для товарів, що класифікуються в одній товарній </a:t>
            </a:r>
            <a:r>
              <a:rPr lang="uk-UA" dirty="0" err="1" smtClean="0"/>
              <a:t>підпозиції</a:t>
            </a:r>
            <a:r>
              <a:rPr lang="uk-UA" dirty="0" smtClean="0"/>
              <a:t> разом з товарами, які поміщуються в режим спільного транзиту.</a:t>
            </a:r>
          </a:p>
          <a:p>
            <a:pPr indent="457200" algn="just"/>
            <a:endParaRPr lang="uk-UA" dirty="0" smtClean="0"/>
          </a:p>
          <a:p>
            <a:pPr indent="457200" algn="just"/>
            <a:r>
              <a:rPr lang="uk-UA" b="1" dirty="0" smtClean="0">
                <a:solidFill>
                  <a:srgbClr val="C00000"/>
                </a:solidFill>
              </a:rPr>
              <a:t>Розрахунок суми митного боргу здійснюється виходячи з найбільшої повної ставки ввізного мита. </a:t>
            </a:r>
            <a:endParaRPr lang="uk-UA" b="1" dirty="0">
              <a:solidFill>
                <a:srgbClr val="C00000"/>
              </a:solidFill>
            </a:endParaRPr>
          </a:p>
        </p:txBody>
      </p:sp>
    </p:spTree>
    <p:extLst>
      <p:ext uri="{BB962C8B-B14F-4D97-AF65-F5344CB8AC3E}">
        <p14:creationId xmlns:p14="http://schemas.microsoft.com/office/powerpoint/2010/main" val="1378134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404664"/>
            <a:ext cx="8496944" cy="1477328"/>
          </a:xfrm>
          <a:prstGeom prst="rect">
            <a:avLst/>
          </a:prstGeom>
        </p:spPr>
        <p:txBody>
          <a:bodyPr wrap="square">
            <a:spAutoFit/>
          </a:bodyPr>
          <a:lstStyle/>
          <a:p>
            <a:pPr indent="457200" algn="just"/>
            <a:r>
              <a:rPr lang="uk-UA" dirty="0" smtClean="0"/>
              <a:t>Якщо повну ставку ввізного мита встановлено як адвалорну, так і специфічну, для визначення найбільшої повної ставки ввізного мита здійснюється перерахунок специфічної ставки мита в адвалорну ставку мита за формулою:</a:t>
            </a:r>
          </a:p>
          <a:p>
            <a:pPr indent="457200" algn="ctr"/>
            <a:endParaRPr lang="uk-UA" dirty="0" smtClean="0"/>
          </a:p>
          <a:p>
            <a:pPr indent="457200" algn="ctr"/>
            <a:r>
              <a:rPr lang="uk-UA" dirty="0" smtClean="0"/>
              <a:t>С = (</a:t>
            </a:r>
            <a:r>
              <a:rPr lang="uk-UA" dirty="0" err="1" smtClean="0"/>
              <a:t>Н </a:t>
            </a:r>
            <a:r>
              <a:rPr lang="uk-UA" b="1" dirty="0" err="1" smtClean="0"/>
              <a:t>×</a:t>
            </a:r>
            <a:r>
              <a:rPr lang="uk-UA" dirty="0" err="1" smtClean="0"/>
              <a:t> Ст </a:t>
            </a:r>
            <a:r>
              <a:rPr lang="uk-UA" b="1" dirty="0" err="1" smtClean="0"/>
              <a:t>×</a:t>
            </a:r>
            <a:r>
              <a:rPr lang="uk-UA" dirty="0" smtClean="0"/>
              <a:t> К) / В </a:t>
            </a:r>
            <a:r>
              <a:rPr lang="uk-UA" b="1" dirty="0" smtClean="0"/>
              <a:t>×</a:t>
            </a:r>
            <a:r>
              <a:rPr lang="uk-UA" dirty="0" smtClean="0"/>
              <a:t>100 %, де</a:t>
            </a:r>
            <a:endParaRPr lang="uk-UA" dirty="0"/>
          </a:p>
        </p:txBody>
      </p:sp>
      <p:graphicFrame>
        <p:nvGraphicFramePr>
          <p:cNvPr id="8" name="Таблица 7"/>
          <p:cNvGraphicFramePr>
            <a:graphicFrameLocks noGrp="1"/>
          </p:cNvGraphicFramePr>
          <p:nvPr>
            <p:extLst>
              <p:ext uri="{D42A27DB-BD31-4B8C-83A1-F6EECF244321}">
                <p14:modId xmlns:p14="http://schemas.microsoft.com/office/powerpoint/2010/main" val="1682537313"/>
              </p:ext>
            </p:extLst>
          </p:nvPr>
        </p:nvGraphicFramePr>
        <p:xfrm>
          <a:off x="395536" y="2492896"/>
          <a:ext cx="8229600" cy="274320"/>
        </p:xfrm>
        <a:graphic>
          <a:graphicData uri="http://schemas.openxmlformats.org/drawingml/2006/table">
            <a:tbl>
              <a:tblPr/>
              <a:tblGrid>
                <a:gridCol w="765868"/>
                <a:gridCol w="417746"/>
                <a:gridCol w="7045986"/>
              </a:tblGrid>
              <a:tr h="0">
                <a:tc>
                  <a:txBody>
                    <a:bodyPr/>
                    <a:lstStyle/>
                    <a:p>
                      <a:pPr algn="ctr" fontAlgn="t"/>
                      <a:r>
                        <a:rPr lang="ru-RU" dirty="0">
                          <a:effectLst/>
                        </a:rPr>
                        <a:t>С</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a:effectLst/>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ru-RU" dirty="0" err="1">
                          <a:effectLst/>
                        </a:rPr>
                        <a:t>адвалорна</a:t>
                      </a:r>
                      <a:r>
                        <a:rPr lang="ru-RU" dirty="0">
                          <a:effectLst/>
                        </a:rPr>
                        <a:t> ставка </a:t>
                      </a:r>
                      <a:r>
                        <a:rPr lang="ru-RU" dirty="0" err="1" smtClean="0">
                          <a:effectLst/>
                        </a:rPr>
                        <a:t>ввізного</a:t>
                      </a:r>
                      <a:r>
                        <a:rPr lang="ru-RU" dirty="0" smtClean="0">
                          <a:effectLst/>
                        </a:rPr>
                        <a:t> </a:t>
                      </a:r>
                      <a:r>
                        <a:rPr lang="ru-RU" dirty="0" err="1">
                          <a:effectLst/>
                        </a:rPr>
                        <a:t>мита</a:t>
                      </a:r>
                      <a:r>
                        <a:rPr lang="ru-RU" dirty="0">
                          <a:effectLst/>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2025250356"/>
              </p:ext>
            </p:extLst>
          </p:nvPr>
        </p:nvGraphicFramePr>
        <p:xfrm>
          <a:off x="457200" y="2996952"/>
          <a:ext cx="8229600" cy="548640"/>
        </p:xfrm>
        <a:graphic>
          <a:graphicData uri="http://schemas.openxmlformats.org/drawingml/2006/table">
            <a:tbl>
              <a:tblPr/>
              <a:tblGrid>
                <a:gridCol w="765868"/>
                <a:gridCol w="417746"/>
                <a:gridCol w="7045986"/>
              </a:tblGrid>
              <a:tr h="0">
                <a:tc>
                  <a:txBody>
                    <a:bodyPr/>
                    <a:lstStyle/>
                    <a:p>
                      <a:pPr algn="ctr" fontAlgn="t"/>
                      <a:r>
                        <a:rPr lang="ru-RU" dirty="0">
                          <a:effectLst/>
                        </a:rPr>
                        <a:t>Н</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a:effectLst/>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ru-RU" dirty="0" err="1" smtClean="0">
                          <a:effectLst/>
                        </a:rPr>
                        <a:t>кількісні</a:t>
                      </a:r>
                      <a:r>
                        <a:rPr lang="ru-RU" dirty="0" smtClean="0">
                          <a:effectLst/>
                        </a:rPr>
                        <a:t> </a:t>
                      </a:r>
                      <a:r>
                        <a:rPr lang="ru-RU" dirty="0" err="1">
                          <a:effectLst/>
                        </a:rPr>
                        <a:t>або</a:t>
                      </a:r>
                      <a:r>
                        <a:rPr lang="ru-RU" dirty="0">
                          <a:effectLst/>
                        </a:rPr>
                        <a:t> </a:t>
                      </a:r>
                      <a:r>
                        <a:rPr lang="ru-RU" dirty="0" err="1" smtClean="0">
                          <a:effectLst/>
                        </a:rPr>
                        <a:t>фізичні</a:t>
                      </a:r>
                      <a:r>
                        <a:rPr lang="ru-RU" dirty="0" smtClean="0">
                          <a:effectLst/>
                        </a:rPr>
                        <a:t> </a:t>
                      </a:r>
                      <a:r>
                        <a:rPr lang="ru-RU" dirty="0">
                          <a:effectLst/>
                        </a:rPr>
                        <a:t>характеристики товару, </a:t>
                      </a:r>
                      <a:r>
                        <a:rPr lang="ru-RU" dirty="0" err="1" smtClean="0">
                          <a:effectLst/>
                        </a:rPr>
                        <a:t>зазначені</a:t>
                      </a:r>
                      <a:r>
                        <a:rPr lang="ru-RU" dirty="0" smtClean="0">
                          <a:effectLst/>
                        </a:rPr>
                        <a:t> </a:t>
                      </a:r>
                      <a:r>
                        <a:rPr lang="ru-RU" dirty="0">
                          <a:effectLst/>
                        </a:rPr>
                        <a:t>у </a:t>
                      </a:r>
                      <a:r>
                        <a:rPr lang="ru-RU" dirty="0" err="1" smtClean="0">
                          <a:effectLst/>
                        </a:rPr>
                        <a:t>митній</a:t>
                      </a:r>
                      <a:r>
                        <a:rPr lang="ru-RU" dirty="0" smtClean="0">
                          <a:effectLst/>
                        </a:rPr>
                        <a:t> </a:t>
                      </a:r>
                      <a:r>
                        <a:rPr lang="ru-RU" dirty="0" err="1" smtClean="0">
                          <a:effectLst/>
                        </a:rPr>
                        <a:t>декларації</a:t>
                      </a:r>
                      <a:r>
                        <a:rPr lang="ru-RU" dirty="0" smtClean="0">
                          <a:effectLst/>
                        </a:rPr>
                        <a:t> </a:t>
                      </a:r>
                      <a:r>
                        <a:rPr lang="ru-RU" dirty="0" err="1">
                          <a:effectLst/>
                        </a:rPr>
                        <a:t>окремого</a:t>
                      </a:r>
                      <a:r>
                        <a:rPr lang="ru-RU" dirty="0">
                          <a:effectLst/>
                        </a:rPr>
                        <a:t> типу;</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0" name="Таблица 9"/>
          <p:cNvGraphicFramePr>
            <a:graphicFrameLocks noGrp="1"/>
          </p:cNvGraphicFramePr>
          <p:nvPr/>
        </p:nvGraphicFramePr>
        <p:xfrm>
          <a:off x="457200" y="3726021"/>
          <a:ext cx="8229600" cy="274320"/>
        </p:xfrm>
        <a:graphic>
          <a:graphicData uri="http://schemas.openxmlformats.org/drawingml/2006/table">
            <a:tbl>
              <a:tblPr/>
              <a:tblGrid>
                <a:gridCol w="765868"/>
                <a:gridCol w="417746"/>
                <a:gridCol w="7045986"/>
              </a:tblGrid>
              <a:tr h="0">
                <a:tc>
                  <a:txBody>
                    <a:bodyPr/>
                    <a:lstStyle/>
                    <a:p>
                      <a:pPr algn="ctr" fontAlgn="t"/>
                      <a:r>
                        <a:rPr lang="ru-RU" dirty="0" err="1">
                          <a:effectLst/>
                        </a:rPr>
                        <a:t>Ст</a:t>
                      </a:r>
                      <a:endParaRPr lang="ru-RU" dirty="0">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a:effectLst/>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ru-RU" dirty="0" err="1" smtClean="0">
                          <a:effectLst/>
                        </a:rPr>
                        <a:t>специфічна</a:t>
                      </a:r>
                      <a:r>
                        <a:rPr lang="ru-RU" dirty="0" smtClean="0">
                          <a:effectLst/>
                        </a:rPr>
                        <a:t> </a:t>
                      </a:r>
                      <a:r>
                        <a:rPr lang="ru-RU" dirty="0">
                          <a:effectLst/>
                        </a:rPr>
                        <a:t>ставка </a:t>
                      </a:r>
                      <a:r>
                        <a:rPr lang="ru-RU" dirty="0" err="1">
                          <a:effectLst/>
                        </a:rPr>
                        <a:t>мита</a:t>
                      </a:r>
                      <a:r>
                        <a:rPr lang="ru-RU" dirty="0">
                          <a:effectLst/>
                        </a:rPr>
                        <a:t> в </a:t>
                      </a:r>
                      <a:r>
                        <a:rPr lang="ru-RU" dirty="0" err="1" smtClean="0">
                          <a:effectLst/>
                        </a:rPr>
                        <a:t>іноземній</a:t>
                      </a:r>
                      <a:r>
                        <a:rPr lang="ru-RU" dirty="0" smtClean="0">
                          <a:effectLst/>
                        </a:rPr>
                        <a:t> </a:t>
                      </a:r>
                      <a:r>
                        <a:rPr lang="ru-RU" dirty="0" err="1" smtClean="0">
                          <a:effectLst/>
                        </a:rPr>
                        <a:t>валюті</a:t>
                      </a:r>
                      <a:r>
                        <a:rPr lang="ru-RU" dirty="0" smtClean="0">
                          <a:effectLst/>
                        </a:rPr>
                        <a:t> </a:t>
                      </a:r>
                      <a:r>
                        <a:rPr lang="ru-RU" dirty="0">
                          <a:effectLst/>
                        </a:rPr>
                        <a:t>за </a:t>
                      </a:r>
                      <a:r>
                        <a:rPr lang="ru-RU" dirty="0" err="1">
                          <a:effectLst/>
                        </a:rPr>
                        <a:t>одиницю</a:t>
                      </a:r>
                      <a:r>
                        <a:rPr lang="ru-RU" dirty="0">
                          <a:effectLst/>
                        </a:rPr>
                        <a:t> товару;</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2" name="Таблица 11"/>
          <p:cNvGraphicFramePr>
            <a:graphicFrameLocks noGrp="1"/>
          </p:cNvGraphicFramePr>
          <p:nvPr>
            <p:extLst>
              <p:ext uri="{D42A27DB-BD31-4B8C-83A1-F6EECF244321}">
                <p14:modId xmlns:p14="http://schemas.microsoft.com/office/powerpoint/2010/main" val="235902323"/>
              </p:ext>
            </p:extLst>
          </p:nvPr>
        </p:nvGraphicFramePr>
        <p:xfrm>
          <a:off x="457200" y="4365104"/>
          <a:ext cx="8229600" cy="548640"/>
        </p:xfrm>
        <a:graphic>
          <a:graphicData uri="http://schemas.openxmlformats.org/drawingml/2006/table">
            <a:tbl>
              <a:tblPr/>
              <a:tblGrid>
                <a:gridCol w="765868"/>
                <a:gridCol w="417746"/>
                <a:gridCol w="7045986"/>
              </a:tblGrid>
              <a:tr h="0">
                <a:tc>
                  <a:txBody>
                    <a:bodyPr/>
                    <a:lstStyle/>
                    <a:p>
                      <a:pPr algn="ctr" fontAlgn="t"/>
                      <a:r>
                        <a:rPr lang="ru-RU" dirty="0">
                          <a:effectLst/>
                        </a:rPr>
                        <a:t>К</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a:effectLst/>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ru-RU" dirty="0" err="1" smtClean="0">
                          <a:effectLst/>
                        </a:rPr>
                        <a:t>офіційний</a:t>
                      </a:r>
                      <a:r>
                        <a:rPr lang="ru-RU" dirty="0" smtClean="0">
                          <a:effectLst/>
                        </a:rPr>
                        <a:t> </a:t>
                      </a:r>
                      <a:r>
                        <a:rPr lang="ru-RU" dirty="0">
                          <a:effectLst/>
                        </a:rPr>
                        <a:t>курс </a:t>
                      </a:r>
                      <a:r>
                        <a:rPr lang="ru-RU" dirty="0" err="1">
                          <a:effectLst/>
                        </a:rPr>
                        <a:t>валюти</a:t>
                      </a:r>
                      <a:r>
                        <a:rPr lang="ru-RU" dirty="0">
                          <a:effectLst/>
                        </a:rPr>
                        <a:t> </a:t>
                      </a:r>
                      <a:r>
                        <a:rPr lang="ru-RU" dirty="0" err="1">
                          <a:effectLst/>
                        </a:rPr>
                        <a:t>України</a:t>
                      </a:r>
                      <a:r>
                        <a:rPr lang="ru-RU" dirty="0">
                          <a:effectLst/>
                        </a:rPr>
                        <a:t> до </a:t>
                      </a:r>
                      <a:r>
                        <a:rPr lang="ru-RU" dirty="0" err="1" smtClean="0">
                          <a:effectLst/>
                        </a:rPr>
                        <a:t>іноземної</a:t>
                      </a:r>
                      <a:r>
                        <a:rPr lang="ru-RU" dirty="0" smtClean="0">
                          <a:effectLst/>
                        </a:rPr>
                        <a:t> </a:t>
                      </a:r>
                      <a:r>
                        <a:rPr lang="ru-RU" dirty="0" err="1">
                          <a:effectLst/>
                        </a:rPr>
                        <a:t>валюти</a:t>
                      </a:r>
                      <a:r>
                        <a:rPr lang="ru-RU" dirty="0">
                          <a:effectLst/>
                        </a:rPr>
                        <a:t>, </a:t>
                      </a:r>
                      <a:r>
                        <a:rPr lang="ru-RU" dirty="0" err="1">
                          <a:effectLst/>
                        </a:rPr>
                        <a:t>визначений</a:t>
                      </a:r>
                      <a:r>
                        <a:rPr lang="ru-RU" dirty="0">
                          <a:effectLst/>
                        </a:rPr>
                        <a:t> </a:t>
                      </a:r>
                      <a:r>
                        <a:rPr lang="ru-RU" dirty="0" err="1" smtClean="0">
                          <a:effectLst/>
                        </a:rPr>
                        <a:t>відповідно</a:t>
                      </a:r>
                      <a:r>
                        <a:rPr lang="ru-RU" dirty="0" smtClean="0">
                          <a:effectLst/>
                        </a:rPr>
                        <a:t> </a:t>
                      </a:r>
                      <a:r>
                        <a:rPr lang="ru-RU" dirty="0">
                          <a:effectLst/>
                        </a:rPr>
                        <a:t>до </a:t>
                      </a:r>
                      <a:r>
                        <a:rPr lang="ru-RU" sz="1200" b="0" i="0" u="sng" dirty="0" err="1" smtClean="0">
                          <a:solidFill>
                            <a:srgbClr val="000099"/>
                          </a:solidFill>
                          <a:effectLst/>
                          <a:latin typeface="Times New Roman"/>
                          <a:hlinkClick r:id="rId2"/>
                        </a:rPr>
                        <a:t>статті</a:t>
                      </a:r>
                      <a:r>
                        <a:rPr lang="ru-RU" sz="1200" b="0" i="0" u="sng" dirty="0" smtClean="0">
                          <a:solidFill>
                            <a:srgbClr val="000099"/>
                          </a:solidFill>
                          <a:effectLst/>
                          <a:latin typeface="Times New Roman"/>
                          <a:hlinkClick r:id="rId2"/>
                        </a:rPr>
                        <a:t> </a:t>
                      </a:r>
                      <a:r>
                        <a:rPr lang="ru-RU" sz="1200" b="0" i="0" u="sng" dirty="0">
                          <a:solidFill>
                            <a:srgbClr val="000099"/>
                          </a:solidFill>
                          <a:effectLst/>
                          <a:latin typeface="Times New Roman"/>
                          <a:hlinkClick r:id="rId2"/>
                        </a:rPr>
                        <a:t>3</a:t>
                      </a:r>
                      <a:r>
                        <a:rPr lang="ru-RU" sz="800" b="1" i="0" u="sng" baseline="30000" dirty="0">
                          <a:solidFill>
                            <a:srgbClr val="000099"/>
                          </a:solidFill>
                          <a:effectLst/>
                          <a:latin typeface="Times New Roman"/>
                          <a:hlinkClick r:id="rId2"/>
                        </a:rPr>
                        <a:t>-1</a:t>
                      </a:r>
                      <a:r>
                        <a:rPr lang="ru-RU" dirty="0">
                          <a:effectLst/>
                        </a:rPr>
                        <a:t> </a:t>
                      </a:r>
                      <a:r>
                        <a:rPr lang="ru-RU" dirty="0" err="1">
                          <a:effectLst/>
                        </a:rPr>
                        <a:t>Митного</a:t>
                      </a:r>
                      <a:r>
                        <a:rPr lang="ru-RU" dirty="0">
                          <a:effectLst/>
                        </a:rPr>
                        <a:t> кодексу </a:t>
                      </a:r>
                      <a:r>
                        <a:rPr lang="ru-RU" dirty="0" err="1">
                          <a:effectLst/>
                        </a:rPr>
                        <a:t>України</a:t>
                      </a:r>
                      <a:r>
                        <a:rPr lang="ru-RU" dirty="0">
                          <a:effectLst/>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3" name="Таблица 12"/>
          <p:cNvGraphicFramePr>
            <a:graphicFrameLocks noGrp="1"/>
          </p:cNvGraphicFramePr>
          <p:nvPr>
            <p:extLst>
              <p:ext uri="{D42A27DB-BD31-4B8C-83A1-F6EECF244321}">
                <p14:modId xmlns:p14="http://schemas.microsoft.com/office/powerpoint/2010/main" val="250076784"/>
              </p:ext>
            </p:extLst>
          </p:nvPr>
        </p:nvGraphicFramePr>
        <p:xfrm>
          <a:off x="457200" y="5229200"/>
          <a:ext cx="8229600" cy="274320"/>
        </p:xfrm>
        <a:graphic>
          <a:graphicData uri="http://schemas.openxmlformats.org/drawingml/2006/table">
            <a:tbl>
              <a:tblPr/>
              <a:tblGrid>
                <a:gridCol w="765868"/>
                <a:gridCol w="417746"/>
                <a:gridCol w="7045986"/>
              </a:tblGrid>
              <a:tr h="0">
                <a:tc>
                  <a:txBody>
                    <a:bodyPr/>
                    <a:lstStyle/>
                    <a:p>
                      <a:pPr algn="ctr" fontAlgn="t"/>
                      <a:r>
                        <a:rPr lang="ru-RU" dirty="0">
                          <a:effectLst/>
                        </a:rPr>
                        <a:t>В</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a:effectLst/>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ru-RU" dirty="0" err="1" smtClean="0">
                          <a:effectLst/>
                        </a:rPr>
                        <a:t>вартість</a:t>
                      </a:r>
                      <a:r>
                        <a:rPr lang="ru-RU" dirty="0" smtClean="0">
                          <a:effectLst/>
                        </a:rPr>
                        <a:t> </a:t>
                      </a:r>
                      <a:r>
                        <a:rPr lang="ru-RU" dirty="0">
                          <a:effectLst/>
                        </a:rPr>
                        <a:t>товару.</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378134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720" y="908720"/>
            <a:ext cx="8712968" cy="646331"/>
          </a:xfrm>
          <a:prstGeom prst="rect">
            <a:avLst/>
          </a:prstGeom>
          <a:noFill/>
        </p:spPr>
        <p:txBody>
          <a:bodyPr wrap="square" rtlCol="0">
            <a:spAutoFit/>
          </a:bodyPr>
          <a:lstStyle/>
          <a:p>
            <a:pPr indent="457200" algn="just"/>
            <a:r>
              <a:rPr lang="uk-UA" b="1" dirty="0" smtClean="0">
                <a:solidFill>
                  <a:srgbClr val="0000FF"/>
                </a:solidFill>
              </a:rPr>
              <a:t>Також наказом № 200 затверджено форми гарантій, що можуть надаватися (загальна гарантія, індивідуальна гарантія).</a:t>
            </a:r>
            <a:endParaRPr lang="ru-RU" b="1" dirty="0">
              <a:solidFill>
                <a:srgbClr val="0000FF"/>
              </a:solidFill>
            </a:endParaRPr>
          </a:p>
        </p:txBody>
      </p:sp>
      <p:sp>
        <p:nvSpPr>
          <p:cNvPr id="3" name="TextBox 2"/>
          <p:cNvSpPr txBox="1"/>
          <p:nvPr/>
        </p:nvSpPr>
        <p:spPr>
          <a:xfrm>
            <a:off x="378736" y="2492896"/>
            <a:ext cx="8424936" cy="646331"/>
          </a:xfrm>
          <a:prstGeom prst="rect">
            <a:avLst/>
          </a:prstGeom>
          <a:noFill/>
        </p:spPr>
        <p:txBody>
          <a:bodyPr wrap="square" rtlCol="0">
            <a:spAutoFit/>
          </a:bodyPr>
          <a:lstStyle/>
          <a:p>
            <a:r>
              <a:rPr lang="uk-UA" dirty="0" smtClean="0"/>
              <a:t>Наказом </a:t>
            </a:r>
            <a:r>
              <a:rPr lang="uk-UA" dirty="0" err="1" smtClean="0"/>
              <a:t>МФУ</a:t>
            </a:r>
            <a:r>
              <a:rPr lang="uk-UA" dirty="0" smtClean="0"/>
              <a:t> від 09.10.2012 року № 1066 затверджено Порядок </a:t>
            </a:r>
            <a:r>
              <a:rPr lang="uk-UA" b="1" dirty="0" smtClean="0">
                <a:solidFill>
                  <a:srgbClr val="0000FF"/>
                </a:solidFill>
              </a:rPr>
              <a:t>виконання митних </a:t>
            </a:r>
            <a:r>
              <a:rPr lang="ru-RU" b="1" dirty="0" smtClean="0">
                <a:solidFill>
                  <a:srgbClr val="0000FF"/>
                </a:solidFill>
              </a:rPr>
              <a:t>формальностей </a:t>
            </a:r>
            <a:r>
              <a:rPr lang="ru-RU" b="1" dirty="0">
                <a:solidFill>
                  <a:srgbClr val="0000FF"/>
                </a:solidFill>
              </a:rPr>
              <a:t>при </a:t>
            </a:r>
            <a:r>
              <a:rPr lang="uk-UA" b="1" dirty="0" smtClean="0">
                <a:solidFill>
                  <a:srgbClr val="0000FF"/>
                </a:solidFill>
              </a:rPr>
              <a:t>здійсненні транзитних </a:t>
            </a:r>
            <a:r>
              <a:rPr lang="ru-RU" b="1" dirty="0" err="1" smtClean="0">
                <a:solidFill>
                  <a:srgbClr val="0000FF"/>
                </a:solidFill>
              </a:rPr>
              <a:t>переміщень</a:t>
            </a:r>
            <a:r>
              <a:rPr lang="uk-UA" b="1" dirty="0" smtClean="0">
                <a:solidFill>
                  <a:srgbClr val="0000FF"/>
                </a:solidFill>
              </a:rPr>
              <a:t>. </a:t>
            </a:r>
            <a:endParaRPr lang="ru-RU" b="1" dirty="0">
              <a:solidFill>
                <a:srgbClr val="0000FF"/>
              </a:solidFill>
            </a:endParaRPr>
          </a:p>
        </p:txBody>
      </p:sp>
    </p:spTree>
    <p:extLst>
      <p:ext uri="{BB962C8B-B14F-4D97-AF65-F5344CB8AC3E}">
        <p14:creationId xmlns:p14="http://schemas.microsoft.com/office/powerpoint/2010/main" val="1378134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89679"/>
            <a:ext cx="8496944" cy="2462213"/>
          </a:xfrm>
          <a:prstGeom prst="rect">
            <a:avLst/>
          </a:prstGeom>
        </p:spPr>
        <p:txBody>
          <a:bodyPr wrap="square">
            <a:spAutoFit/>
          </a:bodyPr>
          <a:lstStyle/>
          <a:p>
            <a:pPr indent="457200" algn="just"/>
            <a:r>
              <a:rPr lang="uk-UA" sz="2200" b="1" dirty="0" smtClean="0">
                <a:solidFill>
                  <a:srgbClr val="0000FF"/>
                </a:solidFill>
              </a:rPr>
              <a:t>Митний режим транзиту </a:t>
            </a:r>
            <a:r>
              <a:rPr lang="uk-UA" sz="2200" dirty="0" smtClean="0"/>
              <a:t>- це митний режим, відповідно до якого товари та/або транспортні засоби комерційного призначення переміщуються під митним контролем між митними органами однієї чи кількох країн або в межах зони діяльності одного митного органу без будь-якого використання цих товарів, без сплати митних платежів та без застосування заходів нетарифного регулювання зовнішньоекономічної діяльності.</a:t>
            </a:r>
            <a:endParaRPr lang="uk-UA" sz="2200" dirty="0"/>
          </a:p>
        </p:txBody>
      </p:sp>
      <p:sp>
        <p:nvSpPr>
          <p:cNvPr id="3" name="Прямоугольник 2"/>
          <p:cNvSpPr/>
          <p:nvPr/>
        </p:nvSpPr>
        <p:spPr>
          <a:xfrm>
            <a:off x="431540" y="3789040"/>
            <a:ext cx="8424936" cy="1015663"/>
          </a:xfrm>
          <a:prstGeom prst="rect">
            <a:avLst/>
          </a:prstGeom>
        </p:spPr>
        <p:txBody>
          <a:bodyPr wrap="square">
            <a:spAutoFit/>
          </a:bodyPr>
          <a:lstStyle/>
          <a:p>
            <a:pPr indent="457200" algn="just"/>
            <a:r>
              <a:rPr lang="uk-UA" sz="2000" dirty="0" smtClean="0"/>
              <a:t>Переміщення товарів, транспортних засобів комерційного призначення у митному режимі транзиту митною територією України здійснюється як прохідний або внутрішній транзит, або каботаж.</a:t>
            </a:r>
            <a:endParaRPr lang="uk-UA" sz="2000" dirty="0"/>
          </a:p>
        </p:txBody>
      </p:sp>
    </p:spTree>
    <p:extLst>
      <p:ext uri="{BB962C8B-B14F-4D97-AF65-F5344CB8AC3E}">
        <p14:creationId xmlns:p14="http://schemas.microsoft.com/office/powerpoint/2010/main" val="1378134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8856984" cy="5632311"/>
          </a:xfrm>
          <a:prstGeom prst="rect">
            <a:avLst/>
          </a:prstGeom>
        </p:spPr>
        <p:txBody>
          <a:bodyPr wrap="square">
            <a:spAutoFit/>
          </a:bodyPr>
          <a:lstStyle/>
          <a:p>
            <a:pPr indent="457200" algn="just"/>
            <a:r>
              <a:rPr lang="uk-UA" dirty="0" smtClean="0"/>
              <a:t>Митний режим транзиту застосовується до товарів, транспортних засобів комерційного призначення, які переміщуються:</a:t>
            </a:r>
          </a:p>
          <a:p>
            <a:pPr indent="457200" algn="just"/>
            <a:endParaRPr lang="uk-UA" dirty="0" smtClean="0"/>
          </a:p>
          <a:p>
            <a:pPr indent="457200" algn="just"/>
            <a:r>
              <a:rPr lang="uk-UA" dirty="0" smtClean="0"/>
              <a:t>1) </a:t>
            </a:r>
            <a:r>
              <a:rPr lang="uk-UA" b="1" dirty="0" smtClean="0">
                <a:solidFill>
                  <a:srgbClr val="7030A0"/>
                </a:solidFill>
              </a:rPr>
              <a:t>прохідним транзитом </a:t>
            </a:r>
            <a:r>
              <a:rPr lang="uk-UA" dirty="0" smtClean="0"/>
              <a:t>від пункту ввезення (пропуску) на митну територію України до пункту вивезення (пропуску) за межі митної території України (у тому числі в межах одного пункту пропуску через державний кордон України);</a:t>
            </a:r>
          </a:p>
          <a:p>
            <a:pPr indent="457200" algn="just"/>
            <a:endParaRPr lang="uk-UA" dirty="0" smtClean="0"/>
          </a:p>
          <a:p>
            <a:pPr indent="457200" algn="just"/>
            <a:r>
              <a:rPr lang="uk-UA" dirty="0" smtClean="0"/>
              <a:t>2) </a:t>
            </a:r>
            <a:r>
              <a:rPr lang="uk-UA" b="1" dirty="0" smtClean="0">
                <a:solidFill>
                  <a:srgbClr val="0000FF"/>
                </a:solidFill>
              </a:rPr>
              <a:t>внутрішнім транзитом або каботажем</a:t>
            </a:r>
            <a:r>
              <a:rPr lang="uk-UA" dirty="0" smtClean="0"/>
              <a:t>:</a:t>
            </a:r>
          </a:p>
          <a:p>
            <a:pPr indent="457200" algn="just"/>
            <a:endParaRPr lang="uk-UA" dirty="0" smtClean="0"/>
          </a:p>
          <a:p>
            <a:pPr indent="457200" algn="just"/>
            <a:r>
              <a:rPr lang="uk-UA" dirty="0" smtClean="0"/>
              <a:t>а) від пункту ввезення (пропуску) на митну територію України до митного органу, розташованого на митній території України;</a:t>
            </a:r>
          </a:p>
          <a:p>
            <a:pPr indent="457200" algn="just"/>
            <a:r>
              <a:rPr lang="uk-UA" dirty="0" smtClean="0"/>
              <a:t>б) від митного органу, розташованого на митній території України, до пункту вивезення (пропуску) за межі митної території України;</a:t>
            </a:r>
          </a:p>
          <a:p>
            <a:pPr indent="457200" algn="just"/>
            <a:r>
              <a:rPr lang="uk-UA" dirty="0" smtClean="0"/>
              <a:t>в) від одного пункту, розташованого на митній території України, до іншого пункту, розташованого на митній території України, у тому числі якщо частина цього переміщення проходить за межами митної території України;</a:t>
            </a:r>
          </a:p>
          <a:p>
            <a:pPr indent="457200" algn="just"/>
            <a:r>
              <a:rPr lang="uk-UA" dirty="0" smtClean="0"/>
              <a:t>г) від штучного острова, установки або споруди, створених у виключній (морській) економічній зоні України, на які поширюється виключна юрисдикція України, до митного органу, розташованого на території України, зайнятій сушею, та у зворотному напрямку.</a:t>
            </a:r>
            <a:endParaRPr lang="uk-UA" dirty="0"/>
          </a:p>
        </p:txBody>
      </p:sp>
    </p:spTree>
    <p:extLst>
      <p:ext uri="{BB962C8B-B14F-4D97-AF65-F5344CB8AC3E}">
        <p14:creationId xmlns:p14="http://schemas.microsoft.com/office/powerpoint/2010/main" val="137813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8568952" cy="923330"/>
          </a:xfrm>
          <a:prstGeom prst="rect">
            <a:avLst/>
          </a:prstGeom>
        </p:spPr>
        <p:txBody>
          <a:bodyPr wrap="square">
            <a:spAutoFit/>
          </a:bodyPr>
          <a:lstStyle/>
          <a:p>
            <a:pPr indent="457200" algn="just"/>
            <a:r>
              <a:rPr lang="uk-UA" dirty="0" smtClean="0"/>
              <a:t>Митний режим транзиту може бути застосований як до товарів, транспортних засобів комерційного призначення, що безпосередньо ввозяться на митну територію України, так і до таких, що перебувають на митній території України.</a:t>
            </a:r>
            <a:endParaRPr lang="uk-UA" dirty="0"/>
          </a:p>
        </p:txBody>
      </p:sp>
      <p:sp>
        <p:nvSpPr>
          <p:cNvPr id="3" name="Прямоугольник 2"/>
          <p:cNvSpPr/>
          <p:nvPr/>
        </p:nvSpPr>
        <p:spPr>
          <a:xfrm>
            <a:off x="395536" y="1700808"/>
            <a:ext cx="8568952" cy="4524315"/>
          </a:xfrm>
          <a:prstGeom prst="rect">
            <a:avLst/>
          </a:prstGeom>
        </p:spPr>
        <p:txBody>
          <a:bodyPr wrap="square">
            <a:spAutoFit/>
          </a:bodyPr>
          <a:lstStyle/>
          <a:p>
            <a:pPr indent="457200" algn="just"/>
            <a:r>
              <a:rPr lang="uk-UA" b="1" dirty="0" smtClean="0">
                <a:solidFill>
                  <a:srgbClr val="7030A0"/>
                </a:solidFill>
              </a:rPr>
              <a:t>Для поміщення товарів та/або транспортних засобів комерційного призначення у митний режим транзиту особа, на яку покладається дотримання вимог митного режиму, повинна:</a:t>
            </a:r>
          </a:p>
          <a:p>
            <a:pPr indent="457200" algn="just"/>
            <a:endParaRPr lang="uk-UA" dirty="0" smtClean="0"/>
          </a:p>
          <a:p>
            <a:pPr indent="457200" algn="just"/>
            <a:r>
              <a:rPr lang="uk-UA" dirty="0" smtClean="0"/>
              <a:t>1) подати митному органу митну декларацію (документ, який відповідно до </a:t>
            </a:r>
            <a:r>
              <a:rPr lang="uk-UA" u="sng" dirty="0" smtClean="0">
                <a:hlinkClick r:id="rId2"/>
              </a:rPr>
              <a:t>статті 94</a:t>
            </a:r>
            <a:r>
              <a:rPr lang="uk-UA" dirty="0" smtClean="0"/>
              <a:t> використовується замість митної декларації), товарно-транспортний документ на перевезення та рахунок-фактуру (інвойс) або інший документ, який визначає вартість товару;</a:t>
            </a:r>
          </a:p>
          <a:p>
            <a:pPr indent="457200" algn="just"/>
            <a:endParaRPr lang="uk-UA" dirty="0" smtClean="0"/>
          </a:p>
          <a:p>
            <a:pPr indent="457200" algn="just"/>
            <a:r>
              <a:rPr lang="uk-UA" dirty="0" smtClean="0"/>
              <a:t>2) надати митному органу дозвільний документ на транзит через митну територію України, який видається відповідними уповноваженими органами;</a:t>
            </a:r>
          </a:p>
          <a:p>
            <a:pPr indent="457200" algn="just"/>
            <a:endParaRPr lang="uk-UA" dirty="0" smtClean="0"/>
          </a:p>
          <a:p>
            <a:pPr indent="457200" algn="just"/>
            <a:r>
              <a:rPr lang="uk-UA" dirty="0" smtClean="0"/>
              <a:t>3) у надати забезпечення сплати митних платежів</a:t>
            </a:r>
          </a:p>
          <a:p>
            <a:pPr indent="457200" algn="just"/>
            <a:endParaRPr lang="uk-UA" dirty="0"/>
          </a:p>
          <a:p>
            <a:pPr indent="457200" algn="just"/>
            <a:r>
              <a:rPr lang="ru-RU" dirty="0" smtClean="0"/>
              <a:t>4) </a:t>
            </a:r>
            <a:r>
              <a:rPr lang="uk-UA" dirty="0" smtClean="0"/>
              <a:t>забезпечити виконання вимог та зобов’язань, визначених міжнародними договорами України</a:t>
            </a:r>
            <a:endParaRPr lang="uk-UA" dirty="0"/>
          </a:p>
        </p:txBody>
      </p:sp>
    </p:spTree>
    <p:extLst>
      <p:ext uri="{BB962C8B-B14F-4D97-AF65-F5344CB8AC3E}">
        <p14:creationId xmlns:p14="http://schemas.microsoft.com/office/powerpoint/2010/main" val="1378134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476672"/>
            <a:ext cx="6048672"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9531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5846"/>
            <a:ext cx="8352928" cy="3970318"/>
          </a:xfrm>
          <a:prstGeom prst="rect">
            <a:avLst/>
          </a:prstGeom>
        </p:spPr>
        <p:txBody>
          <a:bodyPr wrap="square">
            <a:spAutoFit/>
          </a:bodyPr>
          <a:lstStyle/>
          <a:p>
            <a:pPr indent="457200" algn="just"/>
            <a:r>
              <a:rPr lang="uk-UA" b="1" dirty="0" smtClean="0">
                <a:solidFill>
                  <a:srgbClr val="7030A0"/>
                </a:solidFill>
              </a:rPr>
              <a:t>Товари, транспортні засоби комерційного призначення, що переміщуються у митному режимі транзиту, повинні:</a:t>
            </a:r>
          </a:p>
          <a:p>
            <a:pPr indent="457200" algn="just"/>
            <a:endParaRPr lang="uk-UA" dirty="0" smtClean="0"/>
          </a:p>
          <a:p>
            <a:pPr indent="457200" algn="just"/>
            <a:r>
              <a:rPr lang="uk-UA" dirty="0" smtClean="0"/>
              <a:t>1) перебувати у незмінному стані, крім природних змін їх якісних та/або кількісних характеристик за нормальних умов транспортування і зберігання;</a:t>
            </a:r>
          </a:p>
          <a:p>
            <a:pPr indent="457200" algn="just"/>
            <a:endParaRPr lang="uk-UA" dirty="0" smtClean="0"/>
          </a:p>
          <a:p>
            <a:pPr indent="457200" algn="just"/>
            <a:r>
              <a:rPr lang="uk-UA" dirty="0" smtClean="0"/>
              <a:t>2) не використовуватися з жодною іншою метою, крім транзиту;</a:t>
            </a:r>
          </a:p>
          <a:p>
            <a:pPr indent="457200" algn="just"/>
            <a:endParaRPr lang="uk-UA" dirty="0" smtClean="0"/>
          </a:p>
          <a:p>
            <a:pPr indent="457200" algn="just"/>
            <a:r>
              <a:rPr lang="uk-UA" dirty="0" smtClean="0"/>
              <a:t>3) бути доставленими у митний орган призначення до закінчення строку, встановленого </a:t>
            </a:r>
            <a:r>
              <a:rPr lang="uk-UA" u="sng" dirty="0" smtClean="0">
                <a:hlinkClick r:id="rId2"/>
              </a:rPr>
              <a:t>статтею 95</a:t>
            </a:r>
            <a:r>
              <a:rPr lang="uk-UA" dirty="0" smtClean="0"/>
              <a:t> МКУ, або строку, встановленого митним органом країни відправлення відповідно до положень </a:t>
            </a:r>
            <a:r>
              <a:rPr lang="uk-UA" u="sng" dirty="0" smtClean="0">
                <a:hlinkClick r:id="rId3"/>
              </a:rPr>
              <a:t>Конвенції про процедуру спільного транзиту</a:t>
            </a:r>
            <a:r>
              <a:rPr lang="uk-UA" dirty="0" smtClean="0"/>
              <a:t>;</a:t>
            </a:r>
          </a:p>
          <a:p>
            <a:pPr indent="457200" algn="just"/>
            <a:endParaRPr lang="uk-UA" dirty="0" smtClean="0"/>
          </a:p>
          <a:p>
            <a:pPr indent="457200" algn="just"/>
            <a:r>
              <a:rPr lang="uk-UA" dirty="0" smtClean="0"/>
              <a:t>4) мати неушкоджені засоби забезпечення ідентифікації у разі їх застосування.</a:t>
            </a:r>
            <a:endParaRPr lang="uk-UA" dirty="0"/>
          </a:p>
        </p:txBody>
      </p:sp>
    </p:spTree>
    <p:extLst>
      <p:ext uri="{BB962C8B-B14F-4D97-AF65-F5344CB8AC3E}">
        <p14:creationId xmlns:p14="http://schemas.microsoft.com/office/powerpoint/2010/main" val="4252575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260648"/>
            <a:ext cx="8640960" cy="6463308"/>
          </a:xfrm>
          <a:prstGeom prst="rect">
            <a:avLst/>
          </a:prstGeom>
        </p:spPr>
        <p:txBody>
          <a:bodyPr wrap="square">
            <a:spAutoFit/>
          </a:bodyPr>
          <a:lstStyle/>
          <a:p>
            <a:pPr indent="457200" algn="just"/>
            <a:r>
              <a:rPr lang="uk-UA" dirty="0" smtClean="0"/>
              <a:t>Для декларування у митний режим транзиту товарів, що переміщуються будь-яким видом транспорту використовується митна декларація (у тому числі попередня митна декларація або митні декларації, передбачені </a:t>
            </a:r>
            <a:r>
              <a:rPr lang="uk-UA" u="sng" dirty="0" smtClean="0">
                <a:hlinkClick r:id="rId2"/>
              </a:rPr>
              <a:t>Конвенцією про процедуру спільного транзиту</a:t>
            </a:r>
            <a:r>
              <a:rPr lang="uk-UA" dirty="0" smtClean="0"/>
              <a:t>).</a:t>
            </a:r>
          </a:p>
          <a:p>
            <a:pPr indent="457200" algn="just"/>
            <a:endParaRPr lang="ru-RU" dirty="0" smtClean="0"/>
          </a:p>
          <a:p>
            <a:pPr indent="457200" algn="just"/>
            <a:r>
              <a:rPr lang="uk-UA" dirty="0" smtClean="0"/>
              <a:t>У разі транзиту в межах одного пункту пропуску або для декларування товарів, що не є підакцизними, залежно від виду транспорту </a:t>
            </a:r>
            <a:r>
              <a:rPr lang="uk-UA" b="1" dirty="0" smtClean="0">
                <a:solidFill>
                  <a:srgbClr val="7030A0"/>
                </a:solidFill>
              </a:rPr>
              <a:t>замість митної декларації </a:t>
            </a:r>
            <a:r>
              <a:rPr lang="uk-UA" dirty="0" smtClean="0"/>
              <a:t>може використовуватися авіаційна вантажна накладна </a:t>
            </a:r>
            <a:r>
              <a:rPr lang="ru-RU" dirty="0" smtClean="0"/>
              <a:t>(</a:t>
            </a:r>
            <a:r>
              <a:rPr lang="en-US" dirty="0" smtClean="0"/>
              <a:t>A</a:t>
            </a:r>
            <a:r>
              <a:rPr lang="ru-RU" dirty="0" smtClean="0"/>
              <a:t>і</a:t>
            </a:r>
            <a:r>
              <a:rPr lang="en-US" dirty="0" smtClean="0"/>
              <a:t>r </a:t>
            </a:r>
            <a:r>
              <a:rPr lang="en-US" dirty="0" err="1" smtClean="0"/>
              <a:t>Wayb</a:t>
            </a:r>
            <a:r>
              <a:rPr lang="ru-RU" dirty="0" smtClean="0"/>
              <a:t>і</a:t>
            </a:r>
            <a:r>
              <a:rPr lang="en-US" dirty="0" err="1" smtClean="0"/>
              <a:t>ll</a:t>
            </a:r>
            <a:r>
              <a:rPr lang="en-US" dirty="0"/>
              <a:t>) </a:t>
            </a:r>
            <a:r>
              <a:rPr lang="ru-RU" dirty="0" err="1"/>
              <a:t>або</a:t>
            </a:r>
            <a:r>
              <a:rPr lang="ru-RU" dirty="0"/>
              <a:t> коносамент (</a:t>
            </a:r>
            <a:r>
              <a:rPr lang="en-US" dirty="0" smtClean="0"/>
              <a:t>B</a:t>
            </a:r>
            <a:r>
              <a:rPr lang="ru-RU" dirty="0" smtClean="0"/>
              <a:t>і</a:t>
            </a:r>
            <a:r>
              <a:rPr lang="en-US" dirty="0" err="1" smtClean="0"/>
              <a:t>ll</a:t>
            </a:r>
            <a:r>
              <a:rPr lang="en-US" dirty="0" smtClean="0"/>
              <a:t> </a:t>
            </a:r>
            <a:r>
              <a:rPr lang="en-US" dirty="0"/>
              <a:t>of </a:t>
            </a:r>
            <a:r>
              <a:rPr lang="en-US" dirty="0" smtClean="0"/>
              <a:t>Lad</a:t>
            </a:r>
            <a:r>
              <a:rPr lang="ru-RU" dirty="0" smtClean="0"/>
              <a:t>і</a:t>
            </a:r>
            <a:r>
              <a:rPr lang="en-US" dirty="0" err="1" smtClean="0"/>
              <a:t>ng</a:t>
            </a:r>
            <a:r>
              <a:rPr lang="en-US" dirty="0"/>
              <a:t>).</a:t>
            </a:r>
          </a:p>
          <a:p>
            <a:pPr indent="457200" algn="just"/>
            <a:endParaRPr lang="uk-UA" dirty="0" smtClean="0"/>
          </a:p>
          <a:p>
            <a:pPr indent="457200" algn="just"/>
            <a:r>
              <a:rPr lang="uk-UA" dirty="0" smtClean="0"/>
              <a:t>Для декларування товарів, що не є підакцизними, </a:t>
            </a:r>
            <a:r>
              <a:rPr lang="uk-UA" b="1" dirty="0" smtClean="0">
                <a:solidFill>
                  <a:srgbClr val="7030A0"/>
                </a:solidFill>
              </a:rPr>
              <a:t>замість митної декларації </a:t>
            </a:r>
            <a:r>
              <a:rPr lang="uk-UA" dirty="0" smtClean="0"/>
              <a:t>залежно від виду транспорту може використовуватися накладна </a:t>
            </a:r>
            <a:r>
              <a:rPr lang="uk-UA" dirty="0" err="1" smtClean="0"/>
              <a:t>УМВС</a:t>
            </a:r>
            <a:r>
              <a:rPr lang="uk-UA" dirty="0" smtClean="0"/>
              <a:t> </a:t>
            </a:r>
            <a:r>
              <a:rPr lang="ru-RU" dirty="0" smtClean="0"/>
              <a:t>(</a:t>
            </a:r>
            <a:r>
              <a:rPr lang="ru-RU" dirty="0" err="1"/>
              <a:t>СМГС</a:t>
            </a:r>
            <a:r>
              <a:rPr lang="ru-RU" dirty="0"/>
              <a:t>), накладна </a:t>
            </a:r>
            <a:r>
              <a:rPr lang="ru-RU" dirty="0" err="1" smtClean="0"/>
              <a:t>ЦіМ</a:t>
            </a:r>
            <a:r>
              <a:rPr lang="ru-RU" dirty="0" smtClean="0"/>
              <a:t> </a:t>
            </a:r>
            <a:r>
              <a:rPr lang="ru-RU" dirty="0"/>
              <a:t>(</a:t>
            </a:r>
            <a:r>
              <a:rPr lang="ru-RU" dirty="0" err="1" smtClean="0"/>
              <a:t>СіМ</a:t>
            </a:r>
            <a:r>
              <a:rPr lang="ru-RU" dirty="0"/>
              <a:t>), накладна </a:t>
            </a:r>
            <a:r>
              <a:rPr lang="ru-RU" dirty="0" err="1" smtClean="0"/>
              <a:t>ЦіМ</a:t>
            </a:r>
            <a:r>
              <a:rPr lang="ru-RU" dirty="0" smtClean="0"/>
              <a:t>/</a:t>
            </a:r>
            <a:r>
              <a:rPr lang="ru-RU" dirty="0" err="1" smtClean="0"/>
              <a:t>УМВС</a:t>
            </a:r>
            <a:r>
              <a:rPr lang="ru-RU" dirty="0" smtClean="0"/>
              <a:t> </a:t>
            </a:r>
            <a:r>
              <a:rPr lang="ru-RU" dirty="0"/>
              <a:t>(</a:t>
            </a:r>
            <a:r>
              <a:rPr lang="ru-RU" dirty="0" err="1"/>
              <a:t>ЦИМ</a:t>
            </a:r>
            <a:r>
              <a:rPr lang="ru-RU" dirty="0"/>
              <a:t>/</a:t>
            </a:r>
            <a:r>
              <a:rPr lang="ru-RU" dirty="0" err="1"/>
              <a:t>СМГС</a:t>
            </a:r>
            <a:r>
              <a:rPr lang="ru-RU" dirty="0"/>
              <a:t>, </a:t>
            </a:r>
            <a:r>
              <a:rPr lang="en-US" dirty="0" smtClean="0"/>
              <a:t>C</a:t>
            </a:r>
            <a:r>
              <a:rPr lang="ru-RU" dirty="0" smtClean="0"/>
              <a:t>і</a:t>
            </a:r>
            <a:r>
              <a:rPr lang="en-US" dirty="0" smtClean="0"/>
              <a:t>M/</a:t>
            </a:r>
            <a:r>
              <a:rPr lang="en-US" dirty="0" err="1" smtClean="0"/>
              <a:t>SMGS</a:t>
            </a:r>
            <a:r>
              <a:rPr lang="en-US" dirty="0"/>
              <a:t>), </a:t>
            </a:r>
            <a:r>
              <a:rPr lang="ru-RU" dirty="0"/>
              <a:t>книжка </a:t>
            </a:r>
            <a:r>
              <a:rPr lang="ru-RU" dirty="0" err="1"/>
              <a:t>МДП</a:t>
            </a:r>
            <a:r>
              <a:rPr lang="ru-RU" dirty="0"/>
              <a:t> (</a:t>
            </a:r>
            <a:r>
              <a:rPr lang="en-US" dirty="0"/>
              <a:t>Carnet </a:t>
            </a:r>
            <a:r>
              <a:rPr lang="en-US" dirty="0" smtClean="0"/>
              <a:t>T</a:t>
            </a:r>
            <a:r>
              <a:rPr lang="ru-RU" dirty="0" smtClean="0"/>
              <a:t>і</a:t>
            </a:r>
            <a:r>
              <a:rPr lang="en-US" dirty="0" smtClean="0"/>
              <a:t>R</a:t>
            </a:r>
            <a:r>
              <a:rPr lang="en-US" dirty="0"/>
              <a:t>).</a:t>
            </a:r>
          </a:p>
          <a:p>
            <a:pPr indent="457200" algn="just"/>
            <a:endParaRPr lang="uk-UA" dirty="0" smtClean="0"/>
          </a:p>
          <a:p>
            <a:pPr indent="457200" algn="just"/>
            <a:r>
              <a:rPr lang="uk-UA" dirty="0" smtClean="0"/>
              <a:t>Незалежно від виду транспорту для декларування у митний режим транзиту товарів, транспортних засобів комерційного призначення може використовуватися книжка </a:t>
            </a:r>
            <a:r>
              <a:rPr lang="ru-RU" dirty="0" err="1" smtClean="0"/>
              <a:t>А.Т.А</a:t>
            </a:r>
            <a:r>
              <a:rPr lang="ru-RU" dirty="0"/>
              <a:t>. </a:t>
            </a:r>
            <a:r>
              <a:rPr lang="ru-RU" dirty="0" err="1"/>
              <a:t>або</a:t>
            </a:r>
            <a:r>
              <a:rPr lang="ru-RU" dirty="0"/>
              <a:t> книжка </a:t>
            </a:r>
            <a:r>
              <a:rPr lang="en-US" dirty="0"/>
              <a:t>CPD.</a:t>
            </a:r>
          </a:p>
          <a:p>
            <a:pPr indent="457200" algn="just"/>
            <a:endParaRPr lang="uk-UA" dirty="0" smtClean="0"/>
          </a:p>
          <a:p>
            <a:pPr indent="457200" algn="just"/>
            <a:r>
              <a:rPr lang="uk-UA" dirty="0" smtClean="0"/>
              <a:t>У випадках, передбачених міжнародними договорами України, укладеними відповідно до закону, для декларування у митний режим транзиту товарів, транспортних засобів комерційного призначення використовуються документи, передбачені такими договорами</a:t>
            </a:r>
            <a:r>
              <a:rPr lang="ru-RU" dirty="0" smtClean="0"/>
              <a:t>.</a:t>
            </a:r>
            <a:endParaRPr lang="ru-RU" dirty="0"/>
          </a:p>
        </p:txBody>
      </p:sp>
    </p:spTree>
    <p:extLst>
      <p:ext uri="{BB962C8B-B14F-4D97-AF65-F5344CB8AC3E}">
        <p14:creationId xmlns:p14="http://schemas.microsoft.com/office/powerpoint/2010/main" val="4252575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35696" y="164452"/>
            <a:ext cx="4467441" cy="369332"/>
          </a:xfrm>
          <a:prstGeom prst="rect">
            <a:avLst/>
          </a:prstGeom>
        </p:spPr>
        <p:txBody>
          <a:bodyPr wrap="none">
            <a:spAutoFit/>
          </a:bodyPr>
          <a:lstStyle/>
          <a:p>
            <a:r>
              <a:rPr lang="uk-UA" b="1" dirty="0" smtClean="0">
                <a:solidFill>
                  <a:srgbClr val="7030A0"/>
                </a:solidFill>
              </a:rPr>
              <a:t>Авіаційна </a:t>
            </a:r>
            <a:r>
              <a:rPr lang="uk-UA" b="1" dirty="0">
                <a:solidFill>
                  <a:srgbClr val="7030A0"/>
                </a:solidFill>
              </a:rPr>
              <a:t>вантажна накладна </a:t>
            </a:r>
            <a:r>
              <a:rPr lang="ru-RU" b="1" dirty="0">
                <a:solidFill>
                  <a:srgbClr val="7030A0"/>
                </a:solidFill>
              </a:rPr>
              <a:t>(</a:t>
            </a:r>
            <a:r>
              <a:rPr lang="en-US" b="1" dirty="0">
                <a:solidFill>
                  <a:srgbClr val="7030A0"/>
                </a:solidFill>
              </a:rPr>
              <a:t>A</a:t>
            </a:r>
            <a:r>
              <a:rPr lang="ru-RU" b="1" dirty="0">
                <a:solidFill>
                  <a:srgbClr val="7030A0"/>
                </a:solidFill>
              </a:rPr>
              <a:t>і</a:t>
            </a:r>
            <a:r>
              <a:rPr lang="en-US" b="1" dirty="0">
                <a:solidFill>
                  <a:srgbClr val="7030A0"/>
                </a:solidFill>
              </a:rPr>
              <a:t>r </a:t>
            </a:r>
            <a:r>
              <a:rPr lang="en-US" b="1" dirty="0" err="1">
                <a:solidFill>
                  <a:srgbClr val="7030A0"/>
                </a:solidFill>
              </a:rPr>
              <a:t>Wayb</a:t>
            </a:r>
            <a:r>
              <a:rPr lang="ru-RU" b="1" dirty="0">
                <a:solidFill>
                  <a:srgbClr val="7030A0"/>
                </a:solidFill>
              </a:rPr>
              <a:t>і</a:t>
            </a:r>
            <a:r>
              <a:rPr lang="en-US" b="1" dirty="0" err="1">
                <a:solidFill>
                  <a:srgbClr val="7030A0"/>
                </a:solidFill>
              </a:rPr>
              <a:t>ll</a:t>
            </a:r>
            <a:r>
              <a:rPr lang="en-US" b="1" dirty="0">
                <a:solidFill>
                  <a:srgbClr val="7030A0"/>
                </a:solidFill>
              </a:rPr>
              <a:t>) </a:t>
            </a:r>
            <a:endParaRPr lang="ru-RU" b="1" dirty="0">
              <a:solidFill>
                <a:srgbClr val="7030A0"/>
              </a:solidFill>
            </a:endParaRPr>
          </a:p>
        </p:txBody>
      </p:sp>
      <p:sp>
        <p:nvSpPr>
          <p:cNvPr id="5" name="Прямоугольник 4"/>
          <p:cNvSpPr/>
          <p:nvPr/>
        </p:nvSpPr>
        <p:spPr>
          <a:xfrm>
            <a:off x="201749" y="692696"/>
            <a:ext cx="8712968" cy="3970318"/>
          </a:xfrm>
          <a:prstGeom prst="rect">
            <a:avLst/>
          </a:prstGeom>
        </p:spPr>
        <p:txBody>
          <a:bodyPr wrap="square">
            <a:spAutoFit/>
          </a:bodyPr>
          <a:lstStyle/>
          <a:p>
            <a:pPr indent="457200" algn="just"/>
            <a:r>
              <a:rPr lang="ru-RU" b="1" dirty="0" err="1"/>
              <a:t>Авіанакладна</a:t>
            </a:r>
            <a:r>
              <a:rPr lang="ru-RU" b="1" dirty="0"/>
              <a:t> (</a:t>
            </a:r>
            <a:r>
              <a:rPr lang="en-US" b="1" dirty="0"/>
              <a:t>Air Waybill, </a:t>
            </a:r>
            <a:r>
              <a:rPr lang="ru-RU" b="1" dirty="0" err="1"/>
              <a:t>скорочено</a:t>
            </a:r>
            <a:r>
              <a:rPr lang="ru-RU" b="1" dirty="0"/>
              <a:t> </a:t>
            </a:r>
            <a:r>
              <a:rPr lang="en-US" b="1" dirty="0" err="1"/>
              <a:t>AWB</a:t>
            </a:r>
            <a:r>
              <a:rPr lang="en-US" b="1" dirty="0"/>
              <a:t>)</a:t>
            </a:r>
            <a:r>
              <a:rPr lang="en-US" dirty="0"/>
              <a:t> – </a:t>
            </a:r>
            <a:r>
              <a:rPr lang="uk-UA" dirty="0" smtClean="0"/>
              <a:t>документ, що підтверджує наявність договору між вантажовідправником і перевізником (авіалінією або агентом авіакомпанії) про перевезення вантажу по авіалініям перевізника.</a:t>
            </a:r>
          </a:p>
          <a:p>
            <a:pPr indent="457200" algn="just"/>
            <a:endParaRPr lang="uk-UA" dirty="0" smtClean="0"/>
          </a:p>
          <a:p>
            <a:pPr indent="457200" algn="just"/>
            <a:r>
              <a:rPr lang="uk-UA" dirty="0" err="1" smtClean="0"/>
              <a:t>Авіанакладна</a:t>
            </a:r>
            <a:r>
              <a:rPr lang="uk-UA" dirty="0" smtClean="0"/>
              <a:t> виписується вантажовідправником або його агентом.</a:t>
            </a:r>
          </a:p>
          <a:p>
            <a:pPr indent="457200" algn="just"/>
            <a:r>
              <a:rPr lang="uk-UA" dirty="0" smtClean="0"/>
              <a:t>Існує 2 види </a:t>
            </a:r>
            <a:r>
              <a:rPr lang="uk-UA" dirty="0" err="1" smtClean="0"/>
              <a:t>авіанакладних</a:t>
            </a:r>
            <a:r>
              <a:rPr lang="uk-UA" dirty="0" smtClean="0"/>
              <a:t> – основна </a:t>
            </a:r>
            <a:r>
              <a:rPr lang="en-US" dirty="0" err="1" smtClean="0"/>
              <a:t>MAWB</a:t>
            </a:r>
            <a:r>
              <a:rPr lang="en-US" dirty="0" smtClean="0"/>
              <a:t> </a:t>
            </a:r>
            <a:r>
              <a:rPr lang="en-US" dirty="0"/>
              <a:t>(Master Air Waybill) </a:t>
            </a:r>
            <a:r>
              <a:rPr lang="ru-RU" dirty="0"/>
              <a:t>і </a:t>
            </a:r>
            <a:r>
              <a:rPr lang="ru-RU" dirty="0" err="1"/>
              <a:t>домашня</a:t>
            </a:r>
            <a:r>
              <a:rPr lang="ru-RU" dirty="0"/>
              <a:t> </a:t>
            </a:r>
            <a:r>
              <a:rPr lang="en-US" dirty="0" err="1"/>
              <a:t>HAWB</a:t>
            </a:r>
            <a:r>
              <a:rPr lang="en-US" dirty="0"/>
              <a:t> (House Air Waybill).</a:t>
            </a:r>
          </a:p>
          <a:p>
            <a:pPr indent="457200" algn="just"/>
            <a:endParaRPr lang="uk-UA" b="1" dirty="0" smtClean="0"/>
          </a:p>
          <a:p>
            <a:pPr indent="457200" algn="just"/>
            <a:r>
              <a:rPr lang="en-US" b="1" dirty="0" err="1" smtClean="0"/>
              <a:t>MAWB</a:t>
            </a:r>
            <a:r>
              <a:rPr lang="en-US" b="1" dirty="0"/>
              <a:t> </a:t>
            </a:r>
            <a:r>
              <a:rPr lang="en-US" dirty="0" smtClean="0"/>
              <a:t>(</a:t>
            </a:r>
            <a:r>
              <a:rPr lang="uk-UA" dirty="0" smtClean="0"/>
              <a:t>основна або зовнішня накладна) носить порядковий номер з префіксом авіакомпанії і призначається самою авіакомпанією.</a:t>
            </a:r>
          </a:p>
          <a:p>
            <a:pPr indent="457200" algn="just"/>
            <a:endParaRPr lang="uk-UA" b="1" dirty="0" smtClean="0"/>
          </a:p>
          <a:p>
            <a:pPr indent="457200" algn="just"/>
            <a:r>
              <a:rPr lang="en-US" b="1" dirty="0" err="1" smtClean="0"/>
              <a:t>HAWB</a:t>
            </a:r>
            <a:r>
              <a:rPr lang="en-US" b="1" dirty="0"/>
              <a:t> </a:t>
            </a:r>
            <a:r>
              <a:rPr lang="en-US" dirty="0"/>
              <a:t>– </a:t>
            </a:r>
            <a:r>
              <a:rPr lang="en-US" dirty="0" smtClean="0"/>
              <a:t>(</a:t>
            </a:r>
            <a:r>
              <a:rPr lang="uk-UA" dirty="0" smtClean="0"/>
              <a:t>домашня або внутрішня накладна) носить порядковий номер, який призначає сам агент. У даній накладній вказується вся інформація про відправника та одержувача згідно прикладеному інвойсу</a:t>
            </a:r>
            <a:endParaRPr lang="uk-UA" dirty="0"/>
          </a:p>
        </p:txBody>
      </p:sp>
    </p:spTree>
    <p:extLst>
      <p:ext uri="{BB962C8B-B14F-4D97-AF65-F5344CB8AC3E}">
        <p14:creationId xmlns:p14="http://schemas.microsoft.com/office/powerpoint/2010/main" val="4252575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67744" y="260648"/>
            <a:ext cx="4176464" cy="625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12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0589" y="116632"/>
            <a:ext cx="8724280" cy="6894195"/>
          </a:xfrm>
          <a:prstGeom prst="rect">
            <a:avLst/>
          </a:prstGeom>
        </p:spPr>
        <p:txBody>
          <a:bodyPr wrap="square">
            <a:spAutoFit/>
          </a:bodyPr>
          <a:lstStyle/>
          <a:p>
            <a:pPr indent="457200" algn="just"/>
            <a:r>
              <a:rPr lang="ru-RU" sz="1700" b="1" i="1" dirty="0"/>
              <a:t>Коносамент (</a:t>
            </a:r>
            <a:r>
              <a:rPr lang="en-US" sz="1700" b="1" i="1" dirty="0" smtClean="0"/>
              <a:t>B</a:t>
            </a:r>
            <a:r>
              <a:rPr lang="ru-RU" sz="1700" b="1" i="1" dirty="0" smtClean="0"/>
              <a:t>і</a:t>
            </a:r>
            <a:r>
              <a:rPr lang="en-US" sz="1700" b="1" i="1" dirty="0" err="1" smtClean="0"/>
              <a:t>ll</a:t>
            </a:r>
            <a:r>
              <a:rPr lang="en-US" sz="1700" b="1" i="1" dirty="0" smtClean="0"/>
              <a:t> </a:t>
            </a:r>
            <a:r>
              <a:rPr lang="en-US" sz="1700" b="1" i="1" dirty="0"/>
              <a:t>of </a:t>
            </a:r>
            <a:r>
              <a:rPr lang="en-US" sz="1700" b="1" i="1" dirty="0" smtClean="0"/>
              <a:t>Lad</a:t>
            </a:r>
            <a:r>
              <a:rPr lang="ru-RU" sz="1700" b="1" i="1" dirty="0" smtClean="0"/>
              <a:t>і</a:t>
            </a:r>
            <a:r>
              <a:rPr lang="en-US" sz="1700" b="1" i="1" dirty="0" err="1" smtClean="0"/>
              <a:t>ng</a:t>
            </a:r>
            <a:r>
              <a:rPr lang="en-US" sz="1700" b="1" i="1" dirty="0"/>
              <a:t>)</a:t>
            </a:r>
            <a:r>
              <a:rPr lang="en-US" sz="1700" dirty="0"/>
              <a:t> - </a:t>
            </a:r>
            <a:r>
              <a:rPr lang="ru-RU" sz="1700" dirty="0"/>
              <a:t>документ, </a:t>
            </a:r>
            <a:r>
              <a:rPr lang="ru-RU" sz="1700" dirty="0" err="1"/>
              <a:t>що</a:t>
            </a:r>
            <a:r>
              <a:rPr lang="ru-RU" sz="1700" dirty="0"/>
              <a:t> </a:t>
            </a:r>
            <a:r>
              <a:rPr lang="ru-RU" sz="1700" dirty="0" err="1"/>
              <a:t>регулює</a:t>
            </a:r>
            <a:r>
              <a:rPr lang="ru-RU" sz="1700" dirty="0"/>
              <a:t> </a:t>
            </a:r>
            <a:r>
              <a:rPr lang="ru-RU" sz="1700" dirty="0" err="1" smtClean="0"/>
              <a:t>правовідносини</a:t>
            </a:r>
            <a:r>
              <a:rPr lang="ru-RU" sz="1700" dirty="0" smtClean="0"/>
              <a:t> </a:t>
            </a:r>
            <a:r>
              <a:rPr lang="ru-RU" sz="1700" dirty="0" err="1" smtClean="0"/>
              <a:t>між</a:t>
            </a:r>
            <a:r>
              <a:rPr lang="ru-RU" sz="1700" dirty="0" smtClean="0"/>
              <a:t> </a:t>
            </a:r>
            <a:r>
              <a:rPr lang="ru-RU" sz="1700" dirty="0" err="1" smtClean="0"/>
              <a:t>перевізником</a:t>
            </a:r>
            <a:r>
              <a:rPr lang="ru-RU" sz="1700" dirty="0" smtClean="0"/>
              <a:t> </a:t>
            </a:r>
            <a:r>
              <a:rPr lang="ru-RU" sz="1700" dirty="0"/>
              <a:t>та </a:t>
            </a:r>
            <a:r>
              <a:rPr lang="ru-RU" sz="1700" dirty="0" err="1"/>
              <a:t>одержувачем</a:t>
            </a:r>
            <a:r>
              <a:rPr lang="ru-RU" sz="1700" dirty="0"/>
              <a:t> </a:t>
            </a:r>
            <a:r>
              <a:rPr lang="ru-RU" sz="1700" dirty="0" err="1"/>
              <a:t>вантажу</a:t>
            </a:r>
            <a:r>
              <a:rPr lang="ru-RU" sz="1700" dirty="0"/>
              <a:t>, </a:t>
            </a:r>
            <a:r>
              <a:rPr lang="ru-RU" sz="1700" dirty="0" err="1" smtClean="0"/>
              <a:t>свідчить</a:t>
            </a:r>
            <a:r>
              <a:rPr lang="ru-RU" sz="1700" dirty="0" smtClean="0"/>
              <a:t> </a:t>
            </a:r>
            <a:r>
              <a:rPr lang="ru-RU" sz="1700" dirty="0"/>
              <a:t>про </a:t>
            </a:r>
            <a:r>
              <a:rPr lang="ru-RU" sz="1700" dirty="0" err="1"/>
              <a:t>прийняття</a:t>
            </a:r>
            <a:r>
              <a:rPr lang="ru-RU" sz="1700" dirty="0"/>
              <a:t> </a:t>
            </a:r>
            <a:r>
              <a:rPr lang="ru-RU" sz="1700" dirty="0" err="1" smtClean="0"/>
              <a:t>перевізником</a:t>
            </a:r>
            <a:r>
              <a:rPr lang="ru-RU" sz="1700" dirty="0" smtClean="0"/>
              <a:t> </a:t>
            </a:r>
            <a:r>
              <a:rPr lang="ru-RU" sz="1700" dirty="0" err="1"/>
              <a:t>вантажу</a:t>
            </a:r>
            <a:r>
              <a:rPr lang="ru-RU" sz="1700" dirty="0"/>
              <a:t>, </a:t>
            </a:r>
            <a:r>
              <a:rPr lang="ru-RU" sz="1700" dirty="0" err="1" smtClean="0"/>
              <a:t>відомості</a:t>
            </a:r>
            <a:r>
              <a:rPr lang="en-US" sz="1700" dirty="0" smtClean="0"/>
              <a:t> </a:t>
            </a:r>
            <a:r>
              <a:rPr lang="ru-RU" sz="1700" dirty="0"/>
              <a:t>про </a:t>
            </a:r>
            <a:r>
              <a:rPr lang="ru-RU" sz="1700" dirty="0" err="1"/>
              <a:t>який</a:t>
            </a:r>
            <a:r>
              <a:rPr lang="ru-RU" sz="1700" dirty="0"/>
              <a:t> наведено в </a:t>
            </a:r>
            <a:r>
              <a:rPr lang="ru-RU" sz="1700" dirty="0" err="1" smtClean="0"/>
              <a:t>коносаменті</a:t>
            </a:r>
            <a:r>
              <a:rPr lang="en-US" sz="1700" dirty="0" smtClean="0"/>
              <a:t>, </a:t>
            </a:r>
            <a:r>
              <a:rPr lang="ru-RU" sz="1700" dirty="0"/>
              <a:t>та є одним з </a:t>
            </a:r>
            <a:r>
              <a:rPr lang="ru-RU" sz="1700" dirty="0" err="1" smtClean="0"/>
              <a:t>документів</a:t>
            </a:r>
            <a:r>
              <a:rPr lang="ru-RU" sz="1700" dirty="0"/>
              <a:t>, </a:t>
            </a:r>
            <a:r>
              <a:rPr lang="ru-RU" sz="1700" dirty="0" err="1"/>
              <a:t>що</a:t>
            </a:r>
            <a:r>
              <a:rPr lang="ru-RU" sz="1700" dirty="0"/>
              <a:t> </a:t>
            </a:r>
            <a:r>
              <a:rPr lang="ru-RU" sz="1700" dirty="0" err="1" smtClean="0"/>
              <a:t>підтверджують</a:t>
            </a:r>
            <a:r>
              <a:rPr lang="ru-RU" sz="1700" dirty="0" smtClean="0"/>
              <a:t> </a:t>
            </a:r>
            <a:r>
              <a:rPr lang="ru-RU" sz="1700" dirty="0" err="1" smtClean="0"/>
              <a:t>наявність</a:t>
            </a:r>
            <a:r>
              <a:rPr lang="ru-RU" sz="1700" dirty="0" smtClean="0"/>
              <a:t> і</a:t>
            </a:r>
            <a:r>
              <a:rPr lang="en-US" sz="1700" dirty="0" smtClean="0"/>
              <a:t> </a:t>
            </a:r>
            <a:r>
              <a:rPr lang="ru-RU" sz="1700" dirty="0" err="1" smtClean="0"/>
              <a:t>зміст</a:t>
            </a:r>
            <a:r>
              <a:rPr lang="ru-RU" sz="1700" dirty="0" smtClean="0"/>
              <a:t> </a:t>
            </a:r>
            <a:r>
              <a:rPr lang="ru-RU" sz="1700" dirty="0"/>
              <a:t>договору </a:t>
            </a:r>
            <a:r>
              <a:rPr lang="ru-RU" sz="1700" dirty="0" err="1"/>
              <a:t>морського</a:t>
            </a:r>
            <a:r>
              <a:rPr lang="ru-RU" sz="1700" dirty="0"/>
              <a:t> </a:t>
            </a:r>
            <a:r>
              <a:rPr lang="ru-RU" sz="1700" dirty="0" err="1"/>
              <a:t>перевезення</a:t>
            </a:r>
            <a:r>
              <a:rPr lang="ru-RU" sz="1700" dirty="0" smtClean="0"/>
              <a:t>.</a:t>
            </a:r>
          </a:p>
          <a:p>
            <a:pPr indent="457200" algn="just"/>
            <a:r>
              <a:rPr lang="ru-RU" sz="1700" dirty="0"/>
              <a:t>     </a:t>
            </a:r>
            <a:endParaRPr lang="ru-RU" sz="1700" dirty="0" smtClean="0"/>
          </a:p>
          <a:p>
            <a:pPr indent="457200"/>
            <a:r>
              <a:rPr lang="ru-RU" sz="1700" b="1" dirty="0" smtClean="0">
                <a:solidFill>
                  <a:srgbClr val="7030A0"/>
                </a:solidFill>
              </a:rPr>
              <a:t>У </a:t>
            </a:r>
            <a:r>
              <a:rPr lang="ru-RU" sz="1700" b="1" dirty="0" err="1" smtClean="0">
                <a:solidFill>
                  <a:srgbClr val="7030A0"/>
                </a:solidFill>
              </a:rPr>
              <a:t>коносаменті</a:t>
            </a:r>
            <a:r>
              <a:rPr lang="en-US" sz="1700" b="1" dirty="0" smtClean="0">
                <a:solidFill>
                  <a:srgbClr val="7030A0"/>
                </a:solidFill>
              </a:rPr>
              <a:t> </a:t>
            </a:r>
            <a:r>
              <a:rPr lang="ru-RU" sz="1700" b="1" dirty="0" err="1">
                <a:solidFill>
                  <a:srgbClr val="7030A0"/>
                </a:solidFill>
              </a:rPr>
              <a:t>зазначаються</a:t>
            </a:r>
            <a:r>
              <a:rPr lang="ru-RU" sz="1700" b="1" dirty="0" smtClean="0">
                <a:solidFill>
                  <a:srgbClr val="7030A0"/>
                </a:solidFill>
              </a:rPr>
              <a:t>:</a:t>
            </a:r>
          </a:p>
          <a:p>
            <a:pPr indent="457200" algn="just"/>
            <a:r>
              <a:rPr lang="ru-RU" sz="1700" dirty="0" err="1" smtClean="0"/>
              <a:t>Найменування</a:t>
            </a:r>
            <a:r>
              <a:rPr lang="ru-RU" sz="1700" dirty="0" smtClean="0"/>
              <a:t> </a:t>
            </a:r>
            <a:r>
              <a:rPr lang="ru-RU" sz="1700" dirty="0"/>
              <a:t>судна, </a:t>
            </a:r>
            <a:r>
              <a:rPr lang="ru-RU" sz="1700" dirty="0" err="1"/>
              <a:t>якщо</a:t>
            </a:r>
            <a:r>
              <a:rPr lang="ru-RU" sz="1700" dirty="0"/>
              <a:t> </a:t>
            </a:r>
            <a:r>
              <a:rPr lang="ru-RU" sz="1700" dirty="0" err="1"/>
              <a:t>вантаж</a:t>
            </a:r>
            <a:r>
              <a:rPr lang="ru-RU" sz="1700" dirty="0"/>
              <a:t> </a:t>
            </a:r>
            <a:r>
              <a:rPr lang="ru-RU" sz="1700" dirty="0" err="1"/>
              <a:t>прийнято</a:t>
            </a:r>
            <a:r>
              <a:rPr lang="ru-RU" sz="1700" dirty="0"/>
              <a:t> до </a:t>
            </a:r>
            <a:r>
              <a:rPr lang="ru-RU" sz="1700" dirty="0" err="1"/>
              <a:t>перевезення</a:t>
            </a:r>
            <a:r>
              <a:rPr lang="ru-RU" sz="1700" dirty="0"/>
              <a:t> на </a:t>
            </a:r>
            <a:r>
              <a:rPr lang="ru-RU" sz="1700" dirty="0" err="1"/>
              <a:t>визначеному</a:t>
            </a:r>
            <a:r>
              <a:rPr lang="ru-RU" sz="1700" dirty="0"/>
              <a:t> </a:t>
            </a:r>
            <a:r>
              <a:rPr lang="ru-RU" sz="1700" dirty="0" err="1" smtClean="0"/>
              <a:t>судні</a:t>
            </a:r>
            <a:r>
              <a:rPr lang="en-US" sz="1700" dirty="0" smtClean="0"/>
              <a:t>;</a:t>
            </a:r>
            <a:endParaRPr lang="en-US" sz="1700" dirty="0"/>
          </a:p>
          <a:p>
            <a:pPr indent="457200" algn="just"/>
            <a:r>
              <a:rPr lang="ru-RU" sz="1700" dirty="0" err="1"/>
              <a:t>Найменування</a:t>
            </a:r>
            <a:r>
              <a:rPr lang="ru-RU" sz="1700" dirty="0"/>
              <a:t> </a:t>
            </a:r>
            <a:r>
              <a:rPr lang="ru-RU" sz="1700" dirty="0" err="1" smtClean="0"/>
              <a:t>перевізника</a:t>
            </a:r>
            <a:r>
              <a:rPr lang="ru-RU" sz="1700" dirty="0"/>
              <a:t>;</a:t>
            </a:r>
          </a:p>
          <a:p>
            <a:pPr indent="457200" algn="just"/>
            <a:r>
              <a:rPr lang="ru-RU" sz="1700" dirty="0" err="1" smtClean="0"/>
              <a:t>Місце</a:t>
            </a:r>
            <a:r>
              <a:rPr lang="ru-RU" sz="1700" dirty="0" smtClean="0"/>
              <a:t> </a:t>
            </a:r>
            <a:r>
              <a:rPr lang="ru-RU" sz="1700" dirty="0" err="1"/>
              <a:t>приймання</a:t>
            </a:r>
            <a:r>
              <a:rPr lang="ru-RU" sz="1700" dirty="0"/>
              <a:t> </a:t>
            </a:r>
            <a:r>
              <a:rPr lang="ru-RU" sz="1700" dirty="0" err="1"/>
              <a:t>або</a:t>
            </a:r>
            <a:r>
              <a:rPr lang="ru-RU" sz="1700" dirty="0"/>
              <a:t> </a:t>
            </a:r>
            <a:r>
              <a:rPr lang="ru-RU" sz="1700" dirty="0" err="1"/>
              <a:t>навантаження</a:t>
            </a:r>
            <a:r>
              <a:rPr lang="ru-RU" sz="1700" dirty="0"/>
              <a:t> </a:t>
            </a:r>
            <a:r>
              <a:rPr lang="ru-RU" sz="1700" dirty="0" err="1"/>
              <a:t>вантажу</a:t>
            </a:r>
            <a:r>
              <a:rPr lang="ru-RU" sz="1700" dirty="0"/>
              <a:t>;</a:t>
            </a:r>
          </a:p>
          <a:p>
            <a:pPr indent="457200" algn="just"/>
            <a:r>
              <a:rPr lang="ru-RU" sz="1700" dirty="0" err="1"/>
              <a:t>Найменування</a:t>
            </a:r>
            <a:r>
              <a:rPr lang="ru-RU" sz="1700" dirty="0"/>
              <a:t> </a:t>
            </a:r>
            <a:r>
              <a:rPr lang="ru-RU" sz="1700" dirty="0" err="1" smtClean="0"/>
              <a:t>відправника</a:t>
            </a:r>
            <a:r>
              <a:rPr lang="ru-RU" sz="1700" dirty="0"/>
              <a:t>;</a:t>
            </a:r>
          </a:p>
          <a:p>
            <a:pPr indent="457200" algn="just"/>
            <a:r>
              <a:rPr lang="ru-RU" sz="1700" dirty="0" err="1" smtClean="0"/>
              <a:t>Місце</a:t>
            </a:r>
            <a:r>
              <a:rPr lang="ru-RU" sz="1700" dirty="0" smtClean="0"/>
              <a:t> </a:t>
            </a:r>
            <a:r>
              <a:rPr lang="ru-RU" sz="1700" dirty="0" err="1"/>
              <a:t>призначення</a:t>
            </a:r>
            <a:r>
              <a:rPr lang="ru-RU" sz="1700" dirty="0"/>
              <a:t> </a:t>
            </a:r>
            <a:r>
              <a:rPr lang="ru-RU" sz="1700" dirty="0" err="1"/>
              <a:t>вантажу</a:t>
            </a:r>
            <a:r>
              <a:rPr lang="ru-RU" sz="1700" dirty="0"/>
              <a:t> </a:t>
            </a:r>
            <a:r>
              <a:rPr lang="ru-RU" sz="1700" dirty="0" err="1"/>
              <a:t>чи</a:t>
            </a:r>
            <a:r>
              <a:rPr lang="ru-RU" sz="1700" dirty="0"/>
              <a:t>, при </a:t>
            </a:r>
            <a:r>
              <a:rPr lang="ru-RU" sz="1700" dirty="0" err="1" smtClean="0"/>
              <a:t>наявності</a:t>
            </a:r>
            <a:r>
              <a:rPr lang="en-US" sz="1700" dirty="0" smtClean="0"/>
              <a:t> </a:t>
            </a:r>
            <a:r>
              <a:rPr lang="ru-RU" sz="1700" dirty="0"/>
              <a:t>чартеру, </a:t>
            </a:r>
            <a:r>
              <a:rPr lang="ru-RU" sz="1700" dirty="0" err="1" smtClean="0"/>
              <a:t>місце</a:t>
            </a:r>
            <a:r>
              <a:rPr lang="ru-RU" sz="1700" dirty="0" smtClean="0"/>
              <a:t> </a:t>
            </a:r>
            <a:r>
              <a:rPr lang="ru-RU" sz="1700" dirty="0" err="1"/>
              <a:t>призначення</a:t>
            </a:r>
            <a:r>
              <a:rPr lang="ru-RU" sz="1700" dirty="0"/>
              <a:t> </a:t>
            </a:r>
            <a:r>
              <a:rPr lang="ru-RU" sz="1700" dirty="0" err="1"/>
              <a:t>або</a:t>
            </a:r>
            <a:r>
              <a:rPr lang="ru-RU" sz="1700" dirty="0"/>
              <a:t> </a:t>
            </a:r>
            <a:r>
              <a:rPr lang="ru-RU" sz="1700" dirty="0" err="1"/>
              <a:t>направлення</a:t>
            </a:r>
            <a:r>
              <a:rPr lang="ru-RU" sz="1700" dirty="0"/>
              <a:t> судна;</a:t>
            </a:r>
          </a:p>
          <a:p>
            <a:pPr indent="457200" algn="just"/>
            <a:r>
              <a:rPr lang="ru-RU" sz="1700" dirty="0" err="1"/>
              <a:t>Найменування</a:t>
            </a:r>
            <a:r>
              <a:rPr lang="ru-RU" sz="1700" dirty="0"/>
              <a:t> </a:t>
            </a:r>
            <a:r>
              <a:rPr lang="ru-RU" sz="1700" dirty="0" err="1"/>
              <a:t>одержувача</a:t>
            </a:r>
            <a:r>
              <a:rPr lang="ru-RU" sz="1700" dirty="0"/>
              <a:t> </a:t>
            </a:r>
            <a:r>
              <a:rPr lang="ru-RU" sz="1700" dirty="0" err="1"/>
              <a:t>вантажу</a:t>
            </a:r>
            <a:r>
              <a:rPr lang="ru-RU" sz="1700" dirty="0"/>
              <a:t> </a:t>
            </a:r>
            <a:r>
              <a:rPr lang="ru-RU" sz="1700" dirty="0" smtClean="0"/>
              <a:t>(</a:t>
            </a:r>
            <a:r>
              <a:rPr lang="ru-RU" sz="1700" dirty="0" err="1" smtClean="0"/>
              <a:t>іменний</a:t>
            </a:r>
            <a:r>
              <a:rPr lang="ru-RU" sz="1700" dirty="0" smtClean="0"/>
              <a:t> </a:t>
            </a:r>
            <a:r>
              <a:rPr lang="ru-RU" sz="1700" dirty="0"/>
              <a:t>коносамент) </a:t>
            </a:r>
            <a:r>
              <a:rPr lang="ru-RU" sz="1700" dirty="0" err="1"/>
              <a:t>або</a:t>
            </a:r>
            <a:r>
              <a:rPr lang="ru-RU" sz="1700" dirty="0"/>
              <a:t> </a:t>
            </a:r>
            <a:r>
              <a:rPr lang="ru-RU" sz="1700" dirty="0" err="1"/>
              <a:t>визначення</a:t>
            </a:r>
            <a:r>
              <a:rPr lang="ru-RU" sz="1700" dirty="0"/>
              <a:t>, </a:t>
            </a:r>
            <a:r>
              <a:rPr lang="ru-RU" sz="1700" dirty="0" err="1"/>
              <a:t>що</a:t>
            </a:r>
            <a:r>
              <a:rPr lang="ru-RU" sz="1700" dirty="0"/>
              <a:t> коносамент видано "наказу </a:t>
            </a:r>
            <a:r>
              <a:rPr lang="ru-RU" sz="1700" dirty="0" err="1" smtClean="0"/>
              <a:t>відправника</a:t>
            </a:r>
            <a:r>
              <a:rPr lang="ru-RU" sz="1700" dirty="0"/>
              <a:t>", </a:t>
            </a:r>
            <a:r>
              <a:rPr lang="ru-RU" sz="1700" dirty="0" err="1"/>
              <a:t>або</a:t>
            </a:r>
            <a:r>
              <a:rPr lang="ru-RU" sz="1700" dirty="0"/>
              <a:t> </a:t>
            </a:r>
            <a:r>
              <a:rPr lang="ru-RU" sz="1700" dirty="0" err="1"/>
              <a:t>найменування</a:t>
            </a:r>
            <a:r>
              <a:rPr lang="ru-RU" sz="1700" dirty="0"/>
              <a:t> </a:t>
            </a:r>
            <a:r>
              <a:rPr lang="ru-RU" sz="1700" dirty="0" err="1"/>
              <a:t>одержувача</a:t>
            </a:r>
            <a:r>
              <a:rPr lang="ru-RU" sz="1700" dirty="0"/>
              <a:t> з </a:t>
            </a:r>
            <a:r>
              <a:rPr lang="ru-RU" sz="1700" dirty="0" err="1"/>
              <a:t>зазначенням</a:t>
            </a:r>
            <a:r>
              <a:rPr lang="ru-RU" sz="1700" dirty="0"/>
              <a:t>, </a:t>
            </a:r>
            <a:r>
              <a:rPr lang="ru-RU" sz="1700" dirty="0" err="1"/>
              <a:t>що</a:t>
            </a:r>
            <a:r>
              <a:rPr lang="ru-RU" sz="1700" dirty="0"/>
              <a:t> коносамент видано "наказу </a:t>
            </a:r>
            <a:r>
              <a:rPr lang="uk-UA" sz="1700" dirty="0" smtClean="0"/>
              <a:t>одержувача</a:t>
            </a:r>
            <a:r>
              <a:rPr lang="ru-RU" sz="1700" dirty="0" smtClean="0"/>
              <a:t>" </a:t>
            </a:r>
            <a:r>
              <a:rPr lang="ru-RU" sz="1700" dirty="0"/>
              <a:t>(</a:t>
            </a:r>
            <a:r>
              <a:rPr lang="ru-RU" sz="1700" dirty="0" err="1"/>
              <a:t>ордерний</a:t>
            </a:r>
            <a:r>
              <a:rPr lang="ru-RU" sz="1700" dirty="0"/>
              <a:t> коносамент), </a:t>
            </a:r>
            <a:r>
              <a:rPr lang="ru-RU" sz="1700" dirty="0" err="1"/>
              <a:t>або</a:t>
            </a:r>
            <a:r>
              <a:rPr lang="ru-RU" sz="1700" dirty="0"/>
              <a:t> </a:t>
            </a:r>
            <a:r>
              <a:rPr lang="ru-RU" sz="1700" dirty="0" err="1"/>
              <a:t>визначенням</a:t>
            </a:r>
            <a:r>
              <a:rPr lang="ru-RU" sz="1700" dirty="0"/>
              <a:t>, </a:t>
            </a:r>
            <a:r>
              <a:rPr lang="ru-RU" sz="1700" dirty="0" err="1"/>
              <a:t>що</a:t>
            </a:r>
            <a:r>
              <a:rPr lang="ru-RU" sz="1700" dirty="0"/>
              <a:t> коносамент видано на </a:t>
            </a:r>
            <a:r>
              <a:rPr lang="ru-RU" sz="1700" dirty="0" err="1"/>
              <a:t>пред'явника</a:t>
            </a:r>
            <a:r>
              <a:rPr lang="ru-RU" sz="1700" dirty="0"/>
              <a:t> (коносамент на </a:t>
            </a:r>
            <a:r>
              <a:rPr lang="ru-RU" sz="1700" dirty="0" err="1"/>
              <a:t>пред'явника</a:t>
            </a:r>
            <a:r>
              <a:rPr lang="ru-RU" sz="1700" dirty="0"/>
              <a:t>);</a:t>
            </a:r>
          </a:p>
          <a:p>
            <a:pPr indent="457200" algn="just"/>
            <a:r>
              <a:rPr lang="ru-RU" sz="1700" dirty="0" err="1"/>
              <a:t>Найменування</a:t>
            </a:r>
            <a:r>
              <a:rPr lang="ru-RU" sz="1700" dirty="0"/>
              <a:t> </a:t>
            </a:r>
            <a:r>
              <a:rPr lang="ru-RU" sz="1700" dirty="0" err="1"/>
              <a:t>вантажу</a:t>
            </a:r>
            <a:r>
              <a:rPr lang="ru-RU" sz="1700" dirty="0"/>
              <a:t>, </a:t>
            </a:r>
            <a:r>
              <a:rPr lang="ru-RU" sz="1700" dirty="0" err="1"/>
              <a:t>його</a:t>
            </a:r>
            <a:r>
              <a:rPr lang="ru-RU" sz="1700" dirty="0"/>
              <a:t> </a:t>
            </a:r>
            <a:r>
              <a:rPr lang="ru-RU" sz="1700" dirty="0" err="1"/>
              <a:t>маркування</a:t>
            </a:r>
            <a:r>
              <a:rPr lang="ru-RU" sz="1700" dirty="0"/>
              <a:t>, </a:t>
            </a:r>
            <a:r>
              <a:rPr lang="ru-RU" sz="1700" dirty="0" err="1" smtClean="0"/>
              <a:t>кількість</a:t>
            </a:r>
            <a:r>
              <a:rPr lang="ru-RU" sz="1700" dirty="0" smtClean="0"/>
              <a:t> </a:t>
            </a:r>
            <a:r>
              <a:rPr lang="ru-RU" sz="1700" dirty="0" err="1" smtClean="0"/>
              <a:t>місць</a:t>
            </a:r>
            <a:r>
              <a:rPr lang="ru-RU" sz="1700" dirty="0" smtClean="0"/>
              <a:t> </a:t>
            </a:r>
            <a:r>
              <a:rPr lang="ru-RU" sz="1700" dirty="0" err="1"/>
              <a:t>чи</a:t>
            </a:r>
            <a:r>
              <a:rPr lang="ru-RU" sz="1700" dirty="0"/>
              <a:t> </a:t>
            </a:r>
            <a:r>
              <a:rPr lang="ru-RU" sz="1700" dirty="0" err="1" smtClean="0"/>
              <a:t>кількість</a:t>
            </a:r>
            <a:r>
              <a:rPr lang="ru-RU" sz="1700" dirty="0" smtClean="0"/>
              <a:t> </a:t>
            </a:r>
            <a:r>
              <a:rPr lang="ru-RU" sz="1700" dirty="0"/>
              <a:t>та/</a:t>
            </a:r>
            <a:r>
              <a:rPr lang="ru-RU" sz="1700" dirty="0" err="1"/>
              <a:t>або</a:t>
            </a:r>
            <a:r>
              <a:rPr lang="ru-RU" sz="1700" dirty="0"/>
              <a:t> </a:t>
            </a:r>
            <a:r>
              <a:rPr lang="ru-RU" sz="1700" dirty="0" err="1" smtClean="0"/>
              <a:t>міра</a:t>
            </a:r>
            <a:r>
              <a:rPr lang="ru-RU" sz="1700" dirty="0" smtClean="0"/>
              <a:t> </a:t>
            </a:r>
            <a:r>
              <a:rPr lang="ru-RU" sz="1700" dirty="0"/>
              <a:t>(</a:t>
            </a:r>
            <a:r>
              <a:rPr lang="ru-RU" sz="1700" dirty="0" err="1"/>
              <a:t>маса</a:t>
            </a:r>
            <a:r>
              <a:rPr lang="ru-RU" sz="1700" dirty="0"/>
              <a:t>, </a:t>
            </a:r>
            <a:r>
              <a:rPr lang="ru-RU" sz="1700" dirty="0" err="1"/>
              <a:t>об'єм</a:t>
            </a:r>
            <a:r>
              <a:rPr lang="ru-RU" sz="1700" dirty="0"/>
              <a:t>), а в </a:t>
            </a:r>
            <a:r>
              <a:rPr lang="ru-RU" sz="1700" dirty="0" err="1" smtClean="0"/>
              <a:t>необхідних</a:t>
            </a:r>
            <a:r>
              <a:rPr lang="ru-RU" sz="1700" dirty="0" smtClean="0"/>
              <a:t> </a:t>
            </a:r>
            <a:r>
              <a:rPr lang="ru-RU" sz="1700" dirty="0" err="1"/>
              <a:t>випадках</a:t>
            </a:r>
            <a:r>
              <a:rPr lang="ru-RU" sz="1700" dirty="0"/>
              <a:t> - </a:t>
            </a:r>
            <a:r>
              <a:rPr lang="ru-RU" sz="1700" dirty="0" err="1" smtClean="0"/>
              <a:t>дані</a:t>
            </a:r>
            <a:r>
              <a:rPr lang="en-US" sz="1700" dirty="0" smtClean="0"/>
              <a:t> </a:t>
            </a:r>
            <a:r>
              <a:rPr lang="ru-RU" sz="1700" dirty="0"/>
              <a:t>про </a:t>
            </a:r>
            <a:r>
              <a:rPr lang="ru-RU" sz="1700" dirty="0" err="1" smtClean="0"/>
              <a:t>зовнішній</a:t>
            </a:r>
            <a:r>
              <a:rPr lang="ru-RU" sz="1700" dirty="0" smtClean="0"/>
              <a:t> </a:t>
            </a:r>
            <a:r>
              <a:rPr lang="ru-RU" sz="1700" dirty="0" err="1"/>
              <a:t>вигляд</a:t>
            </a:r>
            <a:r>
              <a:rPr lang="ru-RU" sz="1700" dirty="0"/>
              <a:t>, стан </a:t>
            </a:r>
            <a:r>
              <a:rPr lang="ru-RU" sz="1700" dirty="0" smtClean="0"/>
              <a:t>і</a:t>
            </a:r>
            <a:r>
              <a:rPr lang="en-US" sz="1700" dirty="0" smtClean="0"/>
              <a:t> </a:t>
            </a:r>
            <a:r>
              <a:rPr lang="ru-RU" sz="1700" dirty="0" err="1" smtClean="0"/>
              <a:t>особливі</a:t>
            </a:r>
            <a:r>
              <a:rPr lang="en-US" sz="1700" dirty="0" smtClean="0"/>
              <a:t> </a:t>
            </a:r>
            <a:r>
              <a:rPr lang="ru-RU" sz="1700" dirty="0" err="1" smtClean="0"/>
              <a:t>властивості</a:t>
            </a:r>
            <a:r>
              <a:rPr lang="en-US" sz="1700" dirty="0" smtClean="0"/>
              <a:t> </a:t>
            </a:r>
            <a:r>
              <a:rPr lang="ru-RU" sz="1700" dirty="0" err="1"/>
              <a:t>вантажу</a:t>
            </a:r>
            <a:r>
              <a:rPr lang="ru-RU" sz="1700" dirty="0"/>
              <a:t>;</a:t>
            </a:r>
          </a:p>
          <a:p>
            <a:pPr indent="457200" algn="just"/>
            <a:r>
              <a:rPr lang="ru-RU" sz="1700" dirty="0"/>
              <a:t>Фрахт та </a:t>
            </a:r>
            <a:r>
              <a:rPr lang="ru-RU" sz="1700" dirty="0" err="1" smtClean="0"/>
              <a:t>інші</a:t>
            </a:r>
            <a:r>
              <a:rPr lang="en-US" sz="1700" dirty="0" smtClean="0"/>
              <a:t> </a:t>
            </a:r>
            <a:r>
              <a:rPr lang="ru-RU" sz="1700" dirty="0" err="1" smtClean="0"/>
              <a:t>належні</a:t>
            </a:r>
            <a:r>
              <a:rPr lang="en-US" sz="1700" dirty="0" smtClean="0"/>
              <a:t> </a:t>
            </a:r>
            <a:r>
              <a:rPr lang="ru-RU" sz="1700" dirty="0" err="1" smtClean="0"/>
              <a:t>перевізнику</a:t>
            </a:r>
            <a:r>
              <a:rPr lang="ru-RU" sz="1700" dirty="0" smtClean="0"/>
              <a:t> </a:t>
            </a:r>
            <a:r>
              <a:rPr lang="ru-RU" sz="1700" dirty="0" err="1" smtClean="0"/>
              <a:t>платежі</a:t>
            </a:r>
            <a:r>
              <a:rPr lang="en-US" sz="1700" dirty="0" smtClean="0"/>
              <a:t> </a:t>
            </a:r>
            <a:r>
              <a:rPr lang="ru-RU" sz="1700" dirty="0" err="1"/>
              <a:t>або</a:t>
            </a:r>
            <a:r>
              <a:rPr lang="ru-RU" sz="1700" dirty="0"/>
              <a:t> </a:t>
            </a:r>
            <a:r>
              <a:rPr lang="ru-RU" sz="1700" dirty="0" err="1"/>
              <a:t>зазначення</a:t>
            </a:r>
            <a:r>
              <a:rPr lang="ru-RU" sz="1700" dirty="0"/>
              <a:t>, </a:t>
            </a:r>
            <a:r>
              <a:rPr lang="ru-RU" sz="1700" dirty="0" err="1"/>
              <a:t>що</a:t>
            </a:r>
            <a:r>
              <a:rPr lang="ru-RU" sz="1700" dirty="0"/>
              <a:t> фрахт повинен бути </a:t>
            </a:r>
            <a:r>
              <a:rPr lang="ru-RU" sz="1700" dirty="0" err="1"/>
              <a:t>сплачений</a:t>
            </a:r>
            <a:r>
              <a:rPr lang="ru-RU" sz="1700" dirty="0"/>
              <a:t> </a:t>
            </a:r>
            <a:r>
              <a:rPr lang="ru-RU" sz="1700" dirty="0" err="1" smtClean="0"/>
              <a:t>згідно</a:t>
            </a:r>
            <a:r>
              <a:rPr lang="ru-RU" sz="1700" dirty="0" smtClean="0"/>
              <a:t> </a:t>
            </a:r>
            <a:r>
              <a:rPr lang="ru-RU" sz="1700" dirty="0"/>
              <a:t>з </a:t>
            </a:r>
            <a:r>
              <a:rPr lang="ru-RU" sz="1700" dirty="0" err="1"/>
              <a:t>умовами</a:t>
            </a:r>
            <a:r>
              <a:rPr lang="ru-RU" sz="1700" dirty="0"/>
              <a:t>, </a:t>
            </a:r>
            <a:r>
              <a:rPr lang="ru-RU" sz="1700" dirty="0" err="1"/>
              <a:t>викладеними</a:t>
            </a:r>
            <a:r>
              <a:rPr lang="ru-RU" sz="1700" dirty="0"/>
              <a:t> в рейсовому </a:t>
            </a:r>
            <a:r>
              <a:rPr lang="ru-RU" sz="1700" dirty="0" err="1" smtClean="0"/>
              <a:t>чартері</a:t>
            </a:r>
            <a:r>
              <a:rPr lang="en-US" sz="1700" dirty="0" smtClean="0"/>
              <a:t> </a:t>
            </a:r>
            <a:r>
              <a:rPr lang="ru-RU" sz="1700" dirty="0" err="1"/>
              <a:t>або</a:t>
            </a:r>
            <a:r>
              <a:rPr lang="ru-RU" sz="1700" dirty="0"/>
              <a:t> </a:t>
            </a:r>
            <a:r>
              <a:rPr lang="ru-RU" sz="1700" dirty="0" err="1" smtClean="0"/>
              <a:t>іншому</a:t>
            </a:r>
            <a:r>
              <a:rPr lang="ru-RU" sz="1700" dirty="0" smtClean="0"/>
              <a:t> </a:t>
            </a:r>
            <a:r>
              <a:rPr lang="ru-RU" sz="1700" dirty="0" err="1" smtClean="0"/>
              <a:t>документі</a:t>
            </a:r>
            <a:r>
              <a:rPr lang="en-US" sz="1700" dirty="0" smtClean="0"/>
              <a:t>, </a:t>
            </a:r>
            <a:r>
              <a:rPr lang="ru-RU" sz="1700" dirty="0" err="1"/>
              <a:t>чи</a:t>
            </a:r>
            <a:r>
              <a:rPr lang="ru-RU" sz="1700" dirty="0"/>
              <a:t> </a:t>
            </a:r>
            <a:r>
              <a:rPr lang="ru-RU" sz="1700" dirty="0" err="1"/>
              <a:t>зазначення</a:t>
            </a:r>
            <a:r>
              <a:rPr lang="ru-RU" sz="1700" dirty="0"/>
              <a:t>, </a:t>
            </a:r>
            <a:r>
              <a:rPr lang="ru-RU" sz="1700" dirty="0" err="1"/>
              <a:t>що</a:t>
            </a:r>
            <a:r>
              <a:rPr lang="ru-RU" sz="1700" dirty="0"/>
              <a:t> фрахт </a:t>
            </a:r>
            <a:r>
              <a:rPr lang="ru-RU" sz="1700" dirty="0" err="1" smtClean="0"/>
              <a:t>повністю</a:t>
            </a:r>
            <a:r>
              <a:rPr lang="ru-RU" sz="1700" dirty="0" smtClean="0"/>
              <a:t> </a:t>
            </a:r>
            <a:r>
              <a:rPr lang="ru-RU" sz="1700" dirty="0" err="1"/>
              <a:t>сплачено</a:t>
            </a:r>
            <a:r>
              <a:rPr lang="ru-RU" sz="1700" dirty="0"/>
              <a:t>;</a:t>
            </a:r>
          </a:p>
          <a:p>
            <a:pPr indent="457200" algn="just"/>
            <a:r>
              <a:rPr lang="ru-RU" sz="1700" dirty="0"/>
              <a:t>Час </a:t>
            </a:r>
            <a:r>
              <a:rPr lang="ru-RU" sz="1700" dirty="0" smtClean="0"/>
              <a:t>і</a:t>
            </a:r>
            <a:r>
              <a:rPr lang="en-US" sz="1700" dirty="0" smtClean="0"/>
              <a:t> </a:t>
            </a:r>
            <a:r>
              <a:rPr lang="ru-RU" sz="1700" dirty="0" err="1" smtClean="0"/>
              <a:t>місце</a:t>
            </a:r>
            <a:r>
              <a:rPr lang="ru-RU" sz="1700" dirty="0" smtClean="0"/>
              <a:t> </a:t>
            </a:r>
            <a:r>
              <a:rPr lang="ru-RU" sz="1700" dirty="0" err="1" smtClean="0"/>
              <a:t>видачі</a:t>
            </a:r>
            <a:r>
              <a:rPr lang="en-US" sz="1700" dirty="0" smtClean="0"/>
              <a:t> </a:t>
            </a:r>
            <a:r>
              <a:rPr lang="ru-RU" sz="1700" dirty="0"/>
              <a:t>коносамента;</a:t>
            </a:r>
          </a:p>
          <a:p>
            <a:pPr indent="457200" algn="just"/>
            <a:r>
              <a:rPr lang="ru-RU" sz="1700" dirty="0" err="1" smtClean="0"/>
              <a:t>Кількість</a:t>
            </a:r>
            <a:r>
              <a:rPr lang="ru-RU" sz="1700" dirty="0" smtClean="0"/>
              <a:t> </a:t>
            </a:r>
            <a:r>
              <a:rPr lang="ru-RU" sz="1700" dirty="0" err="1"/>
              <a:t>складених</a:t>
            </a:r>
            <a:r>
              <a:rPr lang="ru-RU" sz="1700" dirty="0"/>
              <a:t> </a:t>
            </a:r>
            <a:r>
              <a:rPr lang="ru-RU" sz="1700" dirty="0" err="1" smtClean="0"/>
              <a:t>примірників</a:t>
            </a:r>
            <a:r>
              <a:rPr lang="ru-RU" sz="1700" dirty="0" smtClean="0"/>
              <a:t> </a:t>
            </a:r>
            <a:r>
              <a:rPr lang="ru-RU" sz="1700" dirty="0"/>
              <a:t>коносамента;</a:t>
            </a:r>
          </a:p>
          <a:p>
            <a:pPr indent="457200" algn="just"/>
            <a:r>
              <a:rPr lang="ru-RU" sz="1700" dirty="0" err="1" smtClean="0"/>
              <a:t>Підпис</a:t>
            </a:r>
            <a:r>
              <a:rPr lang="ru-RU" sz="1700" dirty="0" smtClean="0"/>
              <a:t> </a:t>
            </a:r>
            <a:r>
              <a:rPr lang="ru-RU" sz="1700" dirty="0" err="1" smtClean="0"/>
              <a:t>капітана</a:t>
            </a:r>
            <a:r>
              <a:rPr lang="ru-RU" sz="1700" dirty="0" smtClean="0"/>
              <a:t> </a:t>
            </a:r>
            <a:r>
              <a:rPr lang="ru-RU" sz="1700" dirty="0" err="1"/>
              <a:t>або</a:t>
            </a:r>
            <a:r>
              <a:rPr lang="ru-RU" sz="1700" dirty="0"/>
              <a:t> </a:t>
            </a:r>
            <a:r>
              <a:rPr lang="ru-RU" sz="1700" dirty="0" err="1" smtClean="0"/>
              <a:t>іншого</a:t>
            </a:r>
            <a:r>
              <a:rPr lang="ru-RU" sz="1700" dirty="0" smtClean="0"/>
              <a:t> </a:t>
            </a:r>
            <a:r>
              <a:rPr lang="uk-UA" sz="1700" dirty="0" smtClean="0"/>
              <a:t>представник</a:t>
            </a:r>
            <a:r>
              <a:rPr lang="ru-RU" sz="1700" dirty="0" smtClean="0"/>
              <a:t>а </a:t>
            </a:r>
            <a:r>
              <a:rPr lang="ru-RU" sz="1700" dirty="0" err="1" smtClean="0"/>
              <a:t>перевізника</a:t>
            </a:r>
            <a:r>
              <a:rPr lang="ru-RU" sz="1700" dirty="0"/>
              <a:t>.</a:t>
            </a:r>
          </a:p>
        </p:txBody>
      </p:sp>
    </p:spTree>
    <p:extLst>
      <p:ext uri="{BB962C8B-B14F-4D97-AF65-F5344CB8AC3E}">
        <p14:creationId xmlns:p14="http://schemas.microsoft.com/office/powerpoint/2010/main" val="4252575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23728" y="548680"/>
            <a:ext cx="5040559"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575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5691" y="1410538"/>
            <a:ext cx="8712968" cy="2308324"/>
          </a:xfrm>
          <a:prstGeom prst="rect">
            <a:avLst/>
          </a:prstGeom>
        </p:spPr>
        <p:txBody>
          <a:bodyPr wrap="square">
            <a:spAutoFit/>
          </a:bodyPr>
          <a:lstStyle/>
          <a:p>
            <a:pPr indent="457200" algn="just"/>
            <a:r>
              <a:rPr lang="ru-RU" b="1" i="1" dirty="0" err="1"/>
              <a:t>Залiзнична</a:t>
            </a:r>
            <a:r>
              <a:rPr lang="ru-RU" b="1" i="1" dirty="0"/>
              <a:t> накладна </a:t>
            </a:r>
            <a:r>
              <a:rPr lang="ru-RU" b="1" i="1" dirty="0" smtClean="0"/>
              <a:t>(</a:t>
            </a:r>
            <a:r>
              <a:rPr lang="ru-RU" b="1" i="1" dirty="0" err="1" smtClean="0"/>
              <a:t>УМВС</a:t>
            </a:r>
            <a:r>
              <a:rPr lang="ru-RU" b="1" i="1" dirty="0" smtClean="0"/>
              <a:t> </a:t>
            </a:r>
            <a:r>
              <a:rPr lang="ru-RU" b="1" i="1" dirty="0" err="1" smtClean="0"/>
              <a:t>або</a:t>
            </a:r>
            <a:r>
              <a:rPr lang="ru-RU" b="1" i="1" dirty="0" smtClean="0"/>
              <a:t> </a:t>
            </a:r>
            <a:r>
              <a:rPr lang="ru-RU" b="1" i="1" dirty="0" err="1" smtClean="0"/>
              <a:t>СМГС</a:t>
            </a:r>
            <a:r>
              <a:rPr lang="ru-RU" b="1" i="1" dirty="0"/>
              <a:t>)</a:t>
            </a:r>
            <a:r>
              <a:rPr lang="ru-RU" dirty="0"/>
              <a:t> - </a:t>
            </a:r>
            <a:r>
              <a:rPr lang="uk-UA" dirty="0" smtClean="0"/>
              <a:t>основний </a:t>
            </a:r>
            <a:r>
              <a:rPr lang="uk-UA" dirty="0" err="1" smtClean="0"/>
              <a:t>перевiзний</a:t>
            </a:r>
            <a:r>
              <a:rPr lang="uk-UA" dirty="0" smtClean="0"/>
              <a:t> документ установленої форми, </a:t>
            </a:r>
            <a:r>
              <a:rPr lang="uk-UA" dirty="0" err="1" smtClean="0"/>
              <a:t>вiдповiдно</a:t>
            </a:r>
            <a:r>
              <a:rPr lang="uk-UA" dirty="0" smtClean="0"/>
              <a:t> оформлений i наданий </a:t>
            </a:r>
            <a:r>
              <a:rPr lang="uk-UA" dirty="0" err="1" smtClean="0"/>
              <a:t>залiзницi</a:t>
            </a:r>
            <a:r>
              <a:rPr lang="uk-UA" dirty="0" smtClean="0"/>
              <a:t> </a:t>
            </a:r>
            <a:r>
              <a:rPr lang="uk-UA" dirty="0" err="1" smtClean="0"/>
              <a:t>вiдправником</a:t>
            </a:r>
            <a:r>
              <a:rPr lang="uk-UA" dirty="0" smtClean="0"/>
              <a:t> разом з вантажем. Накладна є формою обов'язкової двосторонньої письмової угоди про перевезення вантажу, яка укладається </a:t>
            </a:r>
            <a:r>
              <a:rPr lang="uk-UA" dirty="0" err="1" smtClean="0"/>
              <a:t>вiдправником</a:t>
            </a:r>
            <a:r>
              <a:rPr lang="uk-UA" dirty="0" smtClean="0"/>
              <a:t> i </a:t>
            </a:r>
            <a:r>
              <a:rPr lang="uk-UA" dirty="0" err="1" smtClean="0"/>
              <a:t>залiзницею</a:t>
            </a:r>
            <a:r>
              <a:rPr lang="uk-UA" dirty="0" smtClean="0"/>
              <a:t> на користь третьої сторони - вантажоодержувача. Накладна одночасно є договором на заставу вантажу для забезпечення </a:t>
            </a:r>
            <a:r>
              <a:rPr lang="uk-UA" dirty="0" err="1" smtClean="0"/>
              <a:t>гарантiї</a:t>
            </a:r>
            <a:r>
              <a:rPr lang="uk-UA" dirty="0" smtClean="0"/>
              <a:t>, унесення належної </a:t>
            </a:r>
            <a:r>
              <a:rPr lang="uk-UA" dirty="0" err="1" smtClean="0"/>
              <a:t>провiзної</a:t>
            </a:r>
            <a:r>
              <a:rPr lang="uk-UA" dirty="0" smtClean="0"/>
              <a:t> плати та </a:t>
            </a:r>
            <a:r>
              <a:rPr lang="uk-UA" dirty="0" err="1" smtClean="0"/>
              <a:t>iнших</a:t>
            </a:r>
            <a:r>
              <a:rPr lang="uk-UA" dirty="0" smtClean="0"/>
              <a:t> </a:t>
            </a:r>
            <a:r>
              <a:rPr lang="uk-UA" dirty="0" err="1" smtClean="0"/>
              <a:t>платежiв</a:t>
            </a:r>
            <a:r>
              <a:rPr lang="uk-UA" dirty="0" smtClean="0"/>
              <a:t> за перевезення. Накладна супроводжує вантаж на всьому шляху перевезення до </a:t>
            </a:r>
            <a:r>
              <a:rPr lang="uk-UA" dirty="0" err="1" smtClean="0"/>
              <a:t>станцiї</a:t>
            </a:r>
            <a:r>
              <a:rPr lang="uk-UA" dirty="0" smtClean="0"/>
              <a:t> призначення.</a:t>
            </a:r>
            <a:endParaRPr lang="uk-UA" dirty="0"/>
          </a:p>
        </p:txBody>
      </p:sp>
    </p:spTree>
    <p:extLst>
      <p:ext uri="{BB962C8B-B14F-4D97-AF65-F5344CB8AC3E}">
        <p14:creationId xmlns:p14="http://schemas.microsoft.com/office/powerpoint/2010/main" val="4252575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9175" y="209550"/>
            <a:ext cx="4565650" cy="644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575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784976" cy="646331"/>
          </a:xfrm>
          <a:prstGeom prst="rect">
            <a:avLst/>
          </a:prstGeom>
        </p:spPr>
        <p:txBody>
          <a:bodyPr wrap="square">
            <a:spAutoFit/>
          </a:bodyPr>
          <a:lstStyle/>
          <a:p>
            <a:pPr indent="457200" algn="just"/>
            <a:r>
              <a:rPr lang="uk-UA" b="1" smtClean="0"/>
              <a:t>ЦІМ (CIM)</a:t>
            </a:r>
            <a:r>
              <a:rPr lang="uk-UA" smtClean="0"/>
              <a:t> - Єдині правила до договору про міжнародне залізничне перевезення вантажів</a:t>
            </a:r>
            <a:endParaRPr lang="uk-UA"/>
          </a:p>
        </p:txBody>
      </p:sp>
      <p:sp>
        <p:nvSpPr>
          <p:cNvPr id="3" name="Прямоугольник 2"/>
          <p:cNvSpPr/>
          <p:nvPr/>
        </p:nvSpPr>
        <p:spPr>
          <a:xfrm>
            <a:off x="539552" y="1340768"/>
            <a:ext cx="8352928" cy="2585323"/>
          </a:xfrm>
          <a:prstGeom prst="rect">
            <a:avLst/>
          </a:prstGeom>
        </p:spPr>
        <p:txBody>
          <a:bodyPr wrap="square">
            <a:spAutoFit/>
          </a:bodyPr>
          <a:lstStyle/>
          <a:p>
            <a:pPr indent="457200" algn="just"/>
            <a:r>
              <a:rPr lang="en-US" b="1" dirty="0"/>
              <a:t>Carnet </a:t>
            </a:r>
            <a:r>
              <a:rPr lang="en-US" b="1" dirty="0" err="1"/>
              <a:t>TIR</a:t>
            </a:r>
            <a:r>
              <a:rPr lang="en-US" dirty="0"/>
              <a:t> (</a:t>
            </a:r>
            <a:r>
              <a:rPr lang="ru-RU" b="1" dirty="0"/>
              <a:t>книжка </a:t>
            </a:r>
            <a:r>
              <a:rPr lang="ru-RU" b="1" dirty="0" err="1"/>
              <a:t>МДП</a:t>
            </a:r>
            <a:r>
              <a:rPr lang="ru-RU" dirty="0"/>
              <a:t>) — </a:t>
            </a:r>
            <a:r>
              <a:rPr lang="uk-UA" dirty="0" err="1" smtClean="0"/>
              <a:t>це </a:t>
            </a:r>
            <a:r>
              <a:rPr lang="uk-UA" dirty="0" err="1" smtClean="0">
                <a:hlinkClick r:id="rId2" tooltip="Митниця"/>
              </a:rPr>
              <a:t>митний</a:t>
            </a:r>
            <a:r>
              <a:rPr lang="uk-UA" dirty="0" err="1" smtClean="0"/>
              <a:t> вантажосупровід</a:t>
            </a:r>
            <a:r>
              <a:rPr lang="uk-UA" dirty="0" smtClean="0"/>
              <a:t>ний документ, який дає право перевозити вантажі через кордон держав в опломбованих </a:t>
            </a:r>
            <a:r>
              <a:rPr lang="uk-UA" dirty="0" smtClean="0">
                <a:hlinkClick r:id="rId2" tooltip="Митниця"/>
              </a:rPr>
              <a:t>митницею</a:t>
            </a:r>
            <a:r>
              <a:rPr lang="uk-UA" dirty="0" smtClean="0"/>
              <a:t> кузовах автомобілів чи </a:t>
            </a:r>
            <a:r>
              <a:rPr lang="uk-UA" dirty="0" smtClean="0">
                <a:hlinkClick r:id="rId3" tooltip="Контейнер"/>
              </a:rPr>
              <a:t>контейнерах</a:t>
            </a:r>
            <a:r>
              <a:rPr lang="uk-UA" dirty="0" smtClean="0"/>
              <a:t> за спрощених митних процедур. </a:t>
            </a:r>
          </a:p>
          <a:p>
            <a:pPr indent="457200" algn="just"/>
            <a:endParaRPr lang="ru-RU" dirty="0" smtClean="0"/>
          </a:p>
          <a:p>
            <a:pPr indent="457200" algn="just"/>
            <a:r>
              <a:rPr lang="ru-RU" dirty="0" smtClean="0"/>
              <a:t>Документ </a:t>
            </a:r>
            <a:r>
              <a:rPr lang="ru-RU" dirty="0" err="1"/>
              <a:t>покриває</a:t>
            </a:r>
            <a:r>
              <a:rPr lang="ru-RU" dirty="0"/>
              <a:t> </a:t>
            </a:r>
            <a:r>
              <a:rPr lang="ru-RU" dirty="0" err="1"/>
              <a:t>автомобільні</a:t>
            </a:r>
            <a:r>
              <a:rPr lang="ru-RU" dirty="0"/>
              <a:t> й </a:t>
            </a:r>
            <a:r>
              <a:rPr lang="ru-RU" dirty="0" err="1"/>
              <a:t>залізничні</a:t>
            </a:r>
            <a:r>
              <a:rPr lang="ru-RU" dirty="0"/>
              <a:t> </a:t>
            </a:r>
            <a:r>
              <a:rPr lang="ru-RU" dirty="0" err="1"/>
              <a:t>перевезення</a:t>
            </a:r>
            <a:r>
              <a:rPr lang="ru-RU" dirty="0"/>
              <a:t> </a:t>
            </a:r>
            <a:r>
              <a:rPr lang="ru-RU" dirty="0" err="1">
                <a:hlinkClick r:id="rId4" tooltip="Вантаж"/>
              </a:rPr>
              <a:t>вантажів</a:t>
            </a:r>
            <a:r>
              <a:rPr lang="ru-RU" dirty="0"/>
              <a:t> (</a:t>
            </a:r>
            <a:r>
              <a:rPr lang="ru-RU" dirty="0" err="1"/>
              <a:t>які</a:t>
            </a:r>
            <a:r>
              <a:rPr lang="ru-RU" dirty="0"/>
              <a:t> </a:t>
            </a:r>
            <a:r>
              <a:rPr lang="ru-RU" dirty="0" err="1"/>
              <a:t>здійснюються</a:t>
            </a:r>
            <a:r>
              <a:rPr lang="ru-RU" dirty="0"/>
              <a:t> в автофургонах, </a:t>
            </a:r>
            <a:r>
              <a:rPr lang="ru-RU" dirty="0">
                <a:hlinkClick r:id="rId5" tooltip="Трейлер"/>
              </a:rPr>
              <a:t>трейлерах</a:t>
            </a:r>
            <a:r>
              <a:rPr lang="ru-RU" dirty="0"/>
              <a:t>, </a:t>
            </a:r>
            <a:r>
              <a:rPr lang="ru-RU" dirty="0" err="1">
                <a:hlinkClick r:id="rId6" tooltip="Напівтрейлер (ще не написана)"/>
              </a:rPr>
              <a:t>напівтрейлерах</a:t>
            </a:r>
            <a:r>
              <a:rPr lang="ru-RU" dirty="0"/>
              <a:t> і </a:t>
            </a:r>
            <a:r>
              <a:rPr lang="ru-RU" dirty="0">
                <a:hlinkClick r:id="rId3" tooltip="Контейнер"/>
              </a:rPr>
              <a:t>контейнерах</a:t>
            </a:r>
            <a:r>
              <a:rPr lang="ru-RU" dirty="0"/>
              <a:t>) </a:t>
            </a:r>
            <a:r>
              <a:rPr lang="ru-RU" dirty="0" err="1"/>
              <a:t>між</a:t>
            </a:r>
            <a:r>
              <a:rPr lang="ru-RU" dirty="0"/>
              <a:t> державами, </a:t>
            </a:r>
            <a:r>
              <a:rPr lang="ru-RU" dirty="0" err="1"/>
              <a:t>які</a:t>
            </a:r>
            <a:r>
              <a:rPr lang="ru-RU" dirty="0"/>
              <a:t> </a:t>
            </a:r>
            <a:r>
              <a:rPr lang="ru-RU" dirty="0" err="1"/>
              <a:t>визнають</a:t>
            </a:r>
            <a:r>
              <a:rPr lang="ru-RU" dirty="0"/>
              <a:t> </a:t>
            </a:r>
            <a:r>
              <a:rPr lang="ru-RU" dirty="0" err="1">
                <a:hlinkClick r:id="rId7" tooltip="Митна конвенція про міжнародні перевезення із застосуванням книжки МДП"/>
              </a:rPr>
              <a:t>Митну</a:t>
            </a:r>
            <a:r>
              <a:rPr lang="ru-RU" dirty="0">
                <a:hlinkClick r:id="rId7" tooltip="Митна конвенція про міжнародні перевезення із застосуванням книжки МДП"/>
              </a:rPr>
              <a:t> </a:t>
            </a:r>
            <a:r>
              <a:rPr lang="ru-RU" dirty="0" err="1">
                <a:hlinkClick r:id="rId7" tooltip="Митна конвенція про міжнародні перевезення із застосуванням книжки МДП"/>
              </a:rPr>
              <a:t>конвенцію</a:t>
            </a:r>
            <a:r>
              <a:rPr lang="ru-RU" dirty="0">
                <a:hlinkClick r:id="rId7" tooltip="Митна конвенція про міжнародні перевезення із застосуванням книжки МДП"/>
              </a:rPr>
              <a:t> про </a:t>
            </a:r>
            <a:r>
              <a:rPr lang="ru-RU" dirty="0" err="1">
                <a:hlinkClick r:id="rId7" tooltip="Митна конвенція про міжнародні перевезення із застосуванням книжки МДП"/>
              </a:rPr>
              <a:t>міжнародні</a:t>
            </a:r>
            <a:r>
              <a:rPr lang="ru-RU" dirty="0">
                <a:hlinkClick r:id="rId7" tooltip="Митна конвенція про міжнародні перевезення із застосуванням книжки МДП"/>
              </a:rPr>
              <a:t> </a:t>
            </a:r>
            <a:r>
              <a:rPr lang="ru-RU" dirty="0" err="1">
                <a:hlinkClick r:id="rId7" tooltip="Митна конвенція про міжнародні перевезення із застосуванням книжки МДП"/>
              </a:rPr>
              <a:t>перевезення</a:t>
            </a:r>
            <a:r>
              <a:rPr lang="ru-RU" dirty="0">
                <a:hlinkClick r:id="rId7" tooltip="Митна конвенція про міжнародні перевезення із застосуванням книжки МДП"/>
              </a:rPr>
              <a:t> </a:t>
            </a:r>
            <a:r>
              <a:rPr lang="ru-RU" dirty="0" err="1">
                <a:hlinkClick r:id="rId7" tooltip="Митна конвенція про міжнародні перевезення із застосуванням книжки МДП"/>
              </a:rPr>
              <a:t>із</a:t>
            </a:r>
            <a:r>
              <a:rPr lang="ru-RU" dirty="0">
                <a:hlinkClick r:id="rId7" tooltip="Митна конвенція про міжнародні перевезення із застосуванням книжки МДП"/>
              </a:rPr>
              <a:t> </a:t>
            </a:r>
            <a:r>
              <a:rPr lang="ru-RU" dirty="0" err="1">
                <a:hlinkClick r:id="rId7" tooltip="Митна конвенція про міжнародні перевезення із застосуванням книжки МДП"/>
              </a:rPr>
              <a:t>застосуванням</a:t>
            </a:r>
            <a:r>
              <a:rPr lang="ru-RU" dirty="0">
                <a:hlinkClick r:id="rId7" tooltip="Митна конвенція про міжнародні перевезення із застосуванням книжки МДП"/>
              </a:rPr>
              <a:t> книжки </a:t>
            </a:r>
            <a:r>
              <a:rPr lang="ru-RU" dirty="0" err="1">
                <a:hlinkClick r:id="rId7" tooltip="Митна конвенція про міжнародні перевезення із застосуванням книжки МДП"/>
              </a:rPr>
              <a:t>МДП</a:t>
            </a:r>
            <a:r>
              <a:rPr lang="ru-RU" dirty="0"/>
              <a:t> </a:t>
            </a:r>
            <a:r>
              <a:rPr lang="ru-RU" dirty="0">
                <a:hlinkClick r:id="rId8" tooltip="1959"/>
              </a:rPr>
              <a:t>1959</a:t>
            </a:r>
            <a:r>
              <a:rPr lang="ru-RU" dirty="0"/>
              <a:t> р. і </a:t>
            </a:r>
            <a:r>
              <a:rPr lang="ru-RU" dirty="0">
                <a:hlinkClick r:id="rId9" tooltip="1975"/>
              </a:rPr>
              <a:t>1975</a:t>
            </a:r>
            <a:r>
              <a:rPr lang="ru-RU" dirty="0"/>
              <a:t> р. </a:t>
            </a:r>
          </a:p>
        </p:txBody>
      </p:sp>
    </p:spTree>
    <p:extLst>
      <p:ext uri="{BB962C8B-B14F-4D97-AF65-F5344CB8AC3E}">
        <p14:creationId xmlns:p14="http://schemas.microsoft.com/office/powerpoint/2010/main" val="4252575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74474" y="260648"/>
            <a:ext cx="3578240" cy="6340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575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88640"/>
            <a:ext cx="6404398" cy="640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0094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772816"/>
            <a:ext cx="2520280" cy="2308324"/>
          </a:xfrm>
          <a:prstGeom prst="rect">
            <a:avLst/>
          </a:prstGeom>
        </p:spPr>
        <p:txBody>
          <a:bodyPr wrap="square">
            <a:spAutoFit/>
          </a:bodyPr>
          <a:lstStyle/>
          <a:p>
            <a:pPr algn="ctr"/>
            <a:r>
              <a:rPr lang="uk-UA" b="1" dirty="0" err="1" smtClean="0"/>
              <a:t>Карнет</a:t>
            </a:r>
            <a:r>
              <a:rPr lang="uk-UA" b="1" dirty="0" smtClean="0"/>
              <a:t> ATA</a:t>
            </a:r>
            <a:r>
              <a:rPr lang="uk-UA" dirty="0" smtClean="0"/>
              <a:t> - уніфікований міжнародний митний документ, який відповідно до положень </a:t>
            </a:r>
          </a:p>
          <a:p>
            <a:pPr algn="ctr"/>
            <a:r>
              <a:rPr lang="uk-UA" dirty="0" smtClean="0">
                <a:hlinkClick r:id="rId2"/>
              </a:rPr>
              <a:t>Стамбульської Конвенції</a:t>
            </a:r>
            <a:r>
              <a:rPr lang="uk-UA" dirty="0" smtClean="0"/>
              <a:t>:</a:t>
            </a:r>
            <a:endParaRPr lang="uk-UA" dirty="0"/>
          </a:p>
        </p:txBody>
      </p:sp>
      <p:pic>
        <p:nvPicPr>
          <p:cNvPr id="1536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63888" y="116632"/>
            <a:ext cx="4752528" cy="635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575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479828"/>
            <a:ext cx="2880320" cy="1754326"/>
          </a:xfrm>
          <a:prstGeom prst="rect">
            <a:avLst/>
          </a:prstGeom>
        </p:spPr>
        <p:txBody>
          <a:bodyPr wrap="square">
            <a:spAutoFit/>
          </a:bodyPr>
          <a:lstStyle/>
          <a:p>
            <a:pPr algn="ctr" fontAlgn="base"/>
            <a:r>
              <a:rPr lang="uk-UA" dirty="0" smtClean="0"/>
              <a:t>книжка </a:t>
            </a:r>
            <a:r>
              <a:rPr lang="uk-UA" dirty="0" err="1" smtClean="0"/>
              <a:t>CPD</a:t>
            </a:r>
            <a:r>
              <a:rPr lang="uk-UA" dirty="0" smtClean="0"/>
              <a:t> означає:</a:t>
            </a:r>
          </a:p>
          <a:p>
            <a:pPr algn="ctr" fontAlgn="base"/>
            <a:r>
              <a:rPr lang="uk-UA" dirty="0" smtClean="0"/>
              <a:t>документ на тимчасове ввезення, що використовується для тимчасового ввезення транспортних засобів</a:t>
            </a:r>
            <a:endParaRPr lang="uk-UA" dirty="0"/>
          </a:p>
        </p:txBody>
      </p:sp>
      <p:pic>
        <p:nvPicPr>
          <p:cNvPr id="1638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35896" y="188640"/>
            <a:ext cx="4415746" cy="633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575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74345"/>
            <a:ext cx="8568952" cy="5262979"/>
          </a:xfrm>
          <a:prstGeom prst="rect">
            <a:avLst/>
          </a:prstGeom>
        </p:spPr>
        <p:txBody>
          <a:bodyPr wrap="square">
            <a:spAutoFit/>
          </a:bodyPr>
          <a:lstStyle/>
          <a:p>
            <a:pPr indent="457200" algn="just"/>
            <a:r>
              <a:rPr lang="uk-UA" sz="2100" dirty="0" smtClean="0"/>
              <a:t>Встановлюються такі строки транзитних перевезень залежно від виду транспорту, якщо інше не передбачено цією статтею:</a:t>
            </a:r>
          </a:p>
          <a:p>
            <a:pPr indent="457200" algn="just"/>
            <a:endParaRPr lang="uk-UA" sz="2100" dirty="0" smtClean="0"/>
          </a:p>
          <a:p>
            <a:pPr indent="457200" algn="just"/>
            <a:r>
              <a:rPr lang="uk-UA" sz="2100" dirty="0" smtClean="0"/>
              <a:t>1) для автомобільного транспорту - 10 діб (у разі переміщення в зоні діяльності однієї митниці - 5 діб);</a:t>
            </a:r>
          </a:p>
          <a:p>
            <a:pPr indent="457200" algn="just"/>
            <a:endParaRPr lang="uk-UA" sz="2100" dirty="0" smtClean="0"/>
          </a:p>
          <a:p>
            <a:pPr indent="457200" algn="just"/>
            <a:r>
              <a:rPr lang="uk-UA" sz="2100" dirty="0" smtClean="0"/>
              <a:t>2) для залізничного транспорту - 28 діб;</a:t>
            </a:r>
          </a:p>
          <a:p>
            <a:pPr indent="457200" algn="just"/>
            <a:endParaRPr lang="uk-UA" sz="2100" dirty="0" smtClean="0"/>
          </a:p>
          <a:p>
            <a:pPr indent="457200" algn="just"/>
            <a:r>
              <a:rPr lang="uk-UA" sz="2100" dirty="0" smtClean="0"/>
              <a:t>3) для авіаційного транспорту - 5 діб;</a:t>
            </a:r>
          </a:p>
          <a:p>
            <a:pPr indent="457200" algn="just"/>
            <a:endParaRPr lang="uk-UA" sz="2100" dirty="0" smtClean="0"/>
          </a:p>
          <a:p>
            <a:pPr indent="457200" algn="just"/>
            <a:r>
              <a:rPr lang="uk-UA" sz="2100" dirty="0" smtClean="0"/>
              <a:t>4) для морського та річкового транспорту - 20 діб;</a:t>
            </a:r>
          </a:p>
          <a:p>
            <a:pPr indent="457200" algn="just"/>
            <a:endParaRPr lang="uk-UA" sz="2100" dirty="0" smtClean="0"/>
          </a:p>
          <a:p>
            <a:pPr indent="457200" algn="just"/>
            <a:r>
              <a:rPr lang="uk-UA" sz="2100" dirty="0" smtClean="0"/>
              <a:t>5) для трубопровідного транспорту - 31 доба;</a:t>
            </a:r>
          </a:p>
          <a:p>
            <a:pPr indent="457200" algn="just"/>
            <a:endParaRPr lang="uk-UA" sz="2100" dirty="0" smtClean="0"/>
          </a:p>
          <a:p>
            <a:pPr indent="457200" algn="just"/>
            <a:r>
              <a:rPr lang="uk-UA" sz="2100" dirty="0" smtClean="0"/>
              <a:t>6) для трубопровідного транспорту (з перевантаженням на інші види транспорту) - 90 діб.</a:t>
            </a:r>
            <a:endParaRPr lang="uk-UA" sz="2100" dirty="0"/>
          </a:p>
        </p:txBody>
      </p:sp>
    </p:spTree>
    <p:extLst>
      <p:ext uri="{BB962C8B-B14F-4D97-AF65-F5344CB8AC3E}">
        <p14:creationId xmlns:p14="http://schemas.microsoft.com/office/powerpoint/2010/main" val="4252575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8640960" cy="3477875"/>
          </a:xfrm>
          <a:prstGeom prst="rect">
            <a:avLst/>
          </a:prstGeom>
        </p:spPr>
        <p:txBody>
          <a:bodyPr wrap="square">
            <a:spAutoFit/>
          </a:bodyPr>
          <a:lstStyle/>
          <a:p>
            <a:pPr indent="457200" algn="just"/>
            <a:r>
              <a:rPr lang="uk-UA" sz="2200" dirty="0" smtClean="0"/>
              <a:t> Перевищення строку транзитних перевезень (доставки) товарів, у тому числі транспортних засобів особистого користування, транспортних засобів комерційного призначення, що перебувають під митним контролем, до митного органу призначення (а при переміщенні в межах зони діяльності однієї митниці - від одного підрозділу цієї митниці до іншого), митних або інших документів на ці товари, транспортні засоби </a:t>
            </a:r>
            <a:r>
              <a:rPr lang="uk-UA" sz="2200" b="1" dirty="0" smtClean="0">
                <a:solidFill>
                  <a:srgbClr val="C00000"/>
                </a:solidFill>
              </a:rPr>
              <a:t>не більше ніж на одну добу </a:t>
            </a:r>
            <a:r>
              <a:rPr lang="uk-UA" sz="2200" dirty="0" smtClean="0"/>
              <a:t>-</a:t>
            </a:r>
          </a:p>
          <a:p>
            <a:pPr indent="457200" algn="just"/>
            <a:endParaRPr lang="uk-UA" sz="2200" b="1" dirty="0" smtClean="0">
              <a:solidFill>
                <a:srgbClr val="C00000"/>
              </a:solidFill>
            </a:endParaRPr>
          </a:p>
          <a:p>
            <a:pPr indent="457200" algn="just"/>
            <a:r>
              <a:rPr lang="uk-UA" sz="2200" b="1" dirty="0" smtClean="0">
                <a:solidFill>
                  <a:srgbClr val="C00000"/>
                </a:solidFill>
              </a:rPr>
              <a:t>тягне </a:t>
            </a:r>
            <a:r>
              <a:rPr lang="uk-UA" sz="2200" b="1" dirty="0" smtClean="0">
                <a:solidFill>
                  <a:srgbClr val="C00000"/>
                </a:solidFill>
              </a:rPr>
              <a:t>за собою попередження або накладення штрафу в розмірі десяти неоподатковуваних мінімумів доходів громадян.</a:t>
            </a:r>
            <a:endParaRPr lang="uk-UA" sz="2200" b="1" dirty="0">
              <a:solidFill>
                <a:srgbClr val="C00000"/>
              </a:solidFill>
            </a:endParaRPr>
          </a:p>
        </p:txBody>
      </p:sp>
    </p:spTree>
    <p:extLst>
      <p:ext uri="{BB962C8B-B14F-4D97-AF65-F5344CB8AC3E}">
        <p14:creationId xmlns:p14="http://schemas.microsoft.com/office/powerpoint/2010/main" val="2780324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88640"/>
            <a:ext cx="8136904" cy="3647152"/>
          </a:xfrm>
          <a:prstGeom prst="rect">
            <a:avLst/>
          </a:prstGeom>
        </p:spPr>
        <p:txBody>
          <a:bodyPr wrap="square">
            <a:spAutoFit/>
          </a:bodyPr>
          <a:lstStyle/>
          <a:p>
            <a:pPr indent="457200" algn="just"/>
            <a:r>
              <a:rPr lang="uk-UA" sz="2100" dirty="0" smtClean="0"/>
              <a:t>Вчинення правопорушення, передбаченого частиною першою цієї статті, особою, яка протягом року притягалася до відповідальності за вчинення такого правопорушення, а так само перевищення  строку транзитних перевезень (доставки) товарів, у тому числі транспортних засобів особистого користування, транспортних засобів комерційного призначення, митних або інших документів на ці товари, транспортні засоби </a:t>
            </a:r>
            <a:r>
              <a:rPr lang="uk-UA" sz="2100" b="1" dirty="0" smtClean="0">
                <a:solidFill>
                  <a:srgbClr val="C00000"/>
                </a:solidFill>
              </a:rPr>
              <a:t>більше ніж на одну добу, але не більше ніж на десять діб </a:t>
            </a:r>
            <a:r>
              <a:rPr lang="uk-UA" sz="2100" dirty="0" smtClean="0"/>
              <a:t>-</a:t>
            </a:r>
          </a:p>
          <a:p>
            <a:pPr indent="457200" algn="just"/>
            <a:endParaRPr lang="uk-UA" sz="2100" b="1" dirty="0" smtClean="0">
              <a:solidFill>
                <a:srgbClr val="C00000"/>
              </a:solidFill>
            </a:endParaRPr>
          </a:p>
          <a:p>
            <a:pPr indent="457200" algn="just"/>
            <a:r>
              <a:rPr lang="uk-UA" sz="2100" b="1" dirty="0" smtClean="0">
                <a:solidFill>
                  <a:srgbClr val="C00000"/>
                </a:solidFill>
              </a:rPr>
              <a:t>тягнуть </a:t>
            </a:r>
            <a:r>
              <a:rPr lang="uk-UA" sz="2100" b="1" dirty="0" smtClean="0">
                <a:solidFill>
                  <a:srgbClr val="C00000"/>
                </a:solidFill>
              </a:rPr>
              <a:t>за собою накладення штрафу в розмірі двохсот неоподатковуваних мінімумів доходів громадян.</a:t>
            </a:r>
            <a:endParaRPr lang="uk-UA" sz="2100" b="1" dirty="0">
              <a:solidFill>
                <a:srgbClr val="C00000"/>
              </a:solidFill>
            </a:endParaRPr>
          </a:p>
        </p:txBody>
      </p:sp>
    </p:spTree>
    <p:extLst>
      <p:ext uri="{BB962C8B-B14F-4D97-AF65-F5344CB8AC3E}">
        <p14:creationId xmlns:p14="http://schemas.microsoft.com/office/powerpoint/2010/main" val="550631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640960" cy="2031325"/>
          </a:xfrm>
          <a:prstGeom prst="rect">
            <a:avLst/>
          </a:prstGeom>
        </p:spPr>
        <p:txBody>
          <a:bodyPr wrap="square">
            <a:spAutoFit/>
          </a:bodyPr>
          <a:lstStyle/>
          <a:p>
            <a:pPr indent="457200" algn="just"/>
            <a:r>
              <a:rPr lang="uk-UA" dirty="0" smtClean="0"/>
              <a:t>Перевищення строку транзитних перевезень (доставки) товарів, у тому числі транспортних засобів особистого користування, транспортних засобів комерційного призначення </a:t>
            </a:r>
            <a:r>
              <a:rPr lang="uk-UA" b="1" dirty="0" smtClean="0">
                <a:solidFill>
                  <a:srgbClr val="C00000"/>
                </a:solidFill>
              </a:rPr>
              <a:t>більше ніж на десять діб, але не більше ніж на двадцять діб, </a:t>
            </a:r>
            <a:r>
              <a:rPr lang="uk-UA" dirty="0" smtClean="0"/>
              <a:t>митних або інших документів на ці товари більше ніж на десять діб, а так само втрата цих документів -</a:t>
            </a:r>
          </a:p>
          <a:p>
            <a:pPr indent="457200" algn="just"/>
            <a:r>
              <a:rPr lang="uk-UA" b="1" dirty="0" smtClean="0">
                <a:solidFill>
                  <a:srgbClr val="C00000"/>
                </a:solidFill>
              </a:rPr>
              <a:t>тягнуть </a:t>
            </a:r>
            <a:r>
              <a:rPr lang="uk-UA" b="1" dirty="0">
                <a:solidFill>
                  <a:srgbClr val="C00000"/>
                </a:solidFill>
              </a:rPr>
              <a:t>за собою накладення штрафу в розмірі п’ятисот неоподатковуваних мінімумів доходів громадя</a:t>
            </a:r>
            <a:r>
              <a:rPr lang="uk-UA" dirty="0">
                <a:solidFill>
                  <a:srgbClr val="C00000"/>
                </a:solidFill>
              </a:rPr>
              <a:t>н</a:t>
            </a:r>
          </a:p>
        </p:txBody>
      </p:sp>
      <p:sp>
        <p:nvSpPr>
          <p:cNvPr id="3" name="Прямоугольник 2"/>
          <p:cNvSpPr/>
          <p:nvPr/>
        </p:nvSpPr>
        <p:spPr>
          <a:xfrm>
            <a:off x="336346" y="2924944"/>
            <a:ext cx="8628141" cy="1477328"/>
          </a:xfrm>
          <a:prstGeom prst="rect">
            <a:avLst/>
          </a:prstGeom>
        </p:spPr>
        <p:txBody>
          <a:bodyPr wrap="square">
            <a:spAutoFit/>
          </a:bodyPr>
          <a:lstStyle/>
          <a:p>
            <a:pPr indent="457200" algn="just"/>
            <a:r>
              <a:rPr lang="uk-UA" dirty="0" smtClean="0"/>
              <a:t>Перевищення строку транзитних перевезень (доставки) товарів, крім транспортних засобів особистого користування, </a:t>
            </a:r>
            <a:r>
              <a:rPr lang="uk-UA" b="1" dirty="0" smtClean="0">
                <a:solidFill>
                  <a:srgbClr val="C00000"/>
                </a:solidFill>
              </a:rPr>
              <a:t>більше ніж на двадцять діб, а так само втрата цих товарів чи видача їх без дозволу митного органу </a:t>
            </a:r>
            <a:r>
              <a:rPr lang="uk-UA" dirty="0" smtClean="0"/>
              <a:t>-</a:t>
            </a:r>
          </a:p>
          <a:p>
            <a:pPr indent="457200" algn="just"/>
            <a:r>
              <a:rPr lang="uk-UA" b="1" dirty="0" smtClean="0">
                <a:solidFill>
                  <a:srgbClr val="C00000"/>
                </a:solidFill>
              </a:rPr>
              <a:t>тягнуть за собою накладення штрафу в розмірі однієї тисячі неоподатковуваних мінімумів доходів громадян.</a:t>
            </a:r>
            <a:endParaRPr lang="uk-UA" b="1" dirty="0">
              <a:solidFill>
                <a:srgbClr val="C00000"/>
              </a:solidFill>
            </a:endParaRPr>
          </a:p>
        </p:txBody>
      </p:sp>
    </p:spTree>
    <p:extLst>
      <p:ext uri="{BB962C8B-B14F-4D97-AF65-F5344CB8AC3E}">
        <p14:creationId xmlns:p14="http://schemas.microsoft.com/office/powerpoint/2010/main" val="2683631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568952" cy="1754326"/>
          </a:xfrm>
          <a:prstGeom prst="rect">
            <a:avLst/>
          </a:prstGeom>
        </p:spPr>
        <p:txBody>
          <a:bodyPr wrap="square">
            <a:spAutoFit/>
          </a:bodyPr>
          <a:lstStyle/>
          <a:p>
            <a:pPr indent="457200" algn="just"/>
            <a:r>
              <a:rPr lang="uk-UA" dirty="0" smtClean="0"/>
              <a:t>Перевищення строку транзитних перевезень (доставки) транспортних засобів особистого користування та транспортних засобів комерційного призначення </a:t>
            </a:r>
            <a:r>
              <a:rPr lang="uk-UA" b="1" dirty="0" smtClean="0">
                <a:solidFill>
                  <a:srgbClr val="C00000"/>
                </a:solidFill>
              </a:rPr>
              <a:t>більше ніж на двадцять діб, але не більше ніж на тридцять діб</a:t>
            </a:r>
            <a:r>
              <a:rPr lang="uk-UA" dirty="0" smtClean="0"/>
              <a:t>, а так само видача їх без дозволу митного органу -</a:t>
            </a:r>
          </a:p>
          <a:p>
            <a:pPr indent="457200" algn="just"/>
            <a:r>
              <a:rPr lang="uk-UA" b="1" dirty="0" smtClean="0">
                <a:solidFill>
                  <a:srgbClr val="C00000"/>
                </a:solidFill>
              </a:rPr>
              <a:t>тягнуть за собою накладення штрафу в розмірі п’яти тисяч неоподатковуваних мінімумів доходів громадян.</a:t>
            </a:r>
            <a:endParaRPr lang="uk-UA" b="1" dirty="0">
              <a:solidFill>
                <a:srgbClr val="C00000"/>
              </a:solidFill>
            </a:endParaRPr>
          </a:p>
        </p:txBody>
      </p:sp>
      <p:sp>
        <p:nvSpPr>
          <p:cNvPr id="3" name="Прямоугольник 2"/>
          <p:cNvSpPr/>
          <p:nvPr/>
        </p:nvSpPr>
        <p:spPr>
          <a:xfrm>
            <a:off x="395536" y="2204864"/>
            <a:ext cx="8424936" cy="2031325"/>
          </a:xfrm>
          <a:prstGeom prst="rect">
            <a:avLst/>
          </a:prstGeom>
        </p:spPr>
        <p:txBody>
          <a:bodyPr wrap="square">
            <a:spAutoFit/>
          </a:bodyPr>
          <a:lstStyle/>
          <a:p>
            <a:pPr indent="457200" algn="just"/>
            <a:r>
              <a:rPr lang="uk-UA" dirty="0" smtClean="0"/>
              <a:t>Перевищення строку транзитних перевезень (доставки) транспортних засобів особистого користування та транспортних засобів комерційного призначення </a:t>
            </a:r>
            <a:r>
              <a:rPr lang="uk-UA" b="1" dirty="0" smtClean="0">
                <a:solidFill>
                  <a:srgbClr val="C00000"/>
                </a:solidFill>
              </a:rPr>
              <a:t>більше ніж на тридцять діб</a:t>
            </a:r>
            <a:r>
              <a:rPr lang="uk-UA" dirty="0" smtClean="0"/>
              <a:t>, а так само втрата цих транспортних засобів, у тому числі їх розкомплектування, -</a:t>
            </a:r>
          </a:p>
          <a:p>
            <a:pPr indent="457200" algn="just"/>
            <a:r>
              <a:rPr lang="uk-UA" b="1" dirty="0" smtClean="0">
                <a:solidFill>
                  <a:srgbClr val="C00000"/>
                </a:solidFill>
              </a:rPr>
              <a:t>тягнуть за собою накладення штрафу в розмірі десяти тисяч неоподатковуваних мінімумів доходів громадян або конфіскацію таких транспортних засобів.</a:t>
            </a:r>
            <a:endParaRPr lang="uk-UA" b="1" dirty="0">
              <a:solidFill>
                <a:srgbClr val="C00000"/>
              </a:solidFill>
            </a:endParaRPr>
          </a:p>
        </p:txBody>
      </p:sp>
    </p:spTree>
    <p:extLst>
      <p:ext uri="{BB962C8B-B14F-4D97-AF65-F5344CB8AC3E}">
        <p14:creationId xmlns:p14="http://schemas.microsoft.com/office/powerpoint/2010/main" val="3039185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280920" cy="4832092"/>
          </a:xfrm>
          <a:prstGeom prst="rect">
            <a:avLst/>
          </a:prstGeom>
        </p:spPr>
        <p:txBody>
          <a:bodyPr wrap="square">
            <a:spAutoFit/>
          </a:bodyPr>
          <a:lstStyle/>
          <a:p>
            <a:pPr indent="457200" algn="just"/>
            <a:r>
              <a:rPr lang="uk-UA" sz="2200" b="1" dirty="0" smtClean="0">
                <a:solidFill>
                  <a:srgbClr val="7030A0"/>
                </a:solidFill>
              </a:rPr>
              <a:t>Під каботажем </a:t>
            </a:r>
            <a:r>
              <a:rPr lang="uk-UA" sz="2200" dirty="0" smtClean="0"/>
              <a:t>розуміється перевезення українських та іноземних товарів шляхом завантаження їх на морське (річкове) судно в одному пункті на митній території України і транспортування в інший пункт території України, де здійснюватиметься їх вивантаження. </a:t>
            </a:r>
          </a:p>
          <a:p>
            <a:pPr indent="457200" algn="just"/>
            <a:endParaRPr lang="uk-UA" sz="2200" dirty="0"/>
          </a:p>
          <a:p>
            <a:pPr indent="457200" algn="just"/>
            <a:r>
              <a:rPr lang="uk-UA" sz="2200" dirty="0" smtClean="0"/>
              <a:t>При цьому товари, ввезені на митну територію України морським (річковим) судном, допускаються до каботажного перевезення між митними органами або в межах зони діяльності одного митного органу після їх перевантаження на інше морське (річкове) судно, що ходить під прапором України, або, за умови отримання на це дозволу центрального органу виконавчої влади, що забезпечує формування та реалізує державну політику у сфері транспорту, на іноземне судно.</a:t>
            </a:r>
            <a:endParaRPr lang="uk-UA" sz="2200" dirty="0"/>
          </a:p>
        </p:txBody>
      </p:sp>
    </p:spTree>
    <p:extLst>
      <p:ext uri="{BB962C8B-B14F-4D97-AF65-F5344CB8AC3E}">
        <p14:creationId xmlns:p14="http://schemas.microsoft.com/office/powerpoint/2010/main" val="4252575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8424936" cy="5632311"/>
          </a:xfrm>
          <a:prstGeom prst="rect">
            <a:avLst/>
          </a:prstGeom>
        </p:spPr>
        <p:txBody>
          <a:bodyPr wrap="square">
            <a:spAutoFit/>
          </a:bodyPr>
          <a:lstStyle/>
          <a:p>
            <a:pPr indent="457200" algn="just"/>
            <a:r>
              <a:rPr lang="uk-UA" dirty="0" smtClean="0"/>
              <a:t>Для каботажного перевезення товарів митному органу подається документ, що містить перелік товарів, призначених для такого перевезення, відомості про судно, що здійснюватиме таке перевезення, а також назву українського порту або портів, де повинно здійснюватися вивантаження зазначених товарів. Цей документ після виконання митних формальностей є підставою для здійснення одного каботажного перевезення зазначених у ньому товарів. </a:t>
            </a:r>
          </a:p>
          <a:p>
            <a:pPr indent="457200" algn="just"/>
            <a:endParaRPr lang="uk-UA" dirty="0"/>
          </a:p>
          <a:p>
            <a:pPr indent="457200" algn="just"/>
            <a:r>
              <a:rPr lang="uk-UA" dirty="0" smtClean="0"/>
              <a:t>Митний орган, що виконав митні формальності, повідомляє про це митні органи призначення. При вивантаженні товарів у пункті призначення митному органу подається перелік товарів, що підлягають вивантаженню в цьому пункті.</a:t>
            </a:r>
          </a:p>
          <a:p>
            <a:pPr indent="457200" algn="just"/>
            <a:endParaRPr lang="uk-UA" dirty="0" smtClean="0"/>
          </a:p>
          <a:p>
            <a:pPr indent="457200" algn="just"/>
            <a:r>
              <a:rPr lang="uk-UA" dirty="0" smtClean="0"/>
              <a:t>Якщо судно регулярно здійснює каботажні перевезення ідентичних товарів між одними й тими самими пунктами, документ, зазначений у частині першій цієї статті, є підставою для здійснення перевезень протягом визначеного перевізником та погодженого митним органом строку. </a:t>
            </a:r>
          </a:p>
          <a:p>
            <a:pPr indent="457200" algn="just"/>
            <a:endParaRPr lang="uk-UA" dirty="0"/>
          </a:p>
          <a:p>
            <a:pPr indent="457200" algn="just"/>
            <a:r>
              <a:rPr lang="uk-UA" dirty="0" smtClean="0"/>
              <a:t>Митний орган, що виконав митні формальності, повідомляє про це митні органи призначення. У такому випадку перед навантаженням товарів на судно митному органу подається тільки перелік цих товарів, а при вивантаженні - тільки перелік товарів, що вивантажуються.</a:t>
            </a:r>
            <a:endParaRPr lang="uk-UA" dirty="0"/>
          </a:p>
        </p:txBody>
      </p:sp>
    </p:spTree>
    <p:extLst>
      <p:ext uri="{BB962C8B-B14F-4D97-AF65-F5344CB8AC3E}">
        <p14:creationId xmlns:p14="http://schemas.microsoft.com/office/powerpoint/2010/main" val="4252575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568952" cy="1477328"/>
          </a:xfrm>
          <a:prstGeom prst="rect">
            <a:avLst/>
          </a:prstGeom>
        </p:spPr>
        <p:txBody>
          <a:bodyPr wrap="square">
            <a:spAutoFit/>
          </a:bodyPr>
          <a:lstStyle/>
          <a:p>
            <a:pPr indent="457200" algn="just"/>
            <a:r>
              <a:rPr lang="uk-UA" dirty="0" smtClean="0"/>
              <a:t>Іноземні товари, поміщені у митний режим транзиту, зберігають статус іноземних товарів.</a:t>
            </a:r>
          </a:p>
          <a:p>
            <a:pPr indent="457200" algn="just"/>
            <a:endParaRPr lang="uk-UA" dirty="0" smtClean="0"/>
          </a:p>
          <a:p>
            <a:pPr indent="457200" algn="just"/>
            <a:r>
              <a:rPr lang="uk-UA" dirty="0" smtClean="0"/>
              <a:t>Українські товари, поміщені у митний режим транзиту, зберігають статус українських товарів.</a:t>
            </a:r>
            <a:endParaRPr lang="uk-UA" dirty="0"/>
          </a:p>
        </p:txBody>
      </p:sp>
      <p:sp>
        <p:nvSpPr>
          <p:cNvPr id="3" name="Прямоугольник 2"/>
          <p:cNvSpPr/>
          <p:nvPr/>
        </p:nvSpPr>
        <p:spPr>
          <a:xfrm>
            <a:off x="467544" y="2204864"/>
            <a:ext cx="8280920" cy="1754326"/>
          </a:xfrm>
          <a:prstGeom prst="rect">
            <a:avLst/>
          </a:prstGeom>
        </p:spPr>
        <p:txBody>
          <a:bodyPr wrap="square">
            <a:spAutoFit/>
          </a:bodyPr>
          <a:lstStyle/>
          <a:p>
            <a:pPr indent="457200" algn="just"/>
            <a:r>
              <a:rPr lang="uk-UA" dirty="0" smtClean="0"/>
              <a:t>Митний режим транзиту завершується з моменту встановлення митним органом належного виконання всіх визначених законодавством України з питань митної справи умов поміщення товарів у митний режим транзиту та вимог до переміщення товарів у цьому режимі на підставі порівняння даних митного органу відправлення з даними, наявними в митному органі призначення після пред’явлення товарів.</a:t>
            </a:r>
            <a:endParaRPr lang="uk-UA" b="1" dirty="0">
              <a:solidFill>
                <a:srgbClr val="C00000"/>
              </a:solidFill>
            </a:endParaRPr>
          </a:p>
        </p:txBody>
      </p:sp>
      <p:sp>
        <p:nvSpPr>
          <p:cNvPr id="4" name="Прямоугольник 3"/>
          <p:cNvSpPr/>
          <p:nvPr/>
        </p:nvSpPr>
        <p:spPr>
          <a:xfrm>
            <a:off x="465251" y="4653136"/>
            <a:ext cx="8326707" cy="1200329"/>
          </a:xfrm>
          <a:prstGeom prst="rect">
            <a:avLst/>
          </a:prstGeom>
        </p:spPr>
        <p:txBody>
          <a:bodyPr wrap="square">
            <a:spAutoFit/>
          </a:bodyPr>
          <a:lstStyle/>
          <a:p>
            <a:pPr indent="457200" algn="just"/>
            <a:r>
              <a:rPr lang="uk-UA" b="1" dirty="0" smtClean="0">
                <a:solidFill>
                  <a:srgbClr val="7030A0"/>
                </a:solidFill>
              </a:rPr>
              <a:t>При ввезенні товарів на митну територію України з метою подальшого їх поміщення у відповідний митний режим митний режим транзиту завершується фактичним доставленням товарів до визначеного митним органом або узгодженого з ним місця доставки.</a:t>
            </a:r>
            <a:endParaRPr lang="uk-UA" b="1" dirty="0">
              <a:solidFill>
                <a:srgbClr val="7030A0"/>
              </a:solidFill>
            </a:endParaRPr>
          </a:p>
        </p:txBody>
      </p:sp>
    </p:spTree>
    <p:extLst>
      <p:ext uri="{BB962C8B-B14F-4D97-AF65-F5344CB8AC3E}">
        <p14:creationId xmlns:p14="http://schemas.microsoft.com/office/powerpoint/2010/main" val="2091435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788" y="404664"/>
            <a:ext cx="6029400" cy="602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1134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96944" cy="1754326"/>
          </a:xfrm>
          <a:prstGeom prst="rect">
            <a:avLst/>
          </a:prstGeom>
        </p:spPr>
        <p:txBody>
          <a:bodyPr wrap="square">
            <a:spAutoFit/>
          </a:bodyPr>
          <a:lstStyle/>
          <a:p>
            <a:pPr indent="457200" algn="just"/>
            <a:r>
              <a:rPr lang="uk-UA" dirty="0" smtClean="0"/>
              <a:t>Встановлення факту та місця виникнення обов’язку із сплати митних платежів щодо товарів, поміщених у митний режим транзиту на умовах </a:t>
            </a:r>
            <a:r>
              <a:rPr lang="uk-UA" u="sng" dirty="0" smtClean="0">
                <a:hlinkClick r:id="rId2"/>
              </a:rPr>
              <a:t>Конвенції про процедуру спільного транзиту</a:t>
            </a:r>
            <a:r>
              <a:rPr lang="uk-UA" dirty="0" smtClean="0"/>
              <a:t>, визначення осіб, на яких покладається обов’язок із сплати митних платежів, розрахунок суми митних платежів, пред’явлення вимог та контроль за сплатою суми митних платежів (у тому числі на користь інших країн), здійснюються відповідно до положень зазначеної Конвенції.</a:t>
            </a:r>
          </a:p>
        </p:txBody>
      </p:sp>
      <p:sp>
        <p:nvSpPr>
          <p:cNvPr id="3" name="Прямоугольник 2"/>
          <p:cNvSpPr/>
          <p:nvPr/>
        </p:nvSpPr>
        <p:spPr>
          <a:xfrm>
            <a:off x="347224" y="2276872"/>
            <a:ext cx="8473248" cy="923330"/>
          </a:xfrm>
          <a:prstGeom prst="rect">
            <a:avLst/>
          </a:prstGeom>
        </p:spPr>
        <p:txBody>
          <a:bodyPr wrap="square">
            <a:spAutoFit/>
          </a:bodyPr>
          <a:lstStyle/>
          <a:p>
            <a:pPr algn="just"/>
            <a:r>
              <a:rPr lang="uk-UA" b="1" dirty="0" smtClean="0">
                <a:solidFill>
                  <a:srgbClr val="7030A0"/>
                </a:solidFill>
              </a:rPr>
              <a:t>Не підлягають оподаткуванню митом</a:t>
            </a:r>
            <a:r>
              <a:rPr lang="uk-UA" dirty="0" smtClean="0"/>
              <a:t>, якщо інше не передбачено законом, при дотриманні вимог та обмежень, встановлених главою 17 </a:t>
            </a:r>
            <a:r>
              <a:rPr lang="uk-UA" dirty="0" err="1" smtClean="0"/>
              <a:t>МКУ</a:t>
            </a:r>
            <a:r>
              <a:rPr lang="uk-UA" dirty="0" smtClean="0"/>
              <a:t> згідно </a:t>
            </a:r>
            <a:r>
              <a:rPr lang="uk-UA" dirty="0" err="1" smtClean="0"/>
              <a:t>з  частин</a:t>
            </a:r>
            <a:r>
              <a:rPr lang="uk-UA" dirty="0" smtClean="0"/>
              <a:t>ою шостою  ст.  286  МКУ.  </a:t>
            </a:r>
            <a:endParaRPr lang="uk-UA" dirty="0"/>
          </a:p>
        </p:txBody>
      </p:sp>
      <p:sp>
        <p:nvSpPr>
          <p:cNvPr id="4" name="Прямоугольник 3"/>
          <p:cNvSpPr/>
          <p:nvPr/>
        </p:nvSpPr>
        <p:spPr>
          <a:xfrm>
            <a:off x="467544" y="3573016"/>
            <a:ext cx="8352928" cy="646331"/>
          </a:xfrm>
          <a:prstGeom prst="rect">
            <a:avLst/>
          </a:prstGeom>
        </p:spPr>
        <p:txBody>
          <a:bodyPr wrap="square">
            <a:spAutoFit/>
          </a:bodyPr>
          <a:lstStyle/>
          <a:p>
            <a:pPr algn="just"/>
            <a:r>
              <a:rPr lang="uk-UA" b="1" dirty="0" smtClean="0">
                <a:solidFill>
                  <a:srgbClr val="7030A0"/>
                </a:solidFill>
              </a:rPr>
              <a:t>Не підлягають оподаткуванню акцизним податком </a:t>
            </a:r>
            <a:r>
              <a:rPr lang="uk-UA" dirty="0" smtClean="0"/>
              <a:t>відповідно до </a:t>
            </a:r>
            <a:r>
              <a:rPr lang="uk-UA" dirty="0" err="1" smtClean="0"/>
              <a:t>п.п</a:t>
            </a:r>
            <a:r>
              <a:rPr lang="uk-UA" dirty="0" smtClean="0"/>
              <a:t>.  213.3.3  п.  213.3    ст. 213  </a:t>
            </a:r>
            <a:r>
              <a:rPr lang="uk-UA" dirty="0" err="1" smtClean="0"/>
              <a:t>ПКУ</a:t>
            </a:r>
            <a:r>
              <a:rPr lang="uk-UA" dirty="0" smtClean="0"/>
              <a:t>. </a:t>
            </a:r>
            <a:endParaRPr lang="uk-UA" dirty="0"/>
          </a:p>
        </p:txBody>
      </p:sp>
      <p:sp>
        <p:nvSpPr>
          <p:cNvPr id="5" name="Прямоугольник 4"/>
          <p:cNvSpPr/>
          <p:nvPr/>
        </p:nvSpPr>
        <p:spPr>
          <a:xfrm>
            <a:off x="467544" y="4725144"/>
            <a:ext cx="8352928" cy="369332"/>
          </a:xfrm>
          <a:prstGeom prst="rect">
            <a:avLst/>
          </a:prstGeom>
        </p:spPr>
        <p:txBody>
          <a:bodyPr wrap="square">
            <a:spAutoFit/>
          </a:bodyPr>
          <a:lstStyle/>
          <a:p>
            <a:r>
              <a:rPr lang="uk-UA" b="1" dirty="0" smtClean="0">
                <a:solidFill>
                  <a:srgbClr val="7030A0"/>
                </a:solidFill>
              </a:rPr>
              <a:t>Не підлягають оподаткуванню ПДВ </a:t>
            </a:r>
            <a:r>
              <a:rPr lang="uk-UA" dirty="0" smtClean="0"/>
              <a:t>відповідно до п. 206.6  ПКУ. </a:t>
            </a:r>
            <a:endParaRPr lang="uk-UA" dirty="0"/>
          </a:p>
        </p:txBody>
      </p:sp>
    </p:spTree>
    <p:extLst>
      <p:ext uri="{BB962C8B-B14F-4D97-AF65-F5344CB8AC3E}">
        <p14:creationId xmlns:p14="http://schemas.microsoft.com/office/powerpoint/2010/main" val="2091435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568952" cy="4524315"/>
          </a:xfrm>
          <a:prstGeom prst="rect">
            <a:avLst/>
          </a:prstGeom>
        </p:spPr>
        <p:txBody>
          <a:bodyPr wrap="square">
            <a:spAutoFit/>
          </a:bodyPr>
          <a:lstStyle/>
          <a:p>
            <a:pPr indent="457200" algn="just" fontAlgn="base"/>
            <a:r>
              <a:rPr lang="uk-UA" b="1" dirty="0" smtClean="0">
                <a:solidFill>
                  <a:srgbClr val="7030A0"/>
                </a:solidFill>
              </a:rPr>
              <a:t>Після приєднання України до Конвенції, український бізнес отримав можливість:</a:t>
            </a:r>
          </a:p>
          <a:p>
            <a:pPr indent="457200" algn="just" fontAlgn="base"/>
            <a:endParaRPr lang="uk-UA" dirty="0" smtClean="0"/>
          </a:p>
          <a:p>
            <a:pPr indent="457200" algn="just" fontAlgn="base"/>
            <a:r>
              <a:rPr lang="uk-UA" dirty="0" smtClean="0"/>
              <a:t>працювати за принципом «один транспортний засіб – одна декларація – одна гарантія» та прискорити проходження товарів через митний кордон України;</a:t>
            </a:r>
          </a:p>
          <a:p>
            <a:pPr indent="457200" algn="just" fontAlgn="base"/>
            <a:endParaRPr lang="uk-UA" dirty="0" smtClean="0"/>
          </a:p>
          <a:p>
            <a:pPr indent="457200" algn="just" fontAlgn="base"/>
            <a:r>
              <a:rPr lang="uk-UA" dirty="0" smtClean="0"/>
              <a:t>користуватися транзитними спрощеннями спільного на міжнародному рівні, які має бізнес у 35-ти країнах Конвенції, та які доповнюють і дають можливість повноцінно використовувати спрощення, надані у 2019 р. для поміщення товарів у митні режими;</a:t>
            </a:r>
          </a:p>
          <a:p>
            <a:pPr indent="457200" algn="just" fontAlgn="base"/>
            <a:endParaRPr lang="uk-UA" dirty="0" smtClean="0"/>
          </a:p>
          <a:p>
            <a:pPr indent="457200" algn="just" fontAlgn="base"/>
            <a:r>
              <a:rPr lang="uk-UA" dirty="0" smtClean="0"/>
              <a:t>користуватися спрощеннями, навіть без статусу </a:t>
            </a:r>
            <a:r>
              <a:rPr lang="uk-UA" dirty="0" err="1" smtClean="0"/>
              <a:t>АЕО</a:t>
            </a:r>
            <a:r>
              <a:rPr lang="uk-UA" dirty="0" smtClean="0"/>
              <a:t>;</a:t>
            </a:r>
          </a:p>
          <a:p>
            <a:pPr indent="457200" algn="just" fontAlgn="base"/>
            <a:endParaRPr lang="uk-UA" dirty="0" smtClean="0"/>
          </a:p>
          <a:p>
            <a:pPr indent="457200" algn="just" fontAlgn="base"/>
            <a:r>
              <a:rPr lang="uk-UA" dirty="0" smtClean="0"/>
              <a:t>застосовувати знижені ставки мита на сировину для виробництва товарів на внутрішній ринок, більша передбачуваність та ширші можливості рішень щодо зобов’язуючої інформації (раніше – попередніх рішень) тощо.</a:t>
            </a:r>
            <a:endParaRPr lang="uk-UA" dirty="0"/>
          </a:p>
        </p:txBody>
      </p:sp>
    </p:spTree>
    <p:extLst>
      <p:ext uri="{BB962C8B-B14F-4D97-AF65-F5344CB8AC3E}">
        <p14:creationId xmlns:p14="http://schemas.microsoft.com/office/powerpoint/2010/main" val="1099928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3" y="346075"/>
            <a:ext cx="8766175" cy="616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34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712968" cy="2862322"/>
          </a:xfrm>
          <a:prstGeom prst="rect">
            <a:avLst/>
          </a:prstGeom>
        </p:spPr>
        <p:txBody>
          <a:bodyPr wrap="square">
            <a:spAutoFit/>
          </a:bodyPr>
          <a:lstStyle/>
          <a:p>
            <a:pPr indent="457200" algn="just"/>
            <a:r>
              <a:rPr lang="ru-RU" dirty="0"/>
              <a:t>Нова </a:t>
            </a:r>
            <a:r>
              <a:rPr lang="ru-RU" dirty="0" err="1"/>
              <a:t>комп'ютеризована</a:t>
            </a:r>
            <a:r>
              <a:rPr lang="ru-RU" dirty="0"/>
              <a:t> </a:t>
            </a:r>
            <a:r>
              <a:rPr lang="ru-RU" dirty="0" err="1"/>
              <a:t>транзитна</a:t>
            </a:r>
            <a:r>
              <a:rPr lang="ru-RU" dirty="0"/>
              <a:t> система (</a:t>
            </a:r>
            <a:r>
              <a:rPr lang="en-US" dirty="0"/>
              <a:t>New </a:t>
            </a:r>
            <a:r>
              <a:rPr lang="en-US" dirty="0" smtClean="0"/>
              <a:t>Computer</a:t>
            </a:r>
            <a:r>
              <a:rPr lang="ru-RU" dirty="0" smtClean="0"/>
              <a:t>і</a:t>
            </a:r>
            <a:r>
              <a:rPr lang="en-US" dirty="0" smtClean="0"/>
              <a:t>zed Trans</a:t>
            </a:r>
            <a:r>
              <a:rPr lang="ru-RU" dirty="0" smtClean="0"/>
              <a:t>і</a:t>
            </a:r>
            <a:r>
              <a:rPr lang="en-US" dirty="0" smtClean="0"/>
              <a:t>t </a:t>
            </a:r>
            <a:r>
              <a:rPr lang="en-US" dirty="0"/>
              <a:t>System) – </a:t>
            </a:r>
            <a:r>
              <a:rPr lang="ru-RU" dirty="0" err="1"/>
              <a:t>це</a:t>
            </a:r>
            <a:r>
              <a:rPr lang="ru-RU" dirty="0"/>
              <a:t> система, в </a:t>
            </a:r>
            <a:r>
              <a:rPr lang="uk-UA" dirty="0" smtClean="0"/>
              <a:t>основі якої лежить Конвенція </a:t>
            </a:r>
            <a:r>
              <a:rPr lang="ru-RU" dirty="0" smtClean="0"/>
              <a:t>про </a:t>
            </a:r>
            <a:r>
              <a:rPr lang="ru-RU" dirty="0"/>
              <a:t>процедуру </a:t>
            </a:r>
            <a:r>
              <a:rPr lang="ru-RU" dirty="0" err="1" smtClean="0"/>
              <a:t>спільного</a:t>
            </a:r>
            <a:r>
              <a:rPr lang="ru-RU" dirty="0" smtClean="0"/>
              <a:t> </a:t>
            </a:r>
            <a:r>
              <a:rPr lang="ru-RU" dirty="0"/>
              <a:t>транзиту. </a:t>
            </a:r>
            <a:endParaRPr lang="ru-RU" dirty="0" smtClean="0"/>
          </a:p>
          <a:p>
            <a:pPr indent="457200" algn="just"/>
            <a:endParaRPr lang="ru-RU" dirty="0"/>
          </a:p>
          <a:p>
            <a:pPr indent="457200" algn="just"/>
            <a:r>
              <a:rPr lang="en-US" dirty="0" err="1" smtClean="0"/>
              <a:t>NCTS</a:t>
            </a:r>
            <a:r>
              <a:rPr lang="en-US" dirty="0" smtClean="0"/>
              <a:t> </a:t>
            </a:r>
            <a:r>
              <a:rPr lang="ru-RU" dirty="0"/>
              <a:t>доступна </a:t>
            </a:r>
            <a:r>
              <a:rPr lang="ru-RU" dirty="0" err="1"/>
              <a:t>лише</a:t>
            </a:r>
            <a:r>
              <a:rPr lang="ru-RU" dirty="0"/>
              <a:t> для </a:t>
            </a:r>
            <a:r>
              <a:rPr lang="uk-UA" dirty="0" smtClean="0"/>
              <a:t>країн-учасниць Конвенції</a:t>
            </a:r>
            <a:r>
              <a:rPr lang="ru-RU" dirty="0" smtClean="0"/>
              <a:t>. </a:t>
            </a:r>
            <a:r>
              <a:rPr lang="en-US" dirty="0" err="1"/>
              <a:t>NCTS</a:t>
            </a:r>
            <a:r>
              <a:rPr lang="en-US" dirty="0"/>
              <a:t> </a:t>
            </a:r>
            <a:r>
              <a:rPr lang="uk-UA" dirty="0" smtClean="0"/>
              <a:t>пов’язує митні служби в країнах-учасницях Конвенції, дозволяючи обмін митними даними </a:t>
            </a:r>
            <a:r>
              <a:rPr lang="ru-RU" dirty="0" smtClean="0"/>
              <a:t>для </a:t>
            </a:r>
            <a:r>
              <a:rPr lang="ru-RU" dirty="0"/>
              <a:t>контролю за </a:t>
            </a:r>
            <a:r>
              <a:rPr lang="uk-UA" dirty="0" smtClean="0"/>
              <a:t>транзитними переміщеннями</a:t>
            </a:r>
            <a:r>
              <a:rPr lang="ru-RU" dirty="0" smtClean="0"/>
              <a:t>.</a:t>
            </a:r>
            <a:endParaRPr lang="ru-RU" dirty="0"/>
          </a:p>
          <a:p>
            <a:pPr indent="457200" algn="just"/>
            <a:endParaRPr lang="uk-UA" dirty="0" smtClean="0"/>
          </a:p>
          <a:p>
            <a:pPr indent="457200" algn="just"/>
            <a:r>
              <a:rPr lang="uk-UA" dirty="0" smtClean="0"/>
              <a:t>Підприємства (суб’єкти зовнішньоекономічної діяльності) подають до системи митні декларації в електронному вигляді для віднесення товарів під </a:t>
            </a:r>
            <a:r>
              <a:rPr lang="ru-RU" dirty="0" smtClean="0"/>
              <a:t>процедуру </a:t>
            </a:r>
            <a:r>
              <a:rPr lang="ru-RU" dirty="0" err="1" smtClean="0"/>
              <a:t>спільного</a:t>
            </a:r>
            <a:r>
              <a:rPr lang="ru-RU" dirty="0" smtClean="0"/>
              <a:t> </a:t>
            </a:r>
            <a:r>
              <a:rPr lang="ru-RU" dirty="0"/>
              <a:t>транзиту.</a:t>
            </a:r>
          </a:p>
        </p:txBody>
      </p:sp>
      <p:sp>
        <p:nvSpPr>
          <p:cNvPr id="3" name="Прямоугольник 2"/>
          <p:cNvSpPr/>
          <p:nvPr/>
        </p:nvSpPr>
        <p:spPr>
          <a:xfrm>
            <a:off x="210830" y="3501008"/>
            <a:ext cx="8683058" cy="2031325"/>
          </a:xfrm>
          <a:prstGeom prst="rect">
            <a:avLst/>
          </a:prstGeom>
        </p:spPr>
        <p:txBody>
          <a:bodyPr wrap="square">
            <a:spAutoFit/>
          </a:bodyPr>
          <a:lstStyle/>
          <a:p>
            <a:pPr indent="457200" algn="just"/>
            <a:r>
              <a:rPr lang="uk-UA" dirty="0" smtClean="0"/>
              <a:t>Конвенція про процедуру спільного транзиту – основа для транзитного переміщення товарів між країнами-учасницями Конвенції. </a:t>
            </a:r>
          </a:p>
          <a:p>
            <a:pPr indent="457200" algn="just"/>
            <a:endParaRPr lang="uk-UA" dirty="0" smtClean="0"/>
          </a:p>
          <a:p>
            <a:pPr indent="457200" algn="just"/>
            <a:r>
              <a:rPr lang="uk-UA" dirty="0" smtClean="0"/>
              <a:t>Перевезення </a:t>
            </a:r>
            <a:r>
              <a:rPr lang="uk-UA" dirty="0" smtClean="0"/>
              <a:t>товарів здійснюється в рамках однієї транзитної процедури, від митниці відправлення в одній країні до митниці призначення в іншій країні за однією транзитною декларацією, під забезпеченням однією фінансовою гарантією (така гарантія діє на території усіх країн-учасниць Конвенції).</a:t>
            </a:r>
            <a:endParaRPr lang="uk-UA" dirty="0"/>
          </a:p>
        </p:txBody>
      </p:sp>
    </p:spTree>
    <p:extLst>
      <p:ext uri="{BB962C8B-B14F-4D97-AF65-F5344CB8AC3E}">
        <p14:creationId xmlns:p14="http://schemas.microsoft.com/office/powerpoint/2010/main" val="1378134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280920"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3491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TotalTime>
  <Words>2052</Words>
  <Application>Microsoft Office PowerPoint</Application>
  <PresentationFormat>Экран (4:3)</PresentationFormat>
  <Paragraphs>175</Paragraphs>
  <Slides>50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50</vt:i4>
      </vt:variant>
    </vt:vector>
  </HeadingPairs>
  <TitlesOfParts>
    <vt:vector size="5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kafnalog</dc:creator>
  <cp:lastModifiedBy>Пользователь Windows</cp:lastModifiedBy>
  <cp:revision>66</cp:revision>
  <dcterms:created xsi:type="dcterms:W3CDTF">2023-04-03T08:33:44Z</dcterms:created>
  <dcterms:modified xsi:type="dcterms:W3CDTF">2025-05-19T11:46:43Z</dcterms:modified>
</cp:coreProperties>
</file>