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6" r:id="rId7"/>
    <p:sldId id="260" r:id="rId8"/>
    <p:sldId id="278" r:id="rId9"/>
    <p:sldId id="279" r:id="rId10"/>
    <p:sldId id="261" r:id="rId11"/>
    <p:sldId id="273" r:id="rId12"/>
    <p:sldId id="274" r:id="rId13"/>
    <p:sldId id="262" r:id="rId14"/>
    <p:sldId id="263" r:id="rId15"/>
    <p:sldId id="264" r:id="rId16"/>
    <p:sldId id="282" r:id="rId17"/>
    <p:sldId id="283" r:id="rId18"/>
    <p:sldId id="284" r:id="rId19"/>
    <p:sldId id="265" r:id="rId20"/>
    <p:sldId id="280" r:id="rId21"/>
    <p:sldId id="266" r:id="rId22"/>
    <p:sldId id="275" r:id="rId23"/>
    <p:sldId id="267" r:id="rId24"/>
    <p:sldId id="268" r:id="rId25"/>
    <p:sldId id="285" r:id="rId26"/>
    <p:sldId id="26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99"/>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be.nlu.org.ua/article/%D0%B0%D0%B2%D1%82%D0%BE%D1%80%D1%81%D1%8C%D0%BA%D0%B5%20%D0%BF%D1%80%D0%B0%D0%B2%D0%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k.wikipedia.org/wiki/%D0%86%D0%BD%D1%82%D0%B5%D0%BB%D0%B5%D0%BA%D1%82%D1%83%D0%B0%D0%BB%D1%8C%D0%BD%D0%B0_%D0%B2%D0%BB%D0%B0%D1%81%D0%BD%D1%96%D1%81%D1%82%D1%8C" TargetMode="External"/><Relationship Id="rId7" Type="http://schemas.openxmlformats.org/officeDocument/2006/relationships/image" Target="../media/image12.png"/><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A2%D0%B2%D1%96%D1%80" TargetMode="External"/><Relationship Id="rId5" Type="http://schemas.openxmlformats.org/officeDocument/2006/relationships/hyperlink" Target="https://uk.wikipedia.org/wiki/%D0%AE%D1%80%D0%B8%D0%B4%D0%B8%D1%87%D0%BD%D0%B0_%D0%BE%D1%81%D0%BE%D0%B1%D0%B0" TargetMode="External"/><Relationship Id="rId4" Type="http://schemas.openxmlformats.org/officeDocument/2006/relationships/hyperlink" Target="https://uk.wikipedia.org/wiki/%D0%A4%D1%96%D0%B7%D0%B8%D1%87%D0%BD%D0%B0_%D0%BE%D1%81%D0%BE%D0%B1%D0%B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sp-patent.com.ua/regestracija-torg-marok-v-ukrain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zakon.rada.gov.ua/laws/show/z0220-16#n52" TargetMode="External"/><Relationship Id="rId2" Type="http://schemas.openxmlformats.org/officeDocument/2006/relationships/hyperlink" Target="http://zakon.rada.gov.ua/laws/show/z0220-16#n169"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3"/>
            <a:ext cx="8424936" cy="3693319"/>
          </a:xfrm>
          <a:prstGeom prst="rect">
            <a:avLst/>
          </a:prstGeom>
        </p:spPr>
        <p:txBody>
          <a:bodyPr wrap="square">
            <a:spAutoFit/>
          </a:bodyPr>
          <a:lstStyle/>
          <a:p>
            <a:pPr algn="ctr"/>
            <a:r>
              <a:rPr lang="uk-UA" b="1" dirty="0">
                <a:solidFill>
                  <a:srgbClr val="FF0000"/>
                </a:solidFill>
              </a:rPr>
              <a:t>Тема 4. </a:t>
            </a:r>
            <a:r>
              <a:rPr lang="uk-UA" b="1">
                <a:solidFill>
                  <a:srgbClr val="FF0000"/>
                </a:solidFill>
              </a:rPr>
              <a:t>З</a:t>
            </a:r>
            <a:r>
              <a:rPr lang="uk-UA" b="1" smtClean="0">
                <a:solidFill>
                  <a:srgbClr val="FF0000"/>
                </a:solidFill>
              </a:rPr>
              <a:t>асоби </a:t>
            </a:r>
            <a:r>
              <a:rPr lang="uk-UA" b="1" dirty="0">
                <a:solidFill>
                  <a:srgbClr val="FF0000"/>
                </a:solidFill>
              </a:rPr>
              <a:t>проведення експертизи товарів в митній справ</a:t>
            </a:r>
            <a:r>
              <a:rPr lang="uk-UA" b="1" dirty="0"/>
              <a:t>і </a:t>
            </a:r>
            <a:endParaRPr lang="ru-RU" dirty="0"/>
          </a:p>
          <a:p>
            <a:endParaRPr lang="uk-UA" dirty="0" smtClean="0"/>
          </a:p>
          <a:p>
            <a:endParaRPr lang="uk-UA" dirty="0"/>
          </a:p>
          <a:p>
            <a:pPr indent="457200" algn="just"/>
            <a:endParaRPr lang="uk-UA" dirty="0" smtClean="0"/>
          </a:p>
          <a:p>
            <a:pPr indent="457200" algn="just"/>
            <a:endParaRPr lang="uk-UA" dirty="0"/>
          </a:p>
          <a:p>
            <a:pPr indent="457200" algn="just"/>
            <a:endParaRPr lang="uk-UA" dirty="0" smtClean="0"/>
          </a:p>
          <a:p>
            <a:pPr indent="457200" algn="just"/>
            <a:r>
              <a:rPr lang="uk-UA" dirty="0" smtClean="0"/>
              <a:t>Типи </a:t>
            </a:r>
            <a:r>
              <a:rPr lang="uk-UA" dirty="0"/>
              <a:t>документів, які застосовуються під час проведення експертизи товарів: нормативна, технічна, технологічна, </a:t>
            </a:r>
            <a:r>
              <a:rPr lang="uk-UA" dirty="0" err="1"/>
              <a:t>тов</a:t>
            </a:r>
            <a:r>
              <a:rPr lang="ru-RU" dirty="0"/>
              <a:t>а</a:t>
            </a:r>
            <a:r>
              <a:rPr lang="uk-UA" dirty="0" err="1"/>
              <a:t>росупровідна</a:t>
            </a:r>
            <a:r>
              <a:rPr lang="uk-UA" dirty="0"/>
              <a:t>. </a:t>
            </a:r>
            <a:endParaRPr lang="uk-UA" dirty="0" smtClean="0"/>
          </a:p>
          <a:p>
            <a:pPr indent="457200" algn="just"/>
            <a:r>
              <a:rPr lang="uk-UA" dirty="0" smtClean="0"/>
              <a:t>Засоби</a:t>
            </a:r>
            <a:r>
              <a:rPr lang="uk-UA" dirty="0"/>
              <a:t>, що застосовуються під час експертизи товарів: інформаційно-аналітичні (навчальна, наукова та довідкова література, технічні документи, офіційні сайти мережі </a:t>
            </a:r>
            <a:r>
              <a:rPr lang="uk-UA" dirty="0" err="1"/>
              <a:t>Іnternet</a:t>
            </a:r>
            <a:r>
              <a:rPr lang="uk-UA" dirty="0"/>
              <a:t> тощо); методичні (методи та методики визначення характеристик товару, проведення досліджень товару); технологічні (матеріально-технічні засоби, комп’ютерна техніка).</a:t>
            </a:r>
            <a:endParaRPr lang="ru-RU" dirty="0"/>
          </a:p>
        </p:txBody>
      </p:sp>
    </p:spTree>
    <p:extLst>
      <p:ext uri="{BB962C8B-B14F-4D97-AF65-F5344CB8AC3E}">
        <p14:creationId xmlns:p14="http://schemas.microsoft.com/office/powerpoint/2010/main" val="88366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3970318"/>
          </a:xfrm>
          <a:prstGeom prst="rect">
            <a:avLst/>
          </a:prstGeom>
        </p:spPr>
        <p:txBody>
          <a:bodyPr wrap="square">
            <a:spAutoFit/>
          </a:bodyPr>
          <a:lstStyle/>
          <a:p>
            <a:pPr indent="457200" algn="just"/>
            <a:r>
              <a:rPr lang="uk-UA" dirty="0" smtClean="0"/>
              <a:t>Транспортне маркування  (на  упаковці,  тарі  –  дані  про  виробника,  одержувача, способи  поводження  при  транспортуванні,  зберіганні,  вантажних  роботах;  на етикетках, наклейках, пломбах, бандеролях</a:t>
            </a:r>
            <a:r>
              <a:rPr lang="uk-UA" dirty="0" smtClean="0"/>
              <a:t>)</a:t>
            </a:r>
          </a:p>
          <a:p>
            <a:pPr indent="457200" algn="just"/>
            <a:endParaRPr lang="uk-UA" dirty="0"/>
          </a:p>
          <a:p>
            <a:pPr indent="457200" algn="just"/>
            <a:endParaRPr lang="uk-UA" dirty="0" smtClean="0"/>
          </a:p>
          <a:p>
            <a:pPr indent="457200" algn="just"/>
            <a:endParaRPr lang="uk-UA" dirty="0" smtClean="0"/>
          </a:p>
          <a:p>
            <a:pPr indent="457200" algn="just"/>
            <a:endParaRPr lang="uk-UA" dirty="0"/>
          </a:p>
          <a:p>
            <a:pPr indent="457200" algn="just"/>
            <a:endParaRPr lang="uk-UA" dirty="0" smtClean="0"/>
          </a:p>
          <a:p>
            <a:pPr indent="457200" algn="just"/>
            <a:endParaRPr lang="uk-UA" dirty="0"/>
          </a:p>
          <a:p>
            <a:pPr indent="457200" algn="just"/>
            <a:endParaRPr lang="uk-UA" dirty="0" smtClean="0"/>
          </a:p>
          <a:p>
            <a:pPr indent="457200" algn="just"/>
            <a:endParaRPr lang="uk-UA" dirty="0" smtClean="0"/>
          </a:p>
          <a:p>
            <a:pPr indent="457200" algn="just"/>
            <a:r>
              <a:rPr lang="uk-UA" dirty="0" smtClean="0"/>
              <a:t>Маркування </a:t>
            </a:r>
            <a:r>
              <a:rPr lang="uk-UA" dirty="0" smtClean="0"/>
              <a:t>на відправленні  (при  відправленні  товарів  поштовими  вагонами,  засобами поштового зв’язку)</a:t>
            </a:r>
          </a:p>
          <a:p>
            <a:pPr indent="457200" algn="just"/>
            <a:r>
              <a:rPr lang="uk-UA" dirty="0" smtClean="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340768"/>
            <a:ext cx="3384375" cy="190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28" y="4149080"/>
            <a:ext cx="3384376" cy="229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18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2013"/>
            <a:ext cx="8712968" cy="6186309"/>
          </a:xfrm>
          <a:prstGeom prst="rect">
            <a:avLst/>
          </a:prstGeom>
        </p:spPr>
        <p:txBody>
          <a:bodyPr wrap="square">
            <a:spAutoFit/>
          </a:bodyPr>
          <a:lstStyle/>
          <a:p>
            <a:pPr indent="457200" algn="just"/>
            <a:r>
              <a:rPr lang="uk-UA" dirty="0"/>
              <a:t>Спеціальне </a:t>
            </a:r>
            <a:r>
              <a:rPr lang="ru-RU" dirty="0"/>
              <a:t>– </a:t>
            </a:r>
            <a:r>
              <a:rPr lang="uk-UA" dirty="0"/>
              <a:t>акцизні марки певного розміру, кольору, змісту</a:t>
            </a:r>
            <a:r>
              <a:rPr lang="ru-RU" dirty="0"/>
              <a:t>; </a:t>
            </a:r>
          </a:p>
          <a:p>
            <a:pPr indent="457200" algn="just"/>
            <a:endParaRPr lang="ru-RU" dirty="0"/>
          </a:p>
          <a:p>
            <a:pPr indent="457200" algn="just"/>
            <a:endParaRPr lang="uk-UA" dirty="0" smtClean="0"/>
          </a:p>
          <a:p>
            <a:pPr indent="457200" algn="just"/>
            <a:endParaRPr lang="uk-UA" dirty="0"/>
          </a:p>
          <a:p>
            <a:pPr indent="457200" algn="just"/>
            <a:r>
              <a:rPr lang="uk-UA" dirty="0" smtClean="0"/>
              <a:t>Пробірне </a:t>
            </a:r>
            <a:r>
              <a:rPr lang="ru-RU" dirty="0"/>
              <a:t>–  </a:t>
            </a:r>
            <a:r>
              <a:rPr lang="uk-UA" dirty="0"/>
              <a:t>пробірні  клейма, іменники на ювелірних виробах</a:t>
            </a:r>
            <a:r>
              <a:rPr lang="ru-RU" dirty="0"/>
              <a:t>; </a:t>
            </a:r>
          </a:p>
          <a:p>
            <a:pPr indent="457200" algn="just"/>
            <a:endParaRPr lang="uk-UA" dirty="0" smtClean="0"/>
          </a:p>
          <a:p>
            <a:pPr indent="457200" algn="just"/>
            <a:endParaRPr lang="uk-UA" dirty="0"/>
          </a:p>
          <a:p>
            <a:pPr indent="457200" algn="just"/>
            <a:endParaRPr lang="uk-UA" dirty="0" smtClean="0"/>
          </a:p>
          <a:p>
            <a:pPr indent="457200" algn="just"/>
            <a:endParaRPr lang="uk-UA" dirty="0"/>
          </a:p>
          <a:p>
            <a:pPr indent="457200" algn="just"/>
            <a:endParaRPr lang="uk-UA" dirty="0" smtClean="0"/>
          </a:p>
          <a:p>
            <a:pPr indent="457200" algn="just"/>
            <a:endParaRPr lang="uk-UA" dirty="0"/>
          </a:p>
          <a:p>
            <a:pPr indent="457200" algn="just"/>
            <a:endParaRPr lang="uk-UA" dirty="0" smtClean="0"/>
          </a:p>
          <a:p>
            <a:pPr indent="457200" algn="just"/>
            <a:endParaRPr lang="uk-UA" dirty="0" smtClean="0"/>
          </a:p>
          <a:p>
            <a:pPr indent="457200" algn="just"/>
            <a:endParaRPr lang="uk-UA" dirty="0"/>
          </a:p>
          <a:p>
            <a:pPr indent="457200" algn="just"/>
            <a:endParaRPr lang="uk-UA" dirty="0" smtClean="0"/>
          </a:p>
          <a:p>
            <a:pPr indent="457200" algn="just"/>
            <a:r>
              <a:rPr lang="uk-UA" dirty="0" smtClean="0"/>
              <a:t>Ідентифікаційне </a:t>
            </a:r>
            <a:r>
              <a:rPr lang="ru-RU" dirty="0"/>
              <a:t>– </a:t>
            </a:r>
            <a:r>
              <a:rPr lang="uk-UA" dirty="0"/>
              <a:t>захисні етикетки</a:t>
            </a:r>
            <a:r>
              <a:rPr lang="ru-RU" dirty="0"/>
              <a:t>. </a:t>
            </a:r>
            <a:endParaRPr lang="ru-RU" dirty="0" smtClean="0"/>
          </a:p>
          <a:p>
            <a:pPr indent="457200" algn="just"/>
            <a:endParaRPr lang="uk-UA" dirty="0"/>
          </a:p>
          <a:p>
            <a:pPr indent="457200" algn="just"/>
            <a:endParaRPr lang="uk-UA" dirty="0" smtClean="0"/>
          </a:p>
          <a:p>
            <a:pPr indent="457200" algn="just"/>
            <a:endParaRPr lang="uk-UA" dirty="0"/>
          </a:p>
          <a:p>
            <a:pPr indent="457200" algn="just"/>
            <a:endParaRPr lang="uk-UA" dirty="0" smtClean="0"/>
          </a:p>
          <a:p>
            <a:pPr indent="457200" algn="just"/>
            <a:endParaRPr lang="uk-UA" dirty="0"/>
          </a:p>
          <a:p>
            <a:pPr indent="457200" algn="just"/>
            <a:endParaRPr lang="uk-U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85446"/>
            <a:ext cx="380951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968" y="3101570"/>
            <a:ext cx="3299520" cy="32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8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712968" cy="2031325"/>
          </a:xfrm>
          <a:prstGeom prst="rect">
            <a:avLst/>
          </a:prstGeom>
        </p:spPr>
        <p:txBody>
          <a:bodyPr wrap="square">
            <a:spAutoFit/>
          </a:bodyPr>
          <a:lstStyle/>
          <a:p>
            <a:pPr indent="457200" algn="just"/>
            <a:r>
              <a:rPr lang="uk-UA" dirty="0"/>
              <a:t>Особливо  важливо, щоб  експерт  звертав  увагу  на  ідентифікаційні  коди країни-виробника,  регіону  походження  або  коди  товару,  а  також  на  шифри. </a:t>
            </a:r>
          </a:p>
          <a:p>
            <a:pPr indent="457200" algn="just"/>
            <a:r>
              <a:rPr lang="uk-UA" dirty="0"/>
              <a:t>Експерт  повинен  знати,  що  в  маркуванні  товарів  на  штрих-кодах  відсутні відомості  про  країну-виробника.  </a:t>
            </a:r>
          </a:p>
          <a:p>
            <a:pPr indent="457200" algn="just"/>
            <a:r>
              <a:rPr lang="uk-UA" dirty="0"/>
              <a:t>Перші  цифри  позначають  країну,  в  якій знаходиться  банк  даних  про  штрих-код.  </a:t>
            </a:r>
            <a:r>
              <a:rPr lang="uk-UA" dirty="0" err="1"/>
              <a:t>Розшифровка</a:t>
            </a:r>
            <a:r>
              <a:rPr lang="uk-UA" dirty="0"/>
              <a:t>  іншої  інформації, закладеної  в  штрих-кодах,  за  необхідністю,  повинна  бути  надана  експерту виробником, посередником або продавцем. </a:t>
            </a:r>
            <a:endParaRPr lang="ru-RU" dirty="0"/>
          </a:p>
        </p:txBody>
      </p:sp>
      <p:pic>
        <p:nvPicPr>
          <p:cNvPr id="7" name="Picture 2" descr="ПР_Широтні_штрих_коди - курс Теоретичні основи інформа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612068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8496944" cy="3970318"/>
          </a:xfrm>
          <a:prstGeom prst="rect">
            <a:avLst/>
          </a:prstGeom>
        </p:spPr>
        <p:txBody>
          <a:bodyPr wrap="square">
            <a:spAutoFit/>
          </a:bodyPr>
          <a:lstStyle/>
          <a:p>
            <a:pPr algn="just"/>
            <a:r>
              <a:rPr lang="uk-UA" dirty="0" smtClean="0"/>
              <a:t>Компонентні  знаки  –  </a:t>
            </a:r>
            <a:r>
              <a:rPr lang="uk-UA" dirty="0" err="1" smtClean="0"/>
              <a:t>знаки</a:t>
            </a:r>
            <a:r>
              <a:rPr lang="uk-UA" dirty="0" smtClean="0"/>
              <a:t>,  що  призначені  для  інформації  про використані харчові добавки або про  інші компоненти, що притаманні  (або не притаманні) даному товару. </a:t>
            </a:r>
          </a:p>
          <a:p>
            <a:pPr algn="just"/>
            <a:endParaRPr lang="uk-UA" dirty="0" smtClean="0"/>
          </a:p>
          <a:p>
            <a:pPr algn="just"/>
            <a:r>
              <a:rPr lang="uk-UA" dirty="0" smtClean="0"/>
              <a:t>Розмірні знаки – </a:t>
            </a:r>
            <a:r>
              <a:rPr lang="uk-UA" dirty="0" err="1" smtClean="0"/>
              <a:t>знаки</a:t>
            </a:r>
            <a:r>
              <a:rPr lang="uk-UA" dirty="0" smtClean="0"/>
              <a:t>, призначені для позначення конкретних фізичних величин, що визначають кількісну характеристику товару. </a:t>
            </a:r>
          </a:p>
          <a:p>
            <a:pPr algn="just"/>
            <a:endParaRPr lang="uk-UA" dirty="0"/>
          </a:p>
          <a:p>
            <a:pPr algn="just"/>
            <a:r>
              <a:rPr lang="uk-UA" dirty="0" smtClean="0"/>
              <a:t>Експлуатаційні  знаки –  </a:t>
            </a:r>
            <a:r>
              <a:rPr lang="uk-UA" dirty="0" err="1" smtClean="0"/>
              <a:t>знаки</a:t>
            </a:r>
            <a:r>
              <a:rPr lang="uk-UA" dirty="0" smtClean="0"/>
              <a:t>, призначені для  інформації споживача про правила  експлуатації,  способи  догляду,  монтажу  і  налагодження  споживчих товарів. </a:t>
            </a:r>
          </a:p>
          <a:p>
            <a:pPr algn="just"/>
            <a:endParaRPr lang="uk-UA" dirty="0"/>
          </a:p>
          <a:p>
            <a:pPr algn="just"/>
            <a:r>
              <a:rPr lang="uk-UA" dirty="0" err="1" smtClean="0"/>
              <a:t>Маніпуляційні</a:t>
            </a:r>
            <a:r>
              <a:rPr lang="uk-UA" dirty="0" smtClean="0"/>
              <a:t>  знаки  –  </a:t>
            </a:r>
            <a:r>
              <a:rPr lang="uk-UA" dirty="0" err="1" smtClean="0"/>
              <a:t>знаки</a:t>
            </a:r>
            <a:r>
              <a:rPr lang="uk-UA" dirty="0" smtClean="0"/>
              <a:t>,  які призначені для  інформації про  способи поводження з товарами. Так,  знак  «відкривати  тут»  наносять  на  упакування  пральних порошків, молочних товарів і т.п. Тому можна говорити про розширення сфери застосування </a:t>
            </a:r>
            <a:r>
              <a:rPr lang="uk-UA" dirty="0" err="1" smtClean="0"/>
              <a:t>маніпуляційних</a:t>
            </a:r>
            <a:r>
              <a:rPr lang="uk-UA" dirty="0" smtClean="0"/>
              <a:t> знаків. </a:t>
            </a:r>
            <a:endParaRPr lang="uk-UA" dirty="0"/>
          </a:p>
        </p:txBody>
      </p:sp>
    </p:spTree>
    <p:extLst>
      <p:ext uri="{BB962C8B-B14F-4D97-AF65-F5344CB8AC3E}">
        <p14:creationId xmlns:p14="http://schemas.microsoft.com/office/powerpoint/2010/main" val="140918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712968" cy="3970318"/>
          </a:xfrm>
          <a:prstGeom prst="rect">
            <a:avLst/>
          </a:prstGeom>
        </p:spPr>
        <p:txBody>
          <a:bodyPr wrap="square">
            <a:spAutoFit/>
          </a:bodyPr>
          <a:lstStyle/>
          <a:p>
            <a:pPr algn="just"/>
            <a:r>
              <a:rPr lang="uk-UA" dirty="0" smtClean="0"/>
              <a:t>Попереджувальні знаки – </a:t>
            </a:r>
            <a:r>
              <a:rPr lang="uk-UA" dirty="0" err="1" smtClean="0"/>
              <a:t>знаки</a:t>
            </a:r>
            <a:r>
              <a:rPr lang="uk-UA" dirty="0" smtClean="0"/>
              <a:t>, що призначені для забезпечення безпеки споживача  і  навколишнього  середовища  під  час  експлуатації  потенційно небезпечних  товарів шляхом  попередження  про  небезпеку  або  вказівки  на  дії щодо попередження небезпеки. </a:t>
            </a:r>
          </a:p>
          <a:p>
            <a:pPr algn="just"/>
            <a:endParaRPr lang="uk-UA" dirty="0" smtClean="0"/>
          </a:p>
          <a:p>
            <a:pPr algn="just"/>
            <a:endParaRPr lang="uk-UA" dirty="0" smtClean="0"/>
          </a:p>
          <a:p>
            <a:pPr algn="just"/>
            <a:endParaRPr lang="uk-UA" dirty="0"/>
          </a:p>
          <a:p>
            <a:pPr algn="just"/>
            <a:endParaRPr lang="uk-UA" dirty="0" smtClean="0"/>
          </a:p>
          <a:p>
            <a:pPr algn="just"/>
            <a:endParaRPr lang="uk-UA" dirty="0"/>
          </a:p>
          <a:p>
            <a:pPr algn="just"/>
            <a:endParaRPr lang="uk-UA" dirty="0" smtClean="0"/>
          </a:p>
          <a:p>
            <a:pPr algn="just"/>
            <a:endParaRPr lang="uk-UA" dirty="0"/>
          </a:p>
          <a:p>
            <a:pPr algn="just"/>
            <a:endParaRPr lang="uk-UA" dirty="0" smtClean="0"/>
          </a:p>
          <a:p>
            <a:pPr algn="just"/>
            <a:endParaRPr lang="uk-UA" dirty="0"/>
          </a:p>
          <a:p>
            <a:pPr algn="just"/>
            <a:endParaRPr lang="uk-UA"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662473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18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9001000" cy="923330"/>
          </a:xfrm>
          <a:prstGeom prst="rect">
            <a:avLst/>
          </a:prstGeom>
        </p:spPr>
        <p:txBody>
          <a:bodyPr wrap="square">
            <a:spAutoFit/>
          </a:bodyPr>
          <a:lstStyle/>
          <a:p>
            <a:pPr algn="just"/>
            <a:r>
              <a:rPr lang="uk-UA" dirty="0"/>
              <a:t>Екологічні  знаки  (</a:t>
            </a:r>
            <a:r>
              <a:rPr lang="uk-UA" dirty="0" err="1"/>
              <a:t>еко-знаки</a:t>
            </a:r>
            <a:r>
              <a:rPr lang="uk-UA" dirty="0"/>
              <a:t>)  призначені  для  інформації  про  екологічну чистоту  споживчих  товарів  або  екологічно  безпечних  способах  їхньої експлуатації, використання або утилізації. </a:t>
            </a:r>
            <a:endParaRPr lang="uk-UA" dirty="0"/>
          </a:p>
        </p:txBody>
      </p:sp>
      <p:pic>
        <p:nvPicPr>
          <p:cNvPr id="4098" name="Picture 2" descr="https://1.bp.blogspot.com/-lWj2rnoEBPI/XPj6IbT7XnI/AAAAAAAACOg/fQTy-Daekc0gALP0GyC0gbBGlnEHuGs-gCLcBGAs/s1600/%25D1%25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79002"/>
            <a:ext cx="4032448" cy="495831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13767"/>
            <a:ext cx="4392488" cy="492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18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8640960" cy="1200329"/>
          </a:xfrm>
          <a:prstGeom prst="rect">
            <a:avLst/>
          </a:prstGeom>
        </p:spPr>
        <p:txBody>
          <a:bodyPr wrap="square">
            <a:spAutoFit/>
          </a:bodyPr>
          <a:lstStyle/>
          <a:p>
            <a:pPr algn="just"/>
            <a:r>
              <a:rPr lang="uk-UA" b="1" smtClean="0"/>
              <a:t>Знак охорони авторського права (англ. Copyright)</a:t>
            </a:r>
            <a:r>
              <a:rPr lang="uk-UA" smtClean="0"/>
              <a:t> - знак, який особа, що  має  </a:t>
            </a:r>
            <a:r>
              <a:rPr lang="uk-UA" smtClean="0">
                <a:hlinkClick r:id="rId2"/>
              </a:rPr>
              <a:t>авторське право</a:t>
            </a:r>
            <a:r>
              <a:rPr lang="uk-UA" smtClean="0"/>
              <a:t> (автор твору чи будь-яка інша особа,  якій на законних підставах передано авторське майнове право   на   цей   твір), використовує для  сповіщення  про  свої  права.   </a:t>
            </a:r>
            <a:endParaRPr lang="uk-UA"/>
          </a:p>
        </p:txBody>
      </p:sp>
      <p:sp>
        <p:nvSpPr>
          <p:cNvPr id="5" name="AutoShape 2" descr="Знак копирайта — В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204864"/>
            <a:ext cx="2664296" cy="2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06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76891"/>
            <a:ext cx="8568952" cy="1200329"/>
          </a:xfrm>
          <a:prstGeom prst="rect">
            <a:avLst/>
          </a:prstGeom>
        </p:spPr>
        <p:txBody>
          <a:bodyPr wrap="square">
            <a:spAutoFit/>
          </a:bodyPr>
          <a:lstStyle/>
          <a:p>
            <a:pPr algn="just"/>
            <a:r>
              <a:rPr lang="vi-VN" b="1" dirty="0"/>
              <a:t>Сумі́жні права́</a:t>
            </a:r>
            <a:r>
              <a:rPr lang="vi-VN" dirty="0"/>
              <a:t> (</a:t>
            </a:r>
            <a:r>
              <a:rPr lang="vi-VN" dirty="0">
                <a:hlinkClick r:id="rId2" tooltip="Англійська мова"/>
              </a:rPr>
              <a:t>англ.</a:t>
            </a:r>
            <a:r>
              <a:rPr lang="vi-VN" dirty="0"/>
              <a:t> </a:t>
            </a:r>
            <a:r>
              <a:rPr lang="en-US" i="1" dirty="0"/>
              <a:t>related rights</a:t>
            </a:r>
            <a:r>
              <a:rPr lang="en-US" dirty="0"/>
              <a:t>) — </a:t>
            </a:r>
            <a:r>
              <a:rPr lang="vi-VN" dirty="0"/>
              <a:t>тип прав на </a:t>
            </a:r>
            <a:r>
              <a:rPr lang="vi-VN" u="sng" dirty="0">
                <a:hlinkClick r:id="rId3"/>
              </a:rPr>
              <a:t>інтелектуальну власність</a:t>
            </a:r>
            <a:r>
              <a:rPr lang="vi-VN" dirty="0"/>
              <a:t>, спрямованих забезпечити охорону інтересів </a:t>
            </a:r>
            <a:r>
              <a:rPr lang="vi-VN" dirty="0">
                <a:hlinkClick r:id="rId4" tooltip="Фізична особа"/>
              </a:rPr>
              <a:t>фізичних</a:t>
            </a:r>
            <a:r>
              <a:rPr lang="vi-VN" dirty="0"/>
              <a:t> та </a:t>
            </a:r>
            <a:r>
              <a:rPr lang="vi-VN" dirty="0">
                <a:hlinkClick r:id="rId5" tooltip="Юридична особа"/>
              </a:rPr>
              <a:t>юридичних осіб</a:t>
            </a:r>
            <a:r>
              <a:rPr lang="vi-VN" dirty="0"/>
              <a:t>, що сприяють створенню </a:t>
            </a:r>
            <a:r>
              <a:rPr lang="vi-VN" dirty="0">
                <a:hlinkClick r:id="rId6" tooltip="Твір"/>
              </a:rPr>
              <a:t>творів</a:t>
            </a:r>
            <a:r>
              <a:rPr lang="vi-VN" dirty="0"/>
              <a:t>, які після створення стають доступними для широкого загалу.</a:t>
            </a:r>
            <a:endParaRPr lang="ru-RU"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1858963"/>
            <a:ext cx="3143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33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8424936" cy="3139321"/>
          </a:xfrm>
          <a:prstGeom prst="rect">
            <a:avLst/>
          </a:prstGeom>
        </p:spPr>
        <p:txBody>
          <a:bodyPr wrap="square">
            <a:spAutoFit/>
          </a:bodyPr>
          <a:lstStyle/>
          <a:p>
            <a:pPr algn="just"/>
            <a:r>
              <a:rPr lang="uk-UA" smtClean="0"/>
              <a:t>® та ТМ є символами попереджувального маркування на товарі, і вказують на те, що </a:t>
            </a:r>
            <a:r>
              <a:rPr lang="uk-UA" smtClean="0">
                <a:hlinkClick r:id="rId2"/>
              </a:rPr>
              <a:t>торговельна марка зареєстрована в Україні</a:t>
            </a:r>
            <a:r>
              <a:rPr lang="uk-UA" smtClean="0"/>
              <a:t>. Разом з тим, нанесення попереджувального маркування є правом, а не обов'язком власника торгової марки. Законодавством України не встановлено певного переліку попереджувальних маркувань, тому правовласник може проставляти поряд із зареєстрованою торговою маркою, за своїм розсудом, як позначення ®, так і ТМ. Певних відмінностей у правовому статусі даних позначень немає, відрізняється тільки смислове значення: позначення ® означає «registered», а ТМ являє собою скорочення від терміну «trademark».</a:t>
            </a:r>
          </a:p>
          <a:p>
            <a:pPr algn="just"/>
            <a:r>
              <a:rPr lang="uk-UA" smtClean="0"/>
              <a:t/>
            </a:r>
            <a:br>
              <a:rPr lang="uk-UA" smtClean="0"/>
            </a:br>
            <a:endParaRPr lang="uk-U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84984"/>
            <a:ext cx="4050209" cy="278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0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568952" cy="646331"/>
          </a:xfrm>
          <a:prstGeom prst="rect">
            <a:avLst/>
          </a:prstGeom>
        </p:spPr>
        <p:txBody>
          <a:bodyPr wrap="square">
            <a:spAutoFit/>
          </a:bodyPr>
          <a:lstStyle/>
          <a:p>
            <a:pPr indent="457200" algn="just"/>
            <a:r>
              <a:rPr lang="uk-UA" dirty="0" smtClean="0"/>
              <a:t>Документація  на  товар  відноситься  до  найважливіших  засобів  при проведенні  експертизи  і  підрозділяється  на  нормативну,  технічну  і технологічну. </a:t>
            </a:r>
            <a:endParaRPr lang="uk-UA" dirty="0"/>
          </a:p>
        </p:txBody>
      </p:sp>
      <p:sp>
        <p:nvSpPr>
          <p:cNvPr id="3" name="Прямоугольник 2"/>
          <p:cNvSpPr/>
          <p:nvPr/>
        </p:nvSpPr>
        <p:spPr>
          <a:xfrm>
            <a:off x="107504" y="2996952"/>
            <a:ext cx="8424936" cy="2154436"/>
          </a:xfrm>
          <a:prstGeom prst="rect">
            <a:avLst/>
          </a:prstGeom>
        </p:spPr>
        <p:txBody>
          <a:bodyPr wrap="square">
            <a:spAutoFit/>
          </a:bodyPr>
          <a:lstStyle/>
          <a:p>
            <a:pPr indent="457200" algn="just"/>
            <a:r>
              <a:rPr lang="uk-UA" b="1" dirty="0" smtClean="0">
                <a:solidFill>
                  <a:srgbClr val="0000FF"/>
                </a:solidFill>
              </a:rPr>
              <a:t>Нормативний</a:t>
            </a:r>
            <a:r>
              <a:rPr lang="uk-UA" dirty="0" smtClean="0"/>
              <a:t>  –  документ,  що  містить  правила,  загальні принципи,  характеристики,  що  стосуються  певних  видів  діяльності  або  їх результатів, і доступний широкому кругу споживачів (користувачів). </a:t>
            </a:r>
            <a:endParaRPr lang="uk-UA" dirty="0" smtClean="0"/>
          </a:p>
          <a:p>
            <a:pPr indent="457200" algn="just"/>
            <a:r>
              <a:rPr lang="uk-UA" sz="1600" dirty="0"/>
              <a:t>Принципова  відмінність  нормативних  документів  від  технічних  </a:t>
            </a:r>
            <a:r>
              <a:rPr lang="uk-UA" sz="1600" dirty="0" smtClean="0"/>
              <a:t>технологічних  </a:t>
            </a:r>
            <a:r>
              <a:rPr lang="uk-UA" sz="1600" dirty="0"/>
              <a:t>полягає  у  тому,  що  вони  містять  загальні  норми,  правила  </a:t>
            </a:r>
            <a:r>
              <a:rPr lang="uk-UA" sz="1600" dirty="0" smtClean="0"/>
              <a:t>характеристики </a:t>
            </a:r>
            <a:r>
              <a:rPr lang="uk-UA" sz="1600" dirty="0"/>
              <a:t>для  однойменних об'єктів  експертизи,  які регламентуються  </a:t>
            </a:r>
            <a:r>
              <a:rPr lang="uk-UA" sz="1600" dirty="0" smtClean="0"/>
              <a:t>як обов'язкові </a:t>
            </a:r>
            <a:r>
              <a:rPr lang="uk-UA" sz="1600" dirty="0"/>
              <a:t>або рекомендаційні. Ці документи  застосовуються в різних </a:t>
            </a:r>
            <a:r>
              <a:rPr lang="uk-UA" sz="1600" dirty="0" smtClean="0"/>
              <a:t>сферах діяльності</a:t>
            </a:r>
            <a:r>
              <a:rPr lang="uk-UA" sz="1600" dirty="0"/>
              <a:t>.  Прийнято  розрізняти  нормативні  документи  в  </a:t>
            </a:r>
            <a:r>
              <a:rPr lang="uk-UA" sz="1600" dirty="0" smtClean="0"/>
              <a:t>області стандартизації</a:t>
            </a:r>
            <a:r>
              <a:rPr lang="uk-UA" sz="1600" dirty="0"/>
              <a:t>, метрології, сертифікації, торгівлі, ветеринарії, санітарії і </a:t>
            </a:r>
            <a:r>
              <a:rPr lang="uk-UA" sz="1600" dirty="0" smtClean="0"/>
              <a:t>гігієни.</a:t>
            </a:r>
            <a:endParaRPr lang="uk-UA" sz="1600" dirty="0" smtClean="0"/>
          </a:p>
        </p:txBody>
      </p:sp>
      <p:sp>
        <p:nvSpPr>
          <p:cNvPr id="4" name="Прямоугольник 3"/>
          <p:cNvSpPr/>
          <p:nvPr/>
        </p:nvSpPr>
        <p:spPr>
          <a:xfrm>
            <a:off x="188933" y="5301208"/>
            <a:ext cx="8280920" cy="923330"/>
          </a:xfrm>
          <a:prstGeom prst="rect">
            <a:avLst/>
          </a:prstGeom>
        </p:spPr>
        <p:txBody>
          <a:bodyPr wrap="square">
            <a:spAutoFit/>
          </a:bodyPr>
          <a:lstStyle/>
          <a:p>
            <a:pPr algn="just"/>
            <a:r>
              <a:rPr lang="uk-UA" dirty="0" smtClean="0"/>
              <a:t>Приклади: норми, правила, інструкції та стандарти, прийняті та зареєстровані в порядку, встановленому законодавством, щодо забезпечення </a:t>
            </a:r>
            <a:r>
              <a:rPr lang="uk-UA" dirty="0" err="1" smtClean="0"/>
              <a:t>належного </a:t>
            </a:r>
            <a:r>
              <a:rPr lang="uk-UA" b="1" dirty="0" err="1" smtClean="0"/>
              <a:t>техніч</a:t>
            </a:r>
            <a:r>
              <a:rPr lang="uk-UA" b="1" dirty="0" smtClean="0"/>
              <a:t>ного</a:t>
            </a:r>
            <a:r>
              <a:rPr lang="uk-UA" dirty="0" smtClean="0"/>
              <a:t> стану.</a:t>
            </a:r>
            <a:endParaRPr lang="uk-UA" dirty="0"/>
          </a:p>
        </p:txBody>
      </p:sp>
      <p:sp>
        <p:nvSpPr>
          <p:cNvPr id="5" name="Прямоугольник 4"/>
          <p:cNvSpPr/>
          <p:nvPr/>
        </p:nvSpPr>
        <p:spPr>
          <a:xfrm>
            <a:off x="282937" y="1124744"/>
            <a:ext cx="8640960" cy="1477328"/>
          </a:xfrm>
          <a:prstGeom prst="rect">
            <a:avLst/>
          </a:prstGeom>
        </p:spPr>
        <p:txBody>
          <a:bodyPr wrap="square">
            <a:spAutoFit/>
          </a:bodyPr>
          <a:lstStyle/>
          <a:p>
            <a:pPr algn="just"/>
            <a:r>
              <a:rPr lang="uk-UA" dirty="0" smtClean="0"/>
              <a:t>Основоположними  реквізитами,  що  дозволяють  ідентифікувати документ,  є  обліковий  і/або  реєстраційний  номер,  а  також  найменування організації  та/або  підпис  компетентної  особи,  що  затверджує  (приймає) документ,  із  зазначенням його посади, організації, прізвища,  ім'я, по-батькові. Документ повинен містити дату твердження (ухвалення) і/або введення. </a:t>
            </a:r>
            <a:endParaRPr lang="uk-UA" dirty="0"/>
          </a:p>
        </p:txBody>
      </p:sp>
    </p:spTree>
    <p:extLst>
      <p:ext uri="{BB962C8B-B14F-4D97-AF65-F5344CB8AC3E}">
        <p14:creationId xmlns:p14="http://schemas.microsoft.com/office/powerpoint/2010/main" val="140918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68760"/>
            <a:ext cx="8712968" cy="2862322"/>
          </a:xfrm>
          <a:prstGeom prst="rect">
            <a:avLst/>
          </a:prstGeom>
        </p:spPr>
        <p:txBody>
          <a:bodyPr wrap="square">
            <a:spAutoFit/>
          </a:bodyPr>
          <a:lstStyle/>
          <a:p>
            <a:pPr indent="457200" algn="just"/>
            <a:r>
              <a:rPr lang="uk-UA" b="1" dirty="0" smtClean="0">
                <a:solidFill>
                  <a:schemeClr val="accent6">
                    <a:lumMod val="75000"/>
                  </a:schemeClr>
                </a:solidFill>
              </a:rPr>
              <a:t>Всі  засоби,  що  застосовуються  під  час  експертизи  товарів,  за призначенням можна поділити </a:t>
            </a:r>
            <a:r>
              <a:rPr lang="ru-RU" b="1" dirty="0" smtClean="0">
                <a:solidFill>
                  <a:schemeClr val="accent6">
                    <a:lumMod val="75000"/>
                  </a:schemeClr>
                </a:solidFill>
              </a:rPr>
              <a:t>на</a:t>
            </a:r>
            <a:r>
              <a:rPr lang="ru-RU" b="1" dirty="0">
                <a:solidFill>
                  <a:schemeClr val="accent6">
                    <a:lumMod val="75000"/>
                  </a:schemeClr>
                </a:solidFill>
              </a:rPr>
              <a:t>: </a:t>
            </a:r>
          </a:p>
          <a:p>
            <a:pPr indent="457200" algn="just"/>
            <a:endParaRPr lang="ru-RU" dirty="0" smtClean="0"/>
          </a:p>
          <a:p>
            <a:pPr indent="457200" algn="just"/>
            <a:r>
              <a:rPr lang="uk-UA" dirty="0" smtClean="0"/>
              <a:t>інформаційно-аналітичні  (навчальна,  наукова  та  довідкова  література, технічні документи</a:t>
            </a:r>
            <a:r>
              <a:rPr lang="ru-RU" dirty="0" smtClean="0"/>
              <a:t>, </a:t>
            </a:r>
            <a:r>
              <a:rPr lang="uk-UA" dirty="0" smtClean="0"/>
              <a:t>офіційні сайти мережі </a:t>
            </a:r>
            <a:r>
              <a:rPr lang="ru-RU" dirty="0" smtClean="0"/>
              <a:t>І</a:t>
            </a:r>
            <a:r>
              <a:rPr lang="en-US" dirty="0" err="1"/>
              <a:t>nternet</a:t>
            </a:r>
            <a:r>
              <a:rPr lang="en-US" dirty="0"/>
              <a:t> </a:t>
            </a:r>
            <a:r>
              <a:rPr lang="uk-UA" dirty="0" smtClean="0"/>
              <a:t>тощо</a:t>
            </a:r>
            <a:r>
              <a:rPr lang="ru-RU" dirty="0" smtClean="0"/>
              <a:t>); </a:t>
            </a:r>
            <a:endParaRPr lang="ru-RU" dirty="0"/>
          </a:p>
          <a:p>
            <a:pPr indent="457200" algn="just"/>
            <a:endParaRPr lang="ru-RU" dirty="0" smtClean="0"/>
          </a:p>
          <a:p>
            <a:pPr indent="457200" algn="just"/>
            <a:r>
              <a:rPr lang="uk-UA" dirty="0" smtClean="0"/>
              <a:t>методичні  (методи  та  методики  визначення  характеристик  товару, проведення досліджень товару</a:t>
            </a:r>
            <a:r>
              <a:rPr lang="ru-RU" dirty="0" smtClean="0"/>
              <a:t>); </a:t>
            </a:r>
            <a:endParaRPr lang="ru-RU" dirty="0"/>
          </a:p>
          <a:p>
            <a:pPr indent="457200" algn="just"/>
            <a:endParaRPr lang="ru-RU" dirty="0" smtClean="0"/>
          </a:p>
          <a:p>
            <a:pPr indent="457200" algn="just"/>
            <a:r>
              <a:rPr lang="uk-UA" dirty="0" smtClean="0"/>
              <a:t>технологічні (матеріально-технічні засоби, комп’ютерна </a:t>
            </a:r>
            <a:r>
              <a:rPr lang="uk-UA" dirty="0" err="1" smtClean="0"/>
              <a:t>тех</a:t>
            </a:r>
            <a:r>
              <a:rPr lang="ru-RU" dirty="0" err="1" smtClean="0"/>
              <a:t>ніка</a:t>
            </a:r>
            <a:r>
              <a:rPr lang="ru-RU" dirty="0"/>
              <a:t>). </a:t>
            </a:r>
          </a:p>
        </p:txBody>
      </p:sp>
    </p:spTree>
    <p:extLst>
      <p:ext uri="{BB962C8B-B14F-4D97-AF65-F5344CB8AC3E}">
        <p14:creationId xmlns:p14="http://schemas.microsoft.com/office/powerpoint/2010/main" val="152418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496944" cy="2031325"/>
          </a:xfrm>
          <a:prstGeom prst="rect">
            <a:avLst/>
          </a:prstGeom>
        </p:spPr>
        <p:txBody>
          <a:bodyPr wrap="square">
            <a:spAutoFit/>
          </a:bodyPr>
          <a:lstStyle/>
          <a:p>
            <a:pPr algn="just"/>
            <a:r>
              <a:rPr lang="uk-UA" dirty="0" smtClean="0"/>
              <a:t>Нормативні  документи  в  області  стандартизації  встановлені  в  Законі України «Про стандартизацію». До них відносяться національні стандарти, правила  усталеної  практики  та  класифікатори,  прийняті  чи  схвалені центральним органом виконавчої влади з питань стандартизації, а також видані ним каталоги та реєстри загальнодержавного застосування; стандарти, технічні умови та правила усталеної практики, прийняті чи схвалені іншими органами та організаціями, що  займаються питаннями стандартизації, а також видані ними каталоги. </a:t>
            </a:r>
            <a:endParaRPr lang="uk-UA" dirty="0"/>
          </a:p>
        </p:txBody>
      </p:sp>
      <p:sp>
        <p:nvSpPr>
          <p:cNvPr id="5" name="Прямоугольник 4"/>
          <p:cNvSpPr/>
          <p:nvPr/>
        </p:nvSpPr>
        <p:spPr>
          <a:xfrm>
            <a:off x="395536" y="2548481"/>
            <a:ext cx="8496944" cy="923330"/>
          </a:xfrm>
          <a:prstGeom prst="rect">
            <a:avLst/>
          </a:prstGeom>
        </p:spPr>
        <p:txBody>
          <a:bodyPr wrap="square">
            <a:spAutoFit/>
          </a:bodyPr>
          <a:lstStyle/>
          <a:p>
            <a:pPr algn="just"/>
            <a:r>
              <a:rPr lang="uk-UA" dirty="0" smtClean="0"/>
              <a:t>Експертні  дослідження  товарів найчастіше  проводиться шляхом  встановлення відповідності  дійсних  значень  показників  якості  об'єктів  експертизи  вимогам стандартів  або  технічних  умов.  </a:t>
            </a:r>
            <a:endParaRPr lang="uk-UA" dirty="0"/>
          </a:p>
        </p:txBody>
      </p:sp>
    </p:spTree>
    <p:extLst>
      <p:ext uri="{BB962C8B-B14F-4D97-AF65-F5344CB8AC3E}">
        <p14:creationId xmlns:p14="http://schemas.microsoft.com/office/powerpoint/2010/main" val="273478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646331"/>
          </a:xfrm>
          <a:prstGeom prst="rect">
            <a:avLst/>
          </a:prstGeom>
        </p:spPr>
        <p:txBody>
          <a:bodyPr wrap="square">
            <a:spAutoFit/>
          </a:bodyPr>
          <a:lstStyle/>
          <a:p>
            <a:pPr algn="just"/>
            <a:r>
              <a:rPr lang="uk-UA" b="1" dirty="0" smtClean="0">
                <a:solidFill>
                  <a:srgbClr val="0000FF"/>
                </a:solidFill>
              </a:rPr>
              <a:t>Технічний документ </a:t>
            </a:r>
            <a:r>
              <a:rPr lang="uk-UA" dirty="0" smtClean="0"/>
              <a:t>– </a:t>
            </a:r>
            <a:r>
              <a:rPr lang="uk-UA" dirty="0" err="1" smtClean="0"/>
              <a:t>документ</a:t>
            </a:r>
            <a:r>
              <a:rPr lang="uk-UA" dirty="0" smtClean="0"/>
              <a:t>, що містить конкретну інформацію про характеристики товару, необхідну для його ідентифікації в процесі руху товару. </a:t>
            </a:r>
            <a:endParaRPr lang="uk-UA" dirty="0"/>
          </a:p>
        </p:txBody>
      </p:sp>
      <p:sp>
        <p:nvSpPr>
          <p:cNvPr id="3" name="Прямоугольник 2"/>
          <p:cNvSpPr/>
          <p:nvPr/>
        </p:nvSpPr>
        <p:spPr>
          <a:xfrm>
            <a:off x="323528" y="2780928"/>
            <a:ext cx="8568952" cy="923330"/>
          </a:xfrm>
          <a:prstGeom prst="rect">
            <a:avLst/>
          </a:prstGeom>
        </p:spPr>
        <p:txBody>
          <a:bodyPr wrap="square">
            <a:spAutoFit/>
          </a:bodyPr>
          <a:lstStyle/>
          <a:p>
            <a:pPr indent="457200" algn="just"/>
            <a:r>
              <a:rPr lang="uk-UA" dirty="0" smtClean="0"/>
              <a:t>Основне  призначення  цього  документа  –  забезпечення  ідентифікації  та </a:t>
            </a:r>
            <a:r>
              <a:rPr lang="uk-UA" dirty="0" err="1" smtClean="0"/>
              <a:t>простежуваності</a:t>
            </a:r>
            <a:r>
              <a:rPr lang="uk-UA" dirty="0" smtClean="0"/>
              <a:t>  товарів  і/або  товарних партій на  всіх  етапах  руху  товару. </a:t>
            </a:r>
          </a:p>
          <a:p>
            <a:pPr indent="457200" algn="just"/>
            <a:endParaRPr lang="uk-UA" dirty="0"/>
          </a:p>
        </p:txBody>
      </p:sp>
      <p:sp>
        <p:nvSpPr>
          <p:cNvPr id="6" name="Прямоугольник 5"/>
          <p:cNvSpPr/>
          <p:nvPr/>
        </p:nvSpPr>
        <p:spPr>
          <a:xfrm>
            <a:off x="395536" y="3933056"/>
            <a:ext cx="7920880" cy="2585323"/>
          </a:xfrm>
          <a:prstGeom prst="rect">
            <a:avLst/>
          </a:prstGeom>
        </p:spPr>
        <p:txBody>
          <a:bodyPr wrap="square">
            <a:spAutoFit/>
          </a:bodyPr>
          <a:lstStyle/>
          <a:p>
            <a:r>
              <a:rPr lang="uk-UA" b="1" dirty="0" smtClean="0"/>
              <a:t>До технічної документації відноситься:</a:t>
            </a:r>
            <a:endParaRPr lang="uk-UA" dirty="0" smtClean="0"/>
          </a:p>
          <a:p>
            <a:r>
              <a:rPr lang="uk-UA" dirty="0" smtClean="0"/>
              <a:t>паспорт обладнання;</a:t>
            </a:r>
          </a:p>
          <a:p>
            <a:r>
              <a:rPr lang="uk-UA" dirty="0" smtClean="0"/>
              <a:t>інструкція з експлуатації;</a:t>
            </a:r>
          </a:p>
          <a:p>
            <a:r>
              <a:rPr lang="uk-UA" dirty="0" smtClean="0"/>
              <a:t>супровідна документація;</a:t>
            </a:r>
          </a:p>
          <a:p>
            <a:r>
              <a:rPr lang="uk-UA" dirty="0" smtClean="0"/>
              <a:t>гарантійний талон;</a:t>
            </a:r>
          </a:p>
          <a:p>
            <a:r>
              <a:rPr lang="uk-UA" dirty="0" smtClean="0"/>
              <a:t>сертифікат;</a:t>
            </a:r>
          </a:p>
          <a:p>
            <a:r>
              <a:rPr lang="uk-UA" dirty="0" smtClean="0"/>
              <a:t>дозвільна документація (для монтажних організацій);</a:t>
            </a:r>
          </a:p>
          <a:p>
            <a:r>
              <a:rPr lang="uk-UA" dirty="0" smtClean="0"/>
              <a:t>проектна документація (для монтажних організацій);</a:t>
            </a:r>
          </a:p>
          <a:p>
            <a:r>
              <a:rPr lang="uk-UA" dirty="0" smtClean="0"/>
              <a:t>технологічна документація (для монтажних організацій).</a:t>
            </a:r>
            <a:endParaRPr lang="uk-UA" dirty="0"/>
          </a:p>
        </p:txBody>
      </p:sp>
      <p:sp>
        <p:nvSpPr>
          <p:cNvPr id="4" name="Прямоугольник 3"/>
          <p:cNvSpPr/>
          <p:nvPr/>
        </p:nvSpPr>
        <p:spPr>
          <a:xfrm>
            <a:off x="304494" y="1072768"/>
            <a:ext cx="8587985" cy="1661993"/>
          </a:xfrm>
          <a:prstGeom prst="rect">
            <a:avLst/>
          </a:prstGeom>
        </p:spPr>
        <p:txBody>
          <a:bodyPr wrap="square">
            <a:spAutoFit/>
          </a:bodyPr>
          <a:lstStyle/>
          <a:p>
            <a:pPr algn="just"/>
            <a:r>
              <a:rPr lang="uk-UA" sz="1700" dirty="0" smtClean="0"/>
              <a:t>На  відміну  від  нормативних  документів,  технічні  документи  містять конкретні характеристики товарів і/або товарних партій, за допомогою яких до зацікавлених  суб'єктів  доводиться  необхідна  інформація  про  асортимент, якість, кількість і ціну, а іноді і про правила експлуатації або використовування. Ця інформація носить констатуючий характер, відноситься до конкретної партії і/або пакувальної одиниці і/або одиничного екземпляру товару. </a:t>
            </a:r>
            <a:endParaRPr lang="uk-UA" sz="1700" dirty="0"/>
          </a:p>
        </p:txBody>
      </p:sp>
    </p:spTree>
    <p:extLst>
      <p:ext uri="{BB962C8B-B14F-4D97-AF65-F5344CB8AC3E}">
        <p14:creationId xmlns:p14="http://schemas.microsoft.com/office/powerpoint/2010/main" val="140918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12968" cy="646331"/>
          </a:xfrm>
          <a:prstGeom prst="rect">
            <a:avLst/>
          </a:prstGeom>
        </p:spPr>
        <p:txBody>
          <a:bodyPr wrap="square">
            <a:spAutoFit/>
          </a:bodyPr>
          <a:lstStyle/>
          <a:p>
            <a:pPr indent="457200" algn="just"/>
            <a:r>
              <a:rPr lang="uk-UA" dirty="0"/>
              <a:t>Технічні документи підрозділяються на </a:t>
            </a:r>
            <a:r>
              <a:rPr lang="uk-UA" dirty="0" err="1"/>
              <a:t>товаросупровідні</a:t>
            </a:r>
            <a:r>
              <a:rPr lang="uk-UA" dirty="0"/>
              <a:t>, експлуатаційні і  проектно-конструкторські</a:t>
            </a:r>
            <a:r>
              <a:rPr lang="ru-RU" dirty="0"/>
              <a:t>.  </a:t>
            </a:r>
            <a:endParaRPr lang="uk-UA" dirty="0"/>
          </a:p>
        </p:txBody>
      </p:sp>
      <p:sp>
        <p:nvSpPr>
          <p:cNvPr id="5" name="Прямоугольник 4"/>
          <p:cNvSpPr/>
          <p:nvPr/>
        </p:nvSpPr>
        <p:spPr>
          <a:xfrm>
            <a:off x="300488" y="1124744"/>
            <a:ext cx="8471015" cy="2031325"/>
          </a:xfrm>
          <a:prstGeom prst="rect">
            <a:avLst/>
          </a:prstGeom>
        </p:spPr>
        <p:txBody>
          <a:bodyPr wrap="square">
            <a:spAutoFit/>
          </a:bodyPr>
          <a:lstStyle/>
          <a:p>
            <a:pPr indent="457200" algn="just"/>
            <a:r>
              <a:rPr lang="uk-UA" dirty="0" err="1" smtClean="0"/>
              <a:t>Товаросупровідні</a:t>
            </a:r>
            <a:r>
              <a:rPr lang="uk-UA" dirty="0" smtClean="0"/>
              <a:t>  документи  –  </a:t>
            </a:r>
            <a:r>
              <a:rPr lang="uk-UA" dirty="0" err="1" smtClean="0"/>
              <a:t>документи</a:t>
            </a:r>
            <a:r>
              <a:rPr lang="uk-UA" dirty="0" smtClean="0"/>
              <a:t>,  що  містять  необхідну  і достатню  інформацію  для  ідентифікації  товарних  партій  на  всьому  шляху їхнього  товароруху.  </a:t>
            </a:r>
            <a:r>
              <a:rPr lang="uk-UA" dirty="0" err="1" smtClean="0"/>
              <a:t>Товаросупровідні</a:t>
            </a:r>
            <a:r>
              <a:rPr lang="uk-UA" dirty="0" smtClean="0"/>
              <a:t>  документи,  зазвичай,  призначені  для виробників і продавців, тому відносяться до комерційної інформації. </a:t>
            </a:r>
            <a:r>
              <a:rPr lang="uk-UA" dirty="0" smtClean="0"/>
              <a:t>Вони можуть бути кількісні (акт, накладні), якісні (сертифікат, посвідчення якості), розрахункові (рахунок-фактура), комплексні (прибутково-видаткова накладна, товаротранспортна накладна).</a:t>
            </a:r>
            <a:endParaRPr lang="uk-UA" dirty="0"/>
          </a:p>
        </p:txBody>
      </p:sp>
      <p:sp>
        <p:nvSpPr>
          <p:cNvPr id="6" name="Прямоугольник 5"/>
          <p:cNvSpPr/>
          <p:nvPr/>
        </p:nvSpPr>
        <p:spPr>
          <a:xfrm>
            <a:off x="359532" y="3284984"/>
            <a:ext cx="8352927" cy="3323987"/>
          </a:xfrm>
          <a:prstGeom prst="rect">
            <a:avLst/>
          </a:prstGeom>
        </p:spPr>
        <p:txBody>
          <a:bodyPr wrap="square">
            <a:spAutoFit/>
          </a:bodyPr>
          <a:lstStyle/>
          <a:p>
            <a:pPr indent="457200" algn="just"/>
            <a:r>
              <a:rPr lang="uk-UA" sz="1500" dirty="0" smtClean="0"/>
              <a:t>Експлуатаційні  документи  –  </a:t>
            </a:r>
            <a:r>
              <a:rPr lang="uk-UA" sz="1500" dirty="0" err="1" smtClean="0"/>
              <a:t>документи</a:t>
            </a:r>
            <a:r>
              <a:rPr lang="uk-UA" sz="1500" dirty="0" smtClean="0"/>
              <a:t>, що  призначені  для  передачі  і збереження  інформації  про  правила  експлуатації  </a:t>
            </a:r>
            <a:r>
              <a:rPr lang="uk-UA" sz="1500" dirty="0" err="1" smtClean="0"/>
              <a:t>складнотехнічних</a:t>
            </a:r>
            <a:r>
              <a:rPr lang="uk-UA" sz="1500" dirty="0" smtClean="0"/>
              <a:t>  товарів. </a:t>
            </a:r>
            <a:r>
              <a:rPr lang="uk-UA" sz="1500" dirty="0"/>
              <a:t>В експлуатаційних документах можуть міститися відомості про розмірні </a:t>
            </a:r>
            <a:r>
              <a:rPr lang="uk-UA" sz="1500" dirty="0" smtClean="0"/>
              <a:t>характеристики  </a:t>
            </a:r>
            <a:r>
              <a:rPr lang="uk-UA" sz="1500" dirty="0"/>
              <a:t>(масу,  габарити,  напругу  або  силу  струму  тощо),  необхідних </a:t>
            </a:r>
            <a:r>
              <a:rPr lang="uk-UA" sz="1500" dirty="0" smtClean="0"/>
              <a:t>для </a:t>
            </a:r>
            <a:r>
              <a:rPr lang="uk-UA" sz="1500" dirty="0"/>
              <a:t>експлуатації побутової </a:t>
            </a:r>
            <a:r>
              <a:rPr lang="uk-UA" sz="1500" dirty="0" smtClean="0"/>
              <a:t>техніки (паспорт, етикетка, . </a:t>
            </a:r>
            <a:endParaRPr lang="uk-UA" sz="1500" dirty="0"/>
          </a:p>
          <a:p>
            <a:pPr indent="457200" algn="just"/>
            <a:r>
              <a:rPr lang="uk-UA" sz="1500" dirty="0"/>
              <a:t>На відміну від </a:t>
            </a:r>
            <a:r>
              <a:rPr lang="uk-UA" sz="1500" dirty="0" err="1"/>
              <a:t>товаросупровідних</a:t>
            </a:r>
            <a:r>
              <a:rPr lang="uk-UA" sz="1500" dirty="0"/>
              <a:t> документів, призначених в основному </a:t>
            </a:r>
            <a:r>
              <a:rPr lang="uk-UA" sz="1500" dirty="0" smtClean="0"/>
              <a:t>для  </a:t>
            </a:r>
            <a:r>
              <a:rPr lang="uk-UA" sz="1500" dirty="0"/>
              <a:t>продавців,  експлуатаційні  документи  виступають  як  носії  споживчої </a:t>
            </a:r>
            <a:r>
              <a:rPr lang="uk-UA" sz="1500" dirty="0" smtClean="0"/>
              <a:t>інформації</a:t>
            </a:r>
            <a:r>
              <a:rPr lang="uk-UA" sz="1500" dirty="0"/>
              <a:t>,  хоча  цю  інформацію  можуть  використовувати  і  продавці  для </a:t>
            </a:r>
            <a:r>
              <a:rPr lang="uk-UA" sz="1500" dirty="0" smtClean="0"/>
              <a:t>створення </a:t>
            </a:r>
            <a:r>
              <a:rPr lang="uk-UA" sz="1500" dirty="0"/>
              <a:t>споживчих переваг під час консультування покупців і роз'яснення їм </a:t>
            </a:r>
            <a:r>
              <a:rPr lang="uk-UA" sz="1500" dirty="0" smtClean="0"/>
              <a:t>переваг  </a:t>
            </a:r>
            <a:r>
              <a:rPr lang="uk-UA" sz="1500" dirty="0"/>
              <a:t>споживних  властивостей  конкретних  товарів,  особливостей  їх </a:t>
            </a:r>
            <a:r>
              <a:rPr lang="uk-UA" sz="1500" dirty="0" smtClean="0"/>
              <a:t>експлуатації</a:t>
            </a:r>
            <a:r>
              <a:rPr lang="uk-UA" sz="1500" dirty="0"/>
              <a:t>. Основна інформація, що міститься в експлуатаційних документах, </a:t>
            </a:r>
            <a:r>
              <a:rPr lang="uk-UA" sz="1500" dirty="0" smtClean="0"/>
              <a:t>носить </a:t>
            </a:r>
            <a:r>
              <a:rPr lang="uk-UA" sz="1500" dirty="0"/>
              <a:t>ідентифікуючий характер і не є самоціллю. </a:t>
            </a:r>
          </a:p>
          <a:p>
            <a:pPr indent="457200" algn="just"/>
            <a:endParaRPr lang="uk-UA" sz="1500" dirty="0" smtClean="0"/>
          </a:p>
          <a:p>
            <a:pPr indent="457200" algn="just"/>
            <a:r>
              <a:rPr lang="uk-UA" sz="1500" dirty="0" smtClean="0"/>
              <a:t>Конструкторська  </a:t>
            </a:r>
            <a:r>
              <a:rPr lang="uk-UA" sz="1500" dirty="0"/>
              <a:t>документація  –  сукупність </a:t>
            </a:r>
            <a:r>
              <a:rPr lang="uk-UA" sz="1500" dirty="0" smtClean="0"/>
              <a:t>конструкторських  документів,  які  містять  потрібні  у загальному  випадку  дані,  згідно  з  якими  розробляють, виготовляють,  контролюють,  приймають,  постачають, експлуатують та ремонтують виріб. </a:t>
            </a:r>
            <a:endParaRPr lang="uk-UA" sz="1500" dirty="0"/>
          </a:p>
        </p:txBody>
      </p:sp>
    </p:spTree>
    <p:extLst>
      <p:ext uri="{BB962C8B-B14F-4D97-AF65-F5344CB8AC3E}">
        <p14:creationId xmlns:p14="http://schemas.microsoft.com/office/powerpoint/2010/main" val="206839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712968" cy="923330"/>
          </a:xfrm>
          <a:prstGeom prst="rect">
            <a:avLst/>
          </a:prstGeom>
        </p:spPr>
        <p:txBody>
          <a:bodyPr wrap="square">
            <a:spAutoFit/>
          </a:bodyPr>
          <a:lstStyle/>
          <a:p>
            <a:pPr algn="just"/>
            <a:r>
              <a:rPr lang="uk-UA" smtClean="0"/>
              <a:t>Технологічний  документ  –  документ,  що  містить  опис  рецептур, конструкцій, технологічних процесів, характерних для різних етапів життєвого циклу продукції і/або послуги. </a:t>
            </a:r>
            <a:endParaRPr lang="uk-UA"/>
          </a:p>
        </p:txBody>
      </p:sp>
      <p:sp>
        <p:nvSpPr>
          <p:cNvPr id="3" name="Прямоугольник 2"/>
          <p:cNvSpPr/>
          <p:nvPr/>
        </p:nvSpPr>
        <p:spPr>
          <a:xfrm>
            <a:off x="395536" y="1443841"/>
            <a:ext cx="8640960" cy="2031325"/>
          </a:xfrm>
          <a:prstGeom prst="rect">
            <a:avLst/>
          </a:prstGeom>
        </p:spPr>
        <p:txBody>
          <a:bodyPr wrap="square">
            <a:spAutoFit/>
          </a:bodyPr>
          <a:lstStyle/>
          <a:p>
            <a:pPr indent="457200" algn="just"/>
            <a:r>
              <a:rPr lang="uk-UA" dirty="0" smtClean="0"/>
              <a:t>До технологічних документів, надзвичайно важливим в роботі експертів, відносяться  збірники  виробничих  рецептур  (наприклад,  рецептури парфумерних виробів), технологічні  інструкції щодо виробництва продукції, а також  інструкції щодо  зберігання  товарів  (окремих  товарних  груп),  інструкції щодо приймання  товарів  за кількістю та якістю,  інструкції щодо  застосування норм  природного  спаду.  Особливе  місце  в  даному  випадку  займають інструктивні матеріали щодо проведення експертизи товарів. </a:t>
            </a:r>
            <a:endParaRPr lang="uk-UA" dirty="0"/>
          </a:p>
        </p:txBody>
      </p:sp>
      <p:sp>
        <p:nvSpPr>
          <p:cNvPr id="4" name="Прямоугольник 3"/>
          <p:cNvSpPr/>
          <p:nvPr/>
        </p:nvSpPr>
        <p:spPr>
          <a:xfrm>
            <a:off x="380144" y="3717032"/>
            <a:ext cx="8512335" cy="2862322"/>
          </a:xfrm>
          <a:prstGeom prst="rect">
            <a:avLst/>
          </a:prstGeom>
        </p:spPr>
        <p:txBody>
          <a:bodyPr wrap="square">
            <a:spAutoFit/>
          </a:bodyPr>
          <a:lstStyle/>
          <a:p>
            <a:pPr indent="457200" algn="just"/>
            <a:r>
              <a:rPr lang="uk-UA" sz="1500" dirty="0" smtClean="0"/>
              <a:t>Основні технологічні документи поділяють на документи загального і спеціального призначення. </a:t>
            </a:r>
          </a:p>
          <a:p>
            <a:pPr indent="457200" algn="just"/>
            <a:r>
              <a:rPr lang="uk-UA" sz="1500" dirty="0" smtClean="0"/>
              <a:t>До документів загального призначення відносять технологічні документи, які застосовуються окремо або в комплектах документів на технологічні процеси (операції), незалежно від застосовуваних технологічних методів виготовлення або ремонту виробів (складових частин виробів), наприклад карту ескізів, технологічну інструкцію. </a:t>
            </a:r>
          </a:p>
          <a:p>
            <a:pPr indent="457200" algn="just"/>
            <a:r>
              <a:rPr lang="uk-UA" sz="1500" dirty="0" smtClean="0"/>
              <a:t>До документів спеціального призначення відносять документи, що застосовуються при описі технологічних процесів і операцій залежно від типу і виду виробництва і застосовуваних технологічних методів виготовлення або ремонту виробів (складових частин виробів), наприклад маршрутну карту, </a:t>
            </a:r>
            <a:r>
              <a:rPr lang="uk-UA" sz="1500" dirty="0" err="1" smtClean="0"/>
              <a:t>карту</a:t>
            </a:r>
            <a:r>
              <a:rPr lang="uk-UA" sz="1500" dirty="0" smtClean="0"/>
              <a:t> технологічного процесу, карту типового (групового) технологічного процесу, відомість виробів (деталей, складальних одиниць) до типового (групового) технологічного процесу (операції), операційну карту та ін. </a:t>
            </a:r>
            <a:endParaRPr lang="uk-UA" sz="1500" dirty="0"/>
          </a:p>
        </p:txBody>
      </p:sp>
    </p:spTree>
    <p:extLst>
      <p:ext uri="{BB962C8B-B14F-4D97-AF65-F5344CB8AC3E}">
        <p14:creationId xmlns:p14="http://schemas.microsoft.com/office/powerpoint/2010/main" val="140918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712968" cy="4247317"/>
          </a:xfrm>
          <a:prstGeom prst="rect">
            <a:avLst/>
          </a:prstGeom>
        </p:spPr>
        <p:txBody>
          <a:bodyPr wrap="square">
            <a:spAutoFit/>
          </a:bodyPr>
          <a:lstStyle/>
          <a:p>
            <a:pPr indent="457200" algn="just"/>
            <a:r>
              <a:rPr lang="uk-UA" dirty="0" smtClean="0"/>
              <a:t>Матеріально-технічна  база,  необхідна  для  проведення  експертних досліджень,  включає:  приміщення,  устаткування,  вантажно-розвантажувальні засоби  тощо,  а  також  комп’ютерну  та  оргтехніку  –  обчислювальну  техніку, канцелярські  приналежності,  засоби  зв'язку  тощо.  </a:t>
            </a:r>
          </a:p>
          <a:p>
            <a:pPr indent="457200" algn="just"/>
            <a:endParaRPr lang="uk-UA" dirty="0"/>
          </a:p>
          <a:p>
            <a:pPr indent="457200" algn="just"/>
            <a:r>
              <a:rPr lang="uk-UA" dirty="0"/>
              <a:t>Матеріально-технічні  засоби,  що  становлять  базу,  підрозділяються  на </a:t>
            </a:r>
            <a:r>
              <a:rPr lang="uk-UA" dirty="0" smtClean="0"/>
              <a:t>стаціонарні  </a:t>
            </a:r>
            <a:r>
              <a:rPr lang="uk-UA" dirty="0"/>
              <a:t>і пересувні, основні  і додаткові. </a:t>
            </a:r>
            <a:endParaRPr lang="uk-UA" dirty="0" smtClean="0"/>
          </a:p>
          <a:p>
            <a:pPr indent="457200" algn="just"/>
            <a:r>
              <a:rPr lang="uk-UA" dirty="0" smtClean="0"/>
              <a:t>До </a:t>
            </a:r>
            <a:r>
              <a:rPr lang="uk-UA" dirty="0"/>
              <a:t>основних стаціонарних засобів </a:t>
            </a:r>
            <a:r>
              <a:rPr lang="uk-UA" dirty="0" smtClean="0"/>
              <a:t>відносяться  </a:t>
            </a:r>
            <a:r>
              <a:rPr lang="uk-UA" dirty="0"/>
              <a:t>будівлі,  споруди,  технологічне  і  лабораторне  устаткування. </a:t>
            </a:r>
            <a:endParaRPr lang="uk-UA" dirty="0" smtClean="0"/>
          </a:p>
          <a:p>
            <a:pPr indent="457200" algn="just"/>
            <a:r>
              <a:rPr lang="uk-UA" dirty="0" smtClean="0"/>
              <a:t> </a:t>
            </a:r>
            <a:r>
              <a:rPr lang="uk-UA" dirty="0"/>
              <a:t>Як </a:t>
            </a:r>
            <a:r>
              <a:rPr lang="uk-UA" dirty="0" smtClean="0"/>
              <a:t>додаткові  </a:t>
            </a:r>
            <a:r>
              <a:rPr lang="uk-UA" dirty="0"/>
              <a:t>засоби  використовуються  комп’ютерна  та  оргтехніка,  транспортні </a:t>
            </a:r>
            <a:r>
              <a:rPr lang="uk-UA" dirty="0" smtClean="0"/>
              <a:t>засоби</a:t>
            </a:r>
            <a:r>
              <a:rPr lang="uk-UA" dirty="0"/>
              <a:t>, вантажно-розвантажувальне устаткування. </a:t>
            </a:r>
            <a:endParaRPr lang="uk-UA" dirty="0" smtClean="0"/>
          </a:p>
          <a:p>
            <a:pPr indent="457200" algn="just"/>
            <a:endParaRPr lang="uk-UA" dirty="0"/>
          </a:p>
          <a:p>
            <a:pPr indent="457200" algn="just"/>
            <a:r>
              <a:rPr lang="uk-UA" dirty="0"/>
              <a:t>З  усіх  видів  матеріально-технічних  засобів  </a:t>
            </a:r>
            <a:r>
              <a:rPr lang="uk-UA" dirty="0" err="1"/>
              <a:t>найбезпосередніше</a:t>
            </a:r>
            <a:r>
              <a:rPr lang="uk-UA" dirty="0"/>
              <a:t> </a:t>
            </a:r>
            <a:r>
              <a:rPr lang="uk-UA" dirty="0" smtClean="0"/>
              <a:t>відношення </a:t>
            </a:r>
            <a:r>
              <a:rPr lang="uk-UA" dirty="0"/>
              <a:t>до експертизи товарів мають засоби вимірювань, засоби виявлення </a:t>
            </a:r>
            <a:r>
              <a:rPr lang="uk-UA" dirty="0" smtClean="0"/>
              <a:t>і </a:t>
            </a:r>
            <a:r>
              <a:rPr lang="uk-UA" dirty="0"/>
              <a:t>комп’ютерна техніка. </a:t>
            </a:r>
          </a:p>
        </p:txBody>
      </p:sp>
    </p:spTree>
    <p:extLst>
      <p:ext uri="{BB962C8B-B14F-4D97-AF65-F5344CB8AC3E}">
        <p14:creationId xmlns:p14="http://schemas.microsoft.com/office/powerpoint/2010/main" val="140918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496944" cy="1200329"/>
          </a:xfrm>
          <a:prstGeom prst="rect">
            <a:avLst/>
          </a:prstGeom>
        </p:spPr>
        <p:txBody>
          <a:bodyPr wrap="square">
            <a:spAutoFit/>
          </a:bodyPr>
          <a:lstStyle/>
          <a:p>
            <a:pPr algn="just"/>
            <a:r>
              <a:rPr lang="uk-UA" dirty="0" smtClean="0"/>
              <a:t>Реклама  і  пропаганда  –  як  особлива  форма  товарної  інформації  – призначена  для  заочного  ознайомлення  потенційних  споживачів  з  переліком товарів, пропонованих для продажу, їхніми споживними властивостями, ціною з метою формування купівельного попиту. </a:t>
            </a:r>
            <a:endParaRPr lang="uk-UA" dirty="0"/>
          </a:p>
        </p:txBody>
      </p:sp>
      <p:sp>
        <p:nvSpPr>
          <p:cNvPr id="5" name="Прямоугольник 4"/>
          <p:cNvSpPr/>
          <p:nvPr/>
        </p:nvSpPr>
        <p:spPr>
          <a:xfrm>
            <a:off x="467544" y="1772816"/>
            <a:ext cx="8352928" cy="1200329"/>
          </a:xfrm>
          <a:prstGeom prst="rect">
            <a:avLst/>
          </a:prstGeom>
        </p:spPr>
        <p:txBody>
          <a:bodyPr wrap="square">
            <a:spAutoFit/>
          </a:bodyPr>
          <a:lstStyle/>
          <a:p>
            <a:pPr algn="just"/>
            <a:r>
              <a:rPr lang="uk-UA" dirty="0" smtClean="0"/>
              <a:t>До  основних  видів    рекламно-довідкової  інформації  відносяться  всілякі друковані видання типу товарних каталогів, довідників, словників, проспектів, плакатів,  вкладишів,  а  також  відповідним  чином  підготовлені  діафільми, кінофільми, </a:t>
            </a:r>
            <a:r>
              <a:rPr lang="uk-UA" dirty="0" err="1" smtClean="0"/>
              <a:t>теле-</a:t>
            </a:r>
            <a:r>
              <a:rPr lang="uk-UA" dirty="0" smtClean="0"/>
              <a:t> і радіопередачі. </a:t>
            </a:r>
            <a:endParaRPr lang="uk-UA" dirty="0"/>
          </a:p>
        </p:txBody>
      </p:sp>
    </p:spTree>
    <p:extLst>
      <p:ext uri="{BB962C8B-B14F-4D97-AF65-F5344CB8AC3E}">
        <p14:creationId xmlns:p14="http://schemas.microsoft.com/office/powerpoint/2010/main" val="255834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712968" cy="1477328"/>
          </a:xfrm>
          <a:prstGeom prst="rect">
            <a:avLst/>
          </a:prstGeom>
        </p:spPr>
        <p:txBody>
          <a:bodyPr wrap="square">
            <a:spAutoFit/>
          </a:bodyPr>
          <a:lstStyle/>
          <a:p>
            <a:pPr algn="just"/>
            <a:r>
              <a:rPr lang="uk-UA" b="1" dirty="0" smtClean="0"/>
              <a:t>Про затвердження форми акта про невідповідність товарів відомостям, зазначеним у документах, необхідних для здійснення їх митного контролю, про пошкодження товарів, їх упаковки чи маркування або про їх втрату</a:t>
            </a:r>
          </a:p>
          <a:p>
            <a:pPr algn="just"/>
            <a:endParaRPr lang="uk-UA" b="1" dirty="0"/>
          </a:p>
          <a:p>
            <a:pPr algn="just"/>
            <a:r>
              <a:rPr lang="uk-UA" b="1" dirty="0" smtClean="0"/>
              <a:t>Наказ Міністерства фінансів України від 15.03.2018 року № 364</a:t>
            </a:r>
            <a:endParaRPr lang="uk-UA" dirty="0"/>
          </a:p>
        </p:txBody>
      </p:sp>
      <p:sp>
        <p:nvSpPr>
          <p:cNvPr id="5" name="Прямоугольник 4"/>
          <p:cNvSpPr/>
          <p:nvPr/>
        </p:nvSpPr>
        <p:spPr>
          <a:xfrm>
            <a:off x="323528" y="2060848"/>
            <a:ext cx="8496944" cy="3970318"/>
          </a:xfrm>
          <a:prstGeom prst="rect">
            <a:avLst/>
          </a:prstGeom>
        </p:spPr>
        <p:txBody>
          <a:bodyPr wrap="square">
            <a:spAutoFit/>
          </a:bodyPr>
          <a:lstStyle/>
          <a:p>
            <a:pPr indent="457200" algn="just"/>
            <a:r>
              <a:rPr lang="uk-UA" dirty="0" smtClean="0"/>
              <a:t>Підприємства, які переміщують товари через митний кордон України, складають акт у присутності посадової особи митниці, у зоні діяльності якої виявлено</a:t>
            </a:r>
            <a:r>
              <a:rPr lang="ru-RU" dirty="0" smtClean="0"/>
              <a:t>:</a:t>
            </a:r>
            <a:endParaRPr lang="ru-RU" dirty="0"/>
          </a:p>
          <a:p>
            <a:pPr indent="457200" algn="just"/>
            <a:r>
              <a:rPr lang="ru-RU" dirty="0" err="1"/>
              <a:t>нев</a:t>
            </a:r>
            <a:r>
              <a:rPr lang="en-US" dirty="0"/>
              <a:t>i</a:t>
            </a:r>
            <a:r>
              <a:rPr lang="ru-RU" dirty="0" err="1"/>
              <a:t>дпов</a:t>
            </a:r>
            <a:r>
              <a:rPr lang="en-US" dirty="0"/>
              <a:t>i</a:t>
            </a:r>
            <a:r>
              <a:rPr lang="ru-RU" dirty="0" err="1"/>
              <a:t>дн</a:t>
            </a:r>
            <a:r>
              <a:rPr lang="en-US" dirty="0"/>
              <a:t>i</a:t>
            </a:r>
            <a:r>
              <a:rPr lang="ru-RU" dirty="0" err="1"/>
              <a:t>сть</a:t>
            </a:r>
            <a:r>
              <a:rPr lang="ru-RU" dirty="0"/>
              <a:t> товар</a:t>
            </a:r>
            <a:r>
              <a:rPr lang="en-US" dirty="0"/>
              <a:t>i</a:t>
            </a:r>
            <a:r>
              <a:rPr lang="ru-RU" dirty="0"/>
              <a:t>в </a:t>
            </a:r>
            <a:r>
              <a:rPr lang="ru-RU" dirty="0" err="1"/>
              <a:t>в</a:t>
            </a:r>
            <a:r>
              <a:rPr lang="en-US" dirty="0" smtClean="0"/>
              <a:t>i</a:t>
            </a:r>
            <a:r>
              <a:rPr lang="uk-UA" dirty="0" err="1" smtClean="0"/>
              <a:t>домостям</a:t>
            </a:r>
            <a:r>
              <a:rPr lang="ru-RU" dirty="0" smtClean="0"/>
              <a:t>, </a:t>
            </a:r>
            <a:r>
              <a:rPr lang="uk-UA" dirty="0" smtClean="0"/>
              <a:t>зазначеним</a:t>
            </a:r>
            <a:r>
              <a:rPr lang="ru-RU" dirty="0" smtClean="0"/>
              <a:t> </a:t>
            </a:r>
            <a:r>
              <a:rPr lang="ru-RU" dirty="0"/>
              <a:t>у документах, </a:t>
            </a:r>
            <a:r>
              <a:rPr lang="uk-UA" dirty="0" smtClean="0"/>
              <a:t>необхідних</a:t>
            </a:r>
            <a:r>
              <a:rPr lang="ru-RU" dirty="0" smtClean="0"/>
              <a:t> </a:t>
            </a:r>
            <a:r>
              <a:rPr lang="ru-RU" dirty="0"/>
              <a:t>для </a:t>
            </a:r>
            <a:r>
              <a:rPr lang="uk-UA" dirty="0" smtClean="0"/>
              <a:t>здійснення їх митного </a:t>
            </a:r>
            <a:r>
              <a:rPr lang="ru-RU" dirty="0" smtClean="0"/>
              <a:t>контролю</a:t>
            </a:r>
            <a:r>
              <a:rPr lang="ru-RU" dirty="0"/>
              <a:t>;</a:t>
            </a:r>
          </a:p>
          <a:p>
            <a:pPr indent="457200" algn="just"/>
            <a:r>
              <a:rPr lang="uk-UA" dirty="0" smtClean="0"/>
              <a:t>пошкодження товарів, їх упаковки чи маркування;</a:t>
            </a:r>
          </a:p>
          <a:p>
            <a:pPr indent="457200" algn="just"/>
            <a:r>
              <a:rPr lang="uk-UA" dirty="0" smtClean="0"/>
              <a:t>повну або часткову втрату товарів</a:t>
            </a:r>
            <a:r>
              <a:rPr lang="ru-RU" dirty="0" smtClean="0"/>
              <a:t>.</a:t>
            </a:r>
            <a:endParaRPr lang="ru-RU" dirty="0"/>
          </a:p>
          <a:p>
            <a:pPr indent="457200" algn="just"/>
            <a:endParaRPr lang="ru-RU" dirty="0" smtClean="0"/>
          </a:p>
          <a:p>
            <a:pPr indent="457200" algn="just"/>
            <a:r>
              <a:rPr lang="uk-UA" dirty="0" smtClean="0"/>
              <a:t>Акт може складатися у 4 примірниках, за потреби - у більшій кількості примірників (перший примірник призначений для підприємства, що переміщує товари через митний кордон України, другий - для митниці за місцем його складання, </a:t>
            </a:r>
            <a:r>
              <a:rPr lang="uk-UA" dirty="0" err="1" smtClean="0"/>
              <a:t>третiй</a:t>
            </a:r>
            <a:r>
              <a:rPr lang="uk-UA" dirty="0" smtClean="0"/>
              <a:t> - для митниці призначення (якщо акт складається в зоні діяльності митниці призначення, третій примірник не складається), четвертий - для власника товару, додаткові примірники - декларанту, відправнику, отримувачу тощо).</a:t>
            </a:r>
            <a:endParaRPr lang="uk-UA" dirty="0"/>
          </a:p>
        </p:txBody>
      </p:sp>
    </p:spTree>
    <p:extLst>
      <p:ext uri="{BB962C8B-B14F-4D97-AF65-F5344CB8AC3E}">
        <p14:creationId xmlns:p14="http://schemas.microsoft.com/office/powerpoint/2010/main" val="20019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84976" cy="6201698"/>
          </a:xfrm>
          <a:prstGeom prst="rect">
            <a:avLst/>
          </a:prstGeom>
        </p:spPr>
        <p:txBody>
          <a:bodyPr wrap="square">
            <a:spAutoFit/>
          </a:bodyPr>
          <a:lstStyle/>
          <a:p>
            <a:pPr indent="457200" algn="just"/>
            <a:r>
              <a:rPr lang="uk-UA" sz="1700" dirty="0" smtClean="0"/>
              <a:t>Товарна  інформація  –  різновид  науково-технічної  або  </a:t>
            </a:r>
            <a:r>
              <a:rPr lang="uk-UA" sz="1700" dirty="0" err="1" smtClean="0"/>
              <a:t>довідково-</a:t>
            </a:r>
            <a:r>
              <a:rPr lang="uk-UA" sz="1700" dirty="0" smtClean="0"/>
              <a:t> енциклопедичної  та  комерційної  інформації,  що  подається  всім  суб’єктам ринку  у  всіх  можливих  формах,  всіма  можливими  засобами  та  на  всіх можливих носіях.  </a:t>
            </a:r>
          </a:p>
          <a:p>
            <a:pPr indent="457200" algn="just"/>
            <a:endParaRPr lang="uk-UA" sz="1000" dirty="0" smtClean="0"/>
          </a:p>
          <a:p>
            <a:pPr indent="457200" algn="just"/>
            <a:r>
              <a:rPr lang="uk-UA" sz="1700" dirty="0" smtClean="0"/>
              <a:t>В  залежності від призначення товарну  інформацію підрозділяють на три види:</a:t>
            </a:r>
          </a:p>
          <a:p>
            <a:pPr indent="457200" algn="just"/>
            <a:endParaRPr lang="uk-UA" sz="1000" dirty="0"/>
          </a:p>
          <a:p>
            <a:pPr indent="457200" algn="just"/>
            <a:r>
              <a:rPr lang="uk-UA" sz="1700" b="1" dirty="0" smtClean="0">
                <a:solidFill>
                  <a:srgbClr val="7030A0"/>
                </a:solidFill>
              </a:rPr>
              <a:t>Основна</a:t>
            </a:r>
            <a:r>
              <a:rPr lang="uk-UA" sz="1700" dirty="0" smtClean="0"/>
              <a:t> </a:t>
            </a:r>
            <a:r>
              <a:rPr lang="uk-UA" sz="1700" dirty="0"/>
              <a:t>–  основні  відомості  про  товар, що  </a:t>
            </a:r>
            <a:r>
              <a:rPr lang="uk-UA" sz="1700" dirty="0" smtClean="0"/>
              <a:t>мають вирішальне </a:t>
            </a:r>
            <a:r>
              <a:rPr lang="uk-UA" sz="1700" dirty="0"/>
              <a:t>значення для ідентифікації і призначені для всіх суб'єктів </a:t>
            </a:r>
            <a:r>
              <a:rPr lang="uk-UA" sz="1700" dirty="0" smtClean="0"/>
              <a:t>ринкових відносин</a:t>
            </a:r>
            <a:r>
              <a:rPr lang="uk-UA" sz="1700" dirty="0"/>
              <a:t>. До основної інформації відносяться вид і найменування виробу, </a:t>
            </a:r>
            <a:r>
              <a:rPr lang="uk-UA" sz="1700" dirty="0" smtClean="0"/>
              <a:t>його ґатунок</a:t>
            </a:r>
            <a:r>
              <a:rPr lang="uk-UA" sz="1700" dirty="0"/>
              <a:t>,  розмірні  ознаки, маса  нетто,  реквізити  підприємства-виробника,  </a:t>
            </a:r>
            <a:r>
              <a:rPr lang="uk-UA" sz="1700" dirty="0" smtClean="0"/>
              <a:t>дата випуску</a:t>
            </a:r>
            <a:r>
              <a:rPr lang="uk-UA" sz="1700" dirty="0"/>
              <a:t>,  термін  зберігання  або  придатності,  відомості  про  сировину  </a:t>
            </a:r>
            <a:r>
              <a:rPr lang="uk-UA" sz="1700" dirty="0" smtClean="0"/>
              <a:t>або компонентний </a:t>
            </a:r>
            <a:r>
              <a:rPr lang="uk-UA" sz="1700" dirty="0"/>
              <a:t>склад, окремі </a:t>
            </a:r>
            <a:r>
              <a:rPr lang="uk-UA" sz="1700" dirty="0" smtClean="0"/>
              <a:t>властивості. </a:t>
            </a:r>
          </a:p>
          <a:p>
            <a:pPr indent="457200" algn="just"/>
            <a:endParaRPr lang="uk-UA" sz="1000" dirty="0"/>
          </a:p>
          <a:p>
            <a:pPr indent="457200" algn="just"/>
            <a:r>
              <a:rPr lang="uk-UA" sz="1700" b="1" dirty="0" smtClean="0">
                <a:solidFill>
                  <a:srgbClr val="7030A0"/>
                </a:solidFill>
              </a:rPr>
              <a:t>Комерційна</a:t>
            </a:r>
            <a:r>
              <a:rPr lang="uk-UA" sz="1700" dirty="0" smtClean="0"/>
              <a:t> – відомості про  товар, що доповнюють основну  інформацію  </a:t>
            </a:r>
            <a:r>
              <a:rPr lang="ru-RU" sz="1700" dirty="0" smtClean="0"/>
              <a:t>і </a:t>
            </a:r>
            <a:r>
              <a:rPr lang="uk-UA" sz="1700" dirty="0" smtClean="0"/>
              <a:t>призначені для  виробників, постачальників  і продавців, але  малодоступні  споживачу.  Ця  інформація  містить  дані  про  підприємства-посередників,  нормативні  документи,  що  регламентують  вимоги  до  якості товарів,  код  товару  згідно  з  Українською  класифікацією  товарів зовнішньоекономічної  діяльності  (</a:t>
            </a:r>
            <a:r>
              <a:rPr lang="uk-UA" sz="1700" dirty="0" err="1" smtClean="0"/>
              <a:t>УКТ</a:t>
            </a:r>
            <a:r>
              <a:rPr lang="uk-UA" sz="1700" dirty="0" smtClean="0"/>
              <a:t>  </a:t>
            </a:r>
            <a:r>
              <a:rPr lang="uk-UA" sz="1700" dirty="0" err="1" smtClean="0"/>
              <a:t>ЗЕД</a:t>
            </a:r>
            <a:r>
              <a:rPr lang="uk-UA" sz="1700" dirty="0" smtClean="0"/>
              <a:t>)  та  ін.  Типовим  прикладом комерційної інформації є штрихове кодування. </a:t>
            </a:r>
          </a:p>
          <a:p>
            <a:pPr indent="457200" algn="just"/>
            <a:endParaRPr lang="uk-UA" sz="1000" dirty="0"/>
          </a:p>
          <a:p>
            <a:pPr indent="457200" algn="just"/>
            <a:r>
              <a:rPr lang="uk-UA" sz="1700" b="1" dirty="0" smtClean="0">
                <a:solidFill>
                  <a:srgbClr val="7030A0"/>
                </a:solidFill>
              </a:rPr>
              <a:t>Споживча</a:t>
            </a:r>
            <a:r>
              <a:rPr lang="uk-UA" sz="1700" dirty="0" smtClean="0"/>
              <a:t> – </a:t>
            </a:r>
            <a:r>
              <a:rPr lang="uk-UA" sz="1700" dirty="0"/>
              <a:t>відомості про товар, які призначені для </a:t>
            </a:r>
            <a:r>
              <a:rPr lang="uk-UA" sz="1700" dirty="0" smtClean="0"/>
              <a:t>створення  </a:t>
            </a:r>
            <a:r>
              <a:rPr lang="uk-UA" sz="1700" dirty="0"/>
              <a:t>споживчих  переваг,  що  показують  вигоди  внаслідок  застосування </a:t>
            </a:r>
            <a:r>
              <a:rPr lang="uk-UA" sz="1700" dirty="0" smtClean="0"/>
              <a:t>конкретного  </a:t>
            </a:r>
            <a:r>
              <a:rPr lang="uk-UA" sz="1700" dirty="0"/>
              <a:t>товару  і  націлені  в  кінцевому  рахунку  на  споживачів.  Ця </a:t>
            </a:r>
            <a:r>
              <a:rPr lang="uk-UA" sz="1700" dirty="0" smtClean="0"/>
              <a:t>інформація  </a:t>
            </a:r>
            <a:r>
              <a:rPr lang="uk-UA" sz="1700" dirty="0"/>
              <a:t>містить  відомості  про  найбільш  привабливі  споживчі  властивості </a:t>
            </a:r>
            <a:r>
              <a:rPr lang="uk-UA" sz="1700" dirty="0" smtClean="0"/>
              <a:t>товарів</a:t>
            </a:r>
            <a:r>
              <a:rPr lang="uk-UA" sz="1700" dirty="0"/>
              <a:t>:  харчову  цінність,  склад,  функціональне  призначення,  спосіб </a:t>
            </a:r>
            <a:r>
              <a:rPr lang="uk-UA" sz="1700" dirty="0" smtClean="0"/>
              <a:t>використання </a:t>
            </a:r>
            <a:r>
              <a:rPr lang="uk-UA" sz="1700" dirty="0"/>
              <a:t>й експлуатації, безпеки, надійності й  ін. Барвисті зображення на </a:t>
            </a:r>
            <a:r>
              <a:rPr lang="uk-UA" sz="1700" dirty="0" smtClean="0"/>
              <a:t>товарі </a:t>
            </a:r>
            <a:r>
              <a:rPr lang="uk-UA" sz="1700" dirty="0"/>
              <a:t>і/або упаковці також призначені для посилення емоційного сприйняття їх </a:t>
            </a:r>
            <a:r>
              <a:rPr lang="uk-UA" sz="1700" dirty="0" smtClean="0"/>
              <a:t>споживачами</a:t>
            </a:r>
            <a:r>
              <a:rPr lang="uk-UA" sz="1700" dirty="0"/>
              <a:t>. </a:t>
            </a:r>
          </a:p>
        </p:txBody>
      </p:sp>
    </p:spTree>
    <p:extLst>
      <p:ext uri="{BB962C8B-B14F-4D97-AF65-F5344CB8AC3E}">
        <p14:creationId xmlns:p14="http://schemas.microsoft.com/office/powerpoint/2010/main" val="140918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6370975"/>
          </a:xfrm>
          <a:prstGeom prst="rect">
            <a:avLst/>
          </a:prstGeom>
        </p:spPr>
        <p:txBody>
          <a:bodyPr wrap="square">
            <a:spAutoFit/>
          </a:bodyPr>
          <a:lstStyle/>
          <a:p>
            <a:pPr indent="457200" algn="just"/>
            <a:r>
              <a:rPr lang="uk-UA" dirty="0" smtClean="0"/>
              <a:t>Для  доведення  відомостей  до  суб'єктів  ринкових  відносин  застосовують різноманітні  форми  товарної  інформації:  словесну;  цифрову;  образотворчу; символічну;  штрихову.  </a:t>
            </a:r>
            <a:endParaRPr lang="uk-UA" dirty="0"/>
          </a:p>
          <a:p>
            <a:pPr indent="457200" algn="just"/>
            <a:endParaRPr lang="uk-UA" dirty="0" smtClean="0"/>
          </a:p>
          <a:p>
            <a:pPr indent="457200" algn="just"/>
            <a:r>
              <a:rPr lang="uk-UA" sz="1500" dirty="0"/>
              <a:t>Словесна  (текстова)  інформація  найбільш  доступна  для </a:t>
            </a:r>
            <a:r>
              <a:rPr lang="uk-UA" sz="1500" dirty="0" smtClean="0"/>
              <a:t> населення</a:t>
            </a:r>
            <a:r>
              <a:rPr lang="uk-UA" sz="1500" dirty="0"/>
              <a:t>, якщо вона дана відповідною </a:t>
            </a:r>
            <a:r>
              <a:rPr lang="uk-UA" sz="1500" dirty="0" smtClean="0"/>
              <a:t>мовою. До  </a:t>
            </a:r>
            <a:r>
              <a:rPr lang="uk-UA" sz="1500" dirty="0"/>
              <a:t>недоліків  словесної  інформації  відноситься  її  громіздкість:  для </a:t>
            </a:r>
            <a:r>
              <a:rPr lang="uk-UA" sz="1500" dirty="0" smtClean="0"/>
              <a:t>розміщення  </a:t>
            </a:r>
            <a:r>
              <a:rPr lang="uk-UA" sz="1500" dirty="0"/>
              <a:t>її  потрібно  значна  площа  на  упаковці  і/або  товарі.  Для  її </a:t>
            </a:r>
            <a:r>
              <a:rPr lang="uk-UA" sz="1500" dirty="0" smtClean="0"/>
              <a:t>сприйняття  </a:t>
            </a:r>
            <a:r>
              <a:rPr lang="uk-UA" sz="1500" dirty="0"/>
              <a:t>(читання  й  осмислювання)  необхідно  час,  причому  при  надмірній </a:t>
            </a:r>
            <a:r>
              <a:rPr lang="uk-UA" sz="1500" dirty="0" smtClean="0"/>
              <a:t>насиченості  </a:t>
            </a:r>
            <a:r>
              <a:rPr lang="uk-UA" sz="1500" dirty="0"/>
              <a:t>словесної  інформації  споживач  не  може  або  не  хоче  витрачати </a:t>
            </a:r>
            <a:r>
              <a:rPr lang="uk-UA" sz="1500" dirty="0" smtClean="0"/>
              <a:t>багато </a:t>
            </a:r>
            <a:r>
              <a:rPr lang="uk-UA" sz="1500" dirty="0"/>
              <a:t>часу на її </a:t>
            </a:r>
            <a:r>
              <a:rPr lang="uk-UA" sz="1500" dirty="0" smtClean="0"/>
              <a:t>осмислювання.</a:t>
            </a:r>
          </a:p>
          <a:p>
            <a:pPr indent="457200" algn="just"/>
            <a:r>
              <a:rPr lang="uk-UA" sz="1500" dirty="0" smtClean="0"/>
              <a:t>Цифрова  </a:t>
            </a:r>
            <a:r>
              <a:rPr lang="uk-UA" sz="1500" dirty="0"/>
              <a:t>інформація  застосовується  найчастіше  для  доповнення </a:t>
            </a:r>
            <a:r>
              <a:rPr lang="uk-UA" sz="1500" dirty="0" smtClean="0"/>
              <a:t>словесної </a:t>
            </a:r>
            <a:r>
              <a:rPr lang="uk-UA" sz="1500" dirty="0"/>
              <a:t>й у тих випадках, коли потрібно кількісна характеристика відомостей </a:t>
            </a:r>
            <a:r>
              <a:rPr lang="uk-UA" sz="1500" dirty="0" smtClean="0"/>
              <a:t>про  </a:t>
            </a:r>
            <a:r>
              <a:rPr lang="uk-UA" sz="1500" dirty="0"/>
              <a:t>товар  (наприклад,  код  продукції,  код  підприємства,  маса  нетто,  обсяг, </a:t>
            </a:r>
            <a:r>
              <a:rPr lang="uk-UA" sz="1500" dirty="0" smtClean="0"/>
              <a:t>довжина</a:t>
            </a:r>
            <a:r>
              <a:rPr lang="uk-UA" sz="1500" dirty="0"/>
              <a:t>,  дати  і  терміни).  Цифрову  інформацію  відрізняють  лаконічність, </a:t>
            </a:r>
            <a:r>
              <a:rPr lang="uk-UA" sz="1500" dirty="0" smtClean="0"/>
              <a:t>чіткість </a:t>
            </a:r>
            <a:r>
              <a:rPr lang="uk-UA" sz="1500" dirty="0"/>
              <a:t>і однаковість, проте у ряді випадків вона доступна лише професіоналам </a:t>
            </a:r>
            <a:r>
              <a:rPr lang="uk-UA" sz="1500" dirty="0" smtClean="0"/>
              <a:t>і </a:t>
            </a:r>
            <a:r>
              <a:rPr lang="uk-UA" sz="1500" dirty="0"/>
              <a:t>незрозуміла споживачам (наприклад, код продукції згідно з </a:t>
            </a:r>
            <a:r>
              <a:rPr lang="uk-UA" sz="1500" dirty="0" err="1"/>
              <a:t>УКТ</a:t>
            </a:r>
            <a:r>
              <a:rPr lang="uk-UA" sz="1500" dirty="0"/>
              <a:t> </a:t>
            </a:r>
            <a:r>
              <a:rPr lang="uk-UA" sz="1500" dirty="0" err="1"/>
              <a:t>ЗЕД</a:t>
            </a:r>
            <a:r>
              <a:rPr lang="uk-UA" sz="1500" dirty="0"/>
              <a:t>, номери </a:t>
            </a:r>
            <a:r>
              <a:rPr lang="uk-UA" sz="1500" dirty="0" smtClean="0"/>
              <a:t>нормативних </a:t>
            </a:r>
            <a:r>
              <a:rPr lang="uk-UA" sz="1500" dirty="0"/>
              <a:t>документів, цифровий ряд штрих-коду тощо</a:t>
            </a:r>
            <a:r>
              <a:rPr lang="uk-UA" sz="1500" dirty="0" smtClean="0"/>
              <a:t>).</a:t>
            </a:r>
          </a:p>
          <a:p>
            <a:pPr indent="457200" algn="just"/>
            <a:r>
              <a:rPr lang="uk-UA" sz="1500" dirty="0" smtClean="0"/>
              <a:t>Образотворча  </a:t>
            </a:r>
            <a:r>
              <a:rPr lang="uk-UA" sz="1500" dirty="0"/>
              <a:t>інформація  забезпечує  зорове  та  емоційне  сприйняття </a:t>
            </a:r>
            <a:r>
              <a:rPr lang="uk-UA" sz="1500" dirty="0" smtClean="0"/>
              <a:t>відомостей  </a:t>
            </a:r>
            <a:r>
              <a:rPr lang="uk-UA" sz="1500" dirty="0"/>
              <a:t>про  товари  за  допомогою  художніх  і  графічних  зображень </a:t>
            </a:r>
            <a:r>
              <a:rPr lang="uk-UA" sz="1500" dirty="0" smtClean="0"/>
              <a:t>безпосередньо </a:t>
            </a:r>
            <a:r>
              <a:rPr lang="uk-UA" sz="1500" dirty="0"/>
              <a:t>товару або репродукції з картин, фотографій, листівок чи інших </a:t>
            </a:r>
            <a:r>
              <a:rPr lang="uk-UA" sz="1500" dirty="0" smtClean="0"/>
              <a:t>естетичних  </a:t>
            </a:r>
            <a:r>
              <a:rPr lang="uk-UA" sz="1500" dirty="0"/>
              <a:t>об'єктів  (квітів,  тварин,  комах  і  т.п.)  або  інших  зображень. </a:t>
            </a:r>
            <a:r>
              <a:rPr lang="uk-UA" sz="1500" dirty="0" smtClean="0"/>
              <a:t>Основним </a:t>
            </a:r>
            <a:r>
              <a:rPr lang="uk-UA" sz="1500" dirty="0"/>
              <a:t>призначенням цієї форми інформації є створення споживчих переваг </a:t>
            </a:r>
            <a:r>
              <a:rPr lang="uk-UA" sz="1500" dirty="0" smtClean="0"/>
              <a:t>завдяки </a:t>
            </a:r>
            <a:r>
              <a:rPr lang="uk-UA" sz="1500" dirty="0"/>
              <a:t>задоволенню естетичних потреб покупців. </a:t>
            </a:r>
            <a:endParaRPr lang="uk-UA" sz="1500" dirty="0" smtClean="0"/>
          </a:p>
          <a:p>
            <a:pPr indent="457200" algn="just"/>
            <a:r>
              <a:rPr lang="uk-UA" sz="1500" dirty="0"/>
              <a:t>Символічна інформація – відомості про товар, які передані за допомогою </a:t>
            </a:r>
            <a:r>
              <a:rPr lang="uk-UA" sz="1500" dirty="0" smtClean="0"/>
              <a:t>інформаційних </a:t>
            </a:r>
            <a:r>
              <a:rPr lang="uk-UA" sz="1500" dirty="0"/>
              <a:t>знаків. Для  цієї  форми  інформації  характерні  лаконічність, </a:t>
            </a:r>
            <a:r>
              <a:rPr lang="uk-UA" sz="1500" dirty="0" smtClean="0"/>
              <a:t>однозначність</a:t>
            </a:r>
            <a:r>
              <a:rPr lang="uk-UA" sz="1500" dirty="0"/>
              <a:t>,  проте  їхнє  сприйняття  вимагає  певної  професійної  підготовки </a:t>
            </a:r>
            <a:r>
              <a:rPr lang="uk-UA" sz="1500" dirty="0" smtClean="0"/>
              <a:t>для </a:t>
            </a:r>
            <a:r>
              <a:rPr lang="uk-UA" sz="1500" dirty="0" err="1"/>
              <a:t>розшифровки</a:t>
            </a:r>
            <a:r>
              <a:rPr lang="uk-UA" sz="1500" dirty="0"/>
              <a:t> або оповіщення споживача через  засоби масової  інформації, </a:t>
            </a:r>
            <a:r>
              <a:rPr lang="uk-UA" sz="1500" dirty="0" smtClean="0"/>
              <a:t>консультації </a:t>
            </a:r>
            <a:r>
              <a:rPr lang="uk-UA" sz="1500" dirty="0"/>
              <a:t>і т.п</a:t>
            </a:r>
            <a:r>
              <a:rPr lang="uk-UA" sz="1500" dirty="0" smtClean="0"/>
              <a:t>.</a:t>
            </a:r>
          </a:p>
          <a:p>
            <a:pPr indent="457200" algn="just"/>
            <a:r>
              <a:rPr lang="uk-UA" sz="1500" dirty="0" smtClean="0"/>
              <a:t>Штрихова інформація – закодований набір цифр і штрихів, призначений для автоматизованої ідентифікації та обліку інформації про товар. </a:t>
            </a:r>
            <a:endParaRPr lang="uk-UA" sz="1500" dirty="0" smtClean="0"/>
          </a:p>
        </p:txBody>
      </p:sp>
    </p:spTree>
    <p:extLst>
      <p:ext uri="{BB962C8B-B14F-4D97-AF65-F5344CB8AC3E}">
        <p14:creationId xmlns:p14="http://schemas.microsoft.com/office/powerpoint/2010/main" val="140918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496944" cy="646331"/>
          </a:xfrm>
          <a:prstGeom prst="rect">
            <a:avLst/>
          </a:prstGeom>
        </p:spPr>
        <p:txBody>
          <a:bodyPr wrap="square">
            <a:spAutoFit/>
          </a:bodyPr>
          <a:lstStyle/>
          <a:p>
            <a:pPr indent="457200" algn="just"/>
            <a:r>
              <a:rPr lang="uk-UA" dirty="0"/>
              <a:t>Висувають такі основні вимоги до товарної  інформації: достовірність; доступність; достатність. </a:t>
            </a:r>
          </a:p>
        </p:txBody>
      </p:sp>
      <p:sp>
        <p:nvSpPr>
          <p:cNvPr id="5" name="Прямоугольник 4"/>
          <p:cNvSpPr/>
          <p:nvPr/>
        </p:nvSpPr>
        <p:spPr>
          <a:xfrm>
            <a:off x="179512" y="1124744"/>
            <a:ext cx="8712968" cy="3693319"/>
          </a:xfrm>
          <a:prstGeom prst="rect">
            <a:avLst/>
          </a:prstGeom>
        </p:spPr>
        <p:txBody>
          <a:bodyPr wrap="square">
            <a:spAutoFit/>
          </a:bodyPr>
          <a:lstStyle/>
          <a:p>
            <a:pPr algn="just"/>
            <a:r>
              <a:rPr lang="uk-UA" dirty="0" smtClean="0"/>
              <a:t>Достовірність  –  припускає  правдивість  і  об'єктивність  відомостей  про товар, відсутність дезінформації і суб'єктивізму в їх представленні, що вводять користувачів  інформації  в  оману. Найчастіше  недостовірної  є  інформація  про фальсифіковані  товари,  тому  що  асортиментна  і  якісна  фальсифікації обов'язково супроводжуються інформаційної. </a:t>
            </a:r>
          </a:p>
          <a:p>
            <a:pPr algn="just"/>
            <a:endParaRPr lang="uk-UA" dirty="0"/>
          </a:p>
          <a:p>
            <a:pPr algn="just"/>
            <a:r>
              <a:rPr lang="uk-UA" dirty="0" smtClean="0"/>
              <a:t>Доступність  –  пов’язана  з  принципом  інформаційної  відкритості відомостей про товар для всіх користувачів.  У  свою  чергу,  загальну  вимогу  доступності  інформації  можна підрозділити на ряд більш простих: мовна доступність, потрібність, зрозумілість.</a:t>
            </a:r>
          </a:p>
          <a:p>
            <a:pPr algn="just"/>
            <a:endParaRPr lang="uk-UA" dirty="0"/>
          </a:p>
          <a:p>
            <a:pPr algn="just"/>
            <a:r>
              <a:rPr lang="uk-UA" dirty="0"/>
              <a:t>Достатність  інформації  –  може  трактуватися  як  раціональна </a:t>
            </a:r>
            <a:r>
              <a:rPr lang="uk-UA" dirty="0" smtClean="0"/>
              <a:t>інформаційна  </a:t>
            </a:r>
            <a:r>
              <a:rPr lang="uk-UA" dirty="0"/>
              <a:t>насиченість,  що  виключає  надання  як  неповної,  так  і  зайвої </a:t>
            </a:r>
            <a:r>
              <a:rPr lang="uk-UA" dirty="0" smtClean="0"/>
              <a:t>інформації</a:t>
            </a:r>
            <a:r>
              <a:rPr lang="uk-UA" dirty="0"/>
              <a:t>. </a:t>
            </a:r>
          </a:p>
        </p:txBody>
      </p:sp>
    </p:spTree>
    <p:extLst>
      <p:ext uri="{BB962C8B-B14F-4D97-AF65-F5344CB8AC3E}">
        <p14:creationId xmlns:p14="http://schemas.microsoft.com/office/powerpoint/2010/main" val="225718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08720"/>
            <a:ext cx="8784976" cy="2862322"/>
          </a:xfrm>
          <a:prstGeom prst="rect">
            <a:avLst/>
          </a:prstGeom>
        </p:spPr>
        <p:txBody>
          <a:bodyPr wrap="square">
            <a:spAutoFit/>
          </a:bodyPr>
          <a:lstStyle/>
          <a:p>
            <a:pPr indent="457200" algn="just"/>
            <a:r>
              <a:rPr lang="uk-UA" b="1" dirty="0" smtClean="0">
                <a:solidFill>
                  <a:srgbClr val="0000FF"/>
                </a:solidFill>
              </a:rPr>
              <a:t>Засоби  товарної  інформації  </a:t>
            </a:r>
            <a:r>
              <a:rPr lang="uk-UA" dirty="0" smtClean="0"/>
              <a:t>–  сукупність  знарядь,  за  допомогою  яких товарна  інформація  доводиться  до  споживача.  Основними  засобами  товарної </a:t>
            </a:r>
            <a:r>
              <a:rPr lang="uk-UA" dirty="0"/>
              <a:t>і</a:t>
            </a:r>
            <a:r>
              <a:rPr lang="uk-UA" dirty="0" smtClean="0"/>
              <a:t>нформації є: </a:t>
            </a:r>
          </a:p>
          <a:p>
            <a:pPr indent="457200"/>
            <a:endParaRPr lang="uk-UA" dirty="0" smtClean="0"/>
          </a:p>
          <a:p>
            <a:pPr indent="457200"/>
            <a:r>
              <a:rPr lang="uk-UA" dirty="0" smtClean="0"/>
              <a:t>маркування; </a:t>
            </a:r>
          </a:p>
          <a:p>
            <a:pPr indent="457200"/>
            <a:endParaRPr lang="uk-UA" dirty="0" smtClean="0"/>
          </a:p>
          <a:p>
            <a:pPr indent="457200"/>
            <a:r>
              <a:rPr lang="uk-UA" dirty="0" smtClean="0"/>
              <a:t>документація на товар; </a:t>
            </a:r>
          </a:p>
          <a:p>
            <a:pPr indent="457200"/>
            <a:endParaRPr lang="uk-UA" dirty="0" smtClean="0"/>
          </a:p>
          <a:p>
            <a:pPr indent="457200"/>
            <a:r>
              <a:rPr lang="uk-UA" dirty="0" smtClean="0"/>
              <a:t>спеціальна література; </a:t>
            </a:r>
          </a:p>
          <a:p>
            <a:pPr indent="457200"/>
            <a:endParaRPr lang="uk-UA" dirty="0" smtClean="0"/>
          </a:p>
          <a:p>
            <a:pPr indent="457200"/>
            <a:r>
              <a:rPr lang="uk-UA" dirty="0" smtClean="0"/>
              <a:t>реклама і пропаганда. </a:t>
            </a:r>
            <a:endParaRPr lang="uk-UA" dirty="0"/>
          </a:p>
        </p:txBody>
      </p:sp>
    </p:spTree>
    <p:extLst>
      <p:ext uri="{BB962C8B-B14F-4D97-AF65-F5344CB8AC3E}">
        <p14:creationId xmlns:p14="http://schemas.microsoft.com/office/powerpoint/2010/main" val="367040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1477328"/>
          </a:xfrm>
          <a:prstGeom prst="rect">
            <a:avLst/>
          </a:prstGeom>
        </p:spPr>
        <p:txBody>
          <a:bodyPr wrap="square">
            <a:spAutoFit/>
          </a:bodyPr>
          <a:lstStyle/>
          <a:p>
            <a:pPr algn="just"/>
            <a:r>
              <a:rPr lang="uk-UA" b="1" dirty="0" smtClean="0">
                <a:solidFill>
                  <a:schemeClr val="accent6">
                    <a:lumMod val="75000"/>
                  </a:schemeClr>
                </a:solidFill>
              </a:rPr>
              <a:t>Маркування </a:t>
            </a:r>
            <a:r>
              <a:rPr lang="uk-UA" dirty="0" smtClean="0"/>
              <a:t> —  текст,  умовні  позначки  або  рисунок,  що  нанесені  на упаковку  і/або  товар,  а  також  інші  допоміжні  засоби,  що  призначені  для ідентифікації  товару  або  окремих його  властивостей, доведення до  споживача інформації  про  виробників  (виконавців,  відправників),  кількісних  і  якісних характеристиках товару. </a:t>
            </a:r>
            <a:endParaRPr lang="uk-UA" dirty="0"/>
          </a:p>
        </p:txBody>
      </p:sp>
      <p:sp>
        <p:nvSpPr>
          <p:cNvPr id="3" name="Прямоугольник 2"/>
          <p:cNvSpPr/>
          <p:nvPr/>
        </p:nvSpPr>
        <p:spPr>
          <a:xfrm>
            <a:off x="179512" y="1809984"/>
            <a:ext cx="8568952" cy="4678204"/>
          </a:xfrm>
          <a:prstGeom prst="rect">
            <a:avLst/>
          </a:prstGeom>
        </p:spPr>
        <p:txBody>
          <a:bodyPr wrap="square">
            <a:spAutoFit/>
          </a:bodyPr>
          <a:lstStyle/>
          <a:p>
            <a:pPr indent="457200" algn="just"/>
            <a:r>
              <a:rPr lang="uk-UA" dirty="0" smtClean="0"/>
              <a:t>В  залежності  від  призначення  та  місця  розташування  розрізняють маркування: </a:t>
            </a:r>
          </a:p>
          <a:p>
            <a:pPr indent="457200" algn="just"/>
            <a:endParaRPr lang="uk-UA" dirty="0" smtClean="0"/>
          </a:p>
          <a:p>
            <a:pPr indent="457200" algn="just"/>
            <a:r>
              <a:rPr lang="uk-UA" dirty="0"/>
              <a:t>Виробниче  маркування  –  текст,  умовні  позначки  або  малюнок,  які </a:t>
            </a:r>
            <a:r>
              <a:rPr lang="uk-UA" dirty="0" smtClean="0"/>
              <a:t>нанесені  </a:t>
            </a:r>
            <a:r>
              <a:rPr lang="uk-UA" dirty="0"/>
              <a:t>виробником  (виконавцем)  на  товар  і/або  упаковку  і/або  інші  носії </a:t>
            </a:r>
            <a:r>
              <a:rPr lang="uk-UA" dirty="0" smtClean="0"/>
              <a:t>інформації</a:t>
            </a:r>
            <a:r>
              <a:rPr lang="uk-UA" dirty="0"/>
              <a:t>. </a:t>
            </a:r>
            <a:r>
              <a:rPr lang="uk-UA" dirty="0" smtClean="0"/>
              <a:t>Носіями  виробничого  маркування  можуть  бути  етикетки,  вкладиші, ярлики</a:t>
            </a:r>
            <a:r>
              <a:rPr lang="ru-RU" dirty="0" smtClean="0"/>
              <a:t>, </a:t>
            </a:r>
            <a:r>
              <a:rPr lang="ru-RU" dirty="0"/>
              <a:t>бирки, </a:t>
            </a:r>
            <a:r>
              <a:rPr lang="uk-UA" dirty="0" smtClean="0"/>
              <a:t>контрольні стрічки, клейма, штампи та </a:t>
            </a:r>
            <a:r>
              <a:rPr lang="uk-UA" dirty="0" err="1" smtClean="0"/>
              <a:t>ін</a:t>
            </a:r>
            <a:r>
              <a:rPr lang="ru-RU" dirty="0" smtClean="0"/>
              <a:t>. </a:t>
            </a:r>
            <a:endParaRPr lang="uk-UA" dirty="0" smtClean="0"/>
          </a:p>
          <a:p>
            <a:pPr indent="457200" algn="just"/>
            <a:endParaRPr lang="uk-UA" dirty="0"/>
          </a:p>
          <a:p>
            <a:pPr indent="457200" algn="just"/>
            <a:r>
              <a:rPr lang="uk-UA" dirty="0" smtClean="0"/>
              <a:t>Торговельне  маркування  –  текст,  умовні  позначки  або  малюнок, нанесені виробником на товарні і/або касові чеки, упаковку і/або товар. </a:t>
            </a:r>
            <a:r>
              <a:rPr lang="ru-RU" dirty="0" err="1"/>
              <a:t>Носіями</a:t>
            </a:r>
            <a:r>
              <a:rPr lang="ru-RU" dirty="0"/>
              <a:t>  </a:t>
            </a:r>
            <a:r>
              <a:rPr lang="uk-UA" dirty="0" smtClean="0"/>
              <a:t>торговельного  маркування  служать  цінники,  товарні  і  касові чеки. На відміну від виробничого торгове маркування наноситься не на товар, а на зазначені носії або експлуатаційні документи</a:t>
            </a:r>
            <a:r>
              <a:rPr lang="ru-RU" dirty="0" smtClean="0"/>
              <a:t>. </a:t>
            </a:r>
            <a:endParaRPr lang="uk-UA" dirty="0" smtClean="0"/>
          </a:p>
          <a:p>
            <a:pPr indent="457200" algn="just"/>
            <a:r>
              <a:rPr lang="uk-UA" sz="1600" b="1" dirty="0" smtClean="0"/>
              <a:t>Обов’язкові реквізити фіскального чеку</a:t>
            </a:r>
            <a:r>
              <a:rPr lang="uk-UA" sz="1600" dirty="0" smtClean="0"/>
              <a:t>, зокрема: назва та адреса господарської одиниці; назва та кількість товару, який реалізується; вартість проданого товару; код товарної </a:t>
            </a:r>
            <a:r>
              <a:rPr lang="uk-UA" sz="1600" dirty="0" err="1" smtClean="0"/>
              <a:t>підкатегорії</a:t>
            </a:r>
            <a:r>
              <a:rPr lang="uk-UA" sz="1600" dirty="0" smtClean="0"/>
              <a:t> згідно з </a:t>
            </a:r>
            <a:r>
              <a:rPr lang="uk-UA" sz="1600" dirty="0" err="1" smtClean="0"/>
              <a:t>УКТ</a:t>
            </a:r>
            <a:r>
              <a:rPr lang="uk-UA" sz="1600" dirty="0" smtClean="0"/>
              <a:t> </a:t>
            </a:r>
            <a:r>
              <a:rPr lang="uk-UA" sz="1600" dirty="0" err="1" smtClean="0"/>
              <a:t>ЗЕД</a:t>
            </a:r>
            <a:r>
              <a:rPr lang="uk-UA" sz="1600" dirty="0" smtClean="0"/>
              <a:t> (зазначається у випадках, передбачених чинним законодавством); ставки та суми ПДВ та акцизного податку (наказ Міністерства фінансів України від 21.01.2016 року № 13</a:t>
            </a:r>
            <a:endParaRPr lang="uk-UA" sz="1600" dirty="0"/>
          </a:p>
        </p:txBody>
      </p:sp>
    </p:spTree>
    <p:extLst>
      <p:ext uri="{BB962C8B-B14F-4D97-AF65-F5344CB8AC3E}">
        <p14:creationId xmlns:p14="http://schemas.microsoft.com/office/powerpoint/2010/main" val="140918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32656"/>
            <a:ext cx="8928992" cy="4524315"/>
          </a:xfrm>
          <a:prstGeom prst="rect">
            <a:avLst/>
          </a:prstGeom>
        </p:spPr>
        <p:txBody>
          <a:bodyPr wrap="square">
            <a:spAutoFit/>
          </a:bodyPr>
          <a:lstStyle/>
          <a:p>
            <a:pPr indent="457200" algn="just"/>
            <a:r>
              <a:rPr lang="uk-UA" dirty="0" smtClean="0"/>
              <a:t>Крім</a:t>
            </a:r>
            <a:r>
              <a:rPr lang="ru-RU" dirty="0" smtClean="0"/>
              <a:t> </a:t>
            </a:r>
            <a:r>
              <a:rPr lang="uk-UA" dirty="0" smtClean="0"/>
              <a:t>того, для </a:t>
            </a:r>
            <a:r>
              <a:rPr lang="uk-UA" dirty="0" err="1" smtClean="0"/>
              <a:t>СГ</a:t>
            </a:r>
            <a:r>
              <a:rPr lang="uk-UA" dirty="0" smtClean="0"/>
              <a:t> роздрібної торгівлі, що здійснюють реалізацію підакцизних товарів та зареєстровані платниками акцизного податку (суб’єкти господарювання, що зареєстровані платниками іншого податку, крім ПДВ), фіскальний чек повинен містити окремим рядком літерне позначення, розмір ставки такого податку, загальну суму такого податку за всіма зазначеними в чеку товарами (послугами), на початку рядка друкується назва такого податку</a:t>
            </a:r>
          </a:p>
          <a:p>
            <a:pPr indent="457200" algn="just"/>
            <a:r>
              <a:rPr lang="ru-RU" b="1" dirty="0" smtClean="0">
                <a:solidFill>
                  <a:srgbClr val="FF0000"/>
                </a:solidFill>
              </a:rPr>
              <a:t>Форма </a:t>
            </a:r>
            <a:r>
              <a:rPr lang="uk-UA" b="1" dirty="0" smtClean="0">
                <a:solidFill>
                  <a:srgbClr val="FF0000"/>
                </a:solidFill>
              </a:rPr>
              <a:t>та зміст товарного чека законодавчо не визначена</a:t>
            </a:r>
            <a:r>
              <a:rPr lang="ru-RU" b="1" dirty="0" smtClean="0">
                <a:solidFill>
                  <a:srgbClr val="FF0000"/>
                </a:solidFill>
              </a:rPr>
              <a:t>.</a:t>
            </a:r>
            <a:endParaRPr lang="uk-UA" b="1" dirty="0" smtClean="0">
              <a:solidFill>
                <a:srgbClr val="FF0000"/>
              </a:solidFill>
            </a:endParaRPr>
          </a:p>
          <a:p>
            <a:pPr indent="457200" algn="just"/>
            <a:r>
              <a:rPr lang="uk-UA" b="1" dirty="0" smtClean="0"/>
              <a:t>Фіскальний касовий чек</a:t>
            </a:r>
            <a:r>
              <a:rPr lang="uk-UA" dirty="0" smtClean="0"/>
              <a:t> – розрахунковий документ, надрукований </a:t>
            </a:r>
            <a:r>
              <a:rPr lang="uk-UA" dirty="0" err="1" smtClean="0"/>
              <a:t>РРО</a:t>
            </a:r>
            <a:r>
              <a:rPr lang="uk-UA" dirty="0" smtClean="0"/>
              <a:t> при проведенні розрахунків за продані товари (надані послуги), за встановленою </a:t>
            </a:r>
            <a:r>
              <a:rPr lang="uk-UA" b="1" dirty="0" smtClean="0">
                <a:hlinkClick r:id="rId2"/>
              </a:rPr>
              <a:t>формою № </a:t>
            </a:r>
            <a:r>
              <a:rPr lang="uk-UA" b="1" dirty="0" err="1" smtClean="0">
                <a:hlinkClick r:id="rId2"/>
              </a:rPr>
              <a:t>ФКЧ</a:t>
            </a:r>
            <a:r>
              <a:rPr lang="uk-UA" b="1" dirty="0" smtClean="0">
                <a:hlinkClick r:id="rId2"/>
              </a:rPr>
              <a:t>-1</a:t>
            </a:r>
            <a:r>
              <a:rPr lang="uk-UA" dirty="0" smtClean="0"/>
              <a:t> (</a:t>
            </a:r>
            <a:r>
              <a:rPr lang="uk-UA" dirty="0" smtClean="0">
                <a:hlinkClick r:id="rId3"/>
              </a:rPr>
              <a:t>п.1 р. ІІ Положення №13</a:t>
            </a:r>
            <a:r>
              <a:rPr lang="uk-UA" dirty="0" smtClean="0"/>
              <a:t>). </a:t>
            </a:r>
            <a:r>
              <a:rPr lang="uk-UA" b="1" dirty="0" smtClean="0"/>
              <a:t>Товарний чек</a:t>
            </a:r>
            <a:r>
              <a:rPr lang="uk-UA" dirty="0" smtClean="0"/>
              <a:t> також є різновидом розрахункового документа, форма та зміст якого законодавчо не визначена. Тому суб’єкти господарювання можуть видавати товарні чеки довільної форми. </a:t>
            </a:r>
            <a:r>
              <a:rPr lang="ru-RU" dirty="0" err="1" smtClean="0"/>
              <a:t>Отже</a:t>
            </a:r>
            <a:r>
              <a:rPr lang="ru-RU" dirty="0"/>
              <a:t>, основною </a:t>
            </a:r>
            <a:r>
              <a:rPr lang="uk-UA" b="1" dirty="0" smtClean="0"/>
              <a:t>відмінністю товарного чека від фіскального</a:t>
            </a:r>
            <a:r>
              <a:rPr lang="uk-UA" dirty="0" smtClean="0"/>
              <a:t> є спосіб його формування. Фіскальний чек реєструється </a:t>
            </a:r>
            <a:r>
              <a:rPr lang="uk-UA" dirty="0" err="1" smtClean="0"/>
              <a:t>РРО</a:t>
            </a:r>
            <a:r>
              <a:rPr lang="uk-UA" dirty="0" smtClean="0"/>
              <a:t>, а товарний чек заповнюється вручну. </a:t>
            </a:r>
            <a:br>
              <a:rPr lang="uk-UA" dirty="0" smtClean="0"/>
            </a:br>
            <a:r>
              <a:rPr lang="uk-UA" dirty="0" smtClean="0"/>
              <a:t>Крім того, фіскальний чек в обов’язковому порядку повинен бути виданий покупцю, а товарний чек видається за вимогою</a:t>
            </a:r>
            <a:r>
              <a:rPr lang="ru-RU" dirty="0" smtClean="0"/>
              <a:t>. </a:t>
            </a:r>
            <a:endParaRPr lang="uk-UA"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866435"/>
            <a:ext cx="2451881" cy="17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Акцизний податок повинен відображатися у фіскальному чеку окрем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781258"/>
            <a:ext cx="2562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30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923330"/>
          </a:xfrm>
          <a:prstGeom prst="rect">
            <a:avLst/>
          </a:prstGeom>
        </p:spPr>
        <p:txBody>
          <a:bodyPr wrap="square">
            <a:spAutoFit/>
          </a:bodyPr>
          <a:lstStyle/>
          <a:p>
            <a:pPr indent="457200" algn="just"/>
            <a:r>
              <a:rPr lang="uk-UA" b="1" dirty="0"/>
              <a:t>Інформаційні  товарні  знаки  </a:t>
            </a:r>
            <a:r>
              <a:rPr lang="uk-UA" dirty="0"/>
              <a:t>–  система  умовних  позначень  у  вигляді сукупності  символів,  емблем,  піктограм,  ідеограм,  кодів,  за  допомогою  яких частково реалізується більшість функції товарного маркування. </a:t>
            </a:r>
            <a:endParaRPr lang="uk-UA" dirty="0"/>
          </a:p>
        </p:txBody>
      </p:sp>
      <p:sp>
        <p:nvSpPr>
          <p:cNvPr id="5" name="Прямоугольник 4"/>
          <p:cNvSpPr/>
          <p:nvPr/>
        </p:nvSpPr>
        <p:spPr>
          <a:xfrm>
            <a:off x="251520" y="1484784"/>
            <a:ext cx="8568952" cy="646331"/>
          </a:xfrm>
          <a:prstGeom prst="rect">
            <a:avLst/>
          </a:prstGeom>
        </p:spPr>
        <p:txBody>
          <a:bodyPr wrap="square">
            <a:spAutoFit/>
          </a:bodyPr>
          <a:lstStyle/>
          <a:p>
            <a:pPr algn="just"/>
            <a:r>
              <a:rPr lang="uk-UA" dirty="0" smtClean="0"/>
              <a:t>Товарний  знак  –  позначення,  за  яким  товари  і  послуги  одних  осіб відрізняються від однорідних товарів і послуг інших осіб. </a:t>
            </a:r>
            <a:endParaRPr lang="uk-UA" dirty="0"/>
          </a:p>
        </p:txBody>
      </p:sp>
      <p:sp>
        <p:nvSpPr>
          <p:cNvPr id="7" name="Прямоугольник 6"/>
          <p:cNvSpPr/>
          <p:nvPr/>
        </p:nvSpPr>
        <p:spPr>
          <a:xfrm>
            <a:off x="264338" y="2204864"/>
            <a:ext cx="8700149" cy="3970318"/>
          </a:xfrm>
          <a:prstGeom prst="rect">
            <a:avLst/>
          </a:prstGeom>
        </p:spPr>
        <p:txBody>
          <a:bodyPr wrap="square">
            <a:spAutoFit/>
          </a:bodyPr>
          <a:lstStyle/>
          <a:p>
            <a:pPr indent="457200" algn="just"/>
            <a:r>
              <a:rPr lang="uk-UA" dirty="0"/>
              <a:t>Знаки  найменування  місць  походження  товару  –  це  назва  країни, населеного  пункту,  місцевості  або  іншого  географічного  об'єкта,  що використаний для позначення товару, особливі властивості якого винятково чи головним чином визначаються характерними для даного географічного регіону природними  умовами  чи  людським  фактором,  або  природними  умовами  і людським  фактором  одночасно.  </a:t>
            </a:r>
          </a:p>
          <a:p>
            <a:pPr indent="457200" algn="just"/>
            <a:endParaRPr lang="uk-UA" dirty="0"/>
          </a:p>
          <a:p>
            <a:pPr indent="457200" algn="just"/>
            <a:r>
              <a:rPr lang="uk-UA" dirty="0"/>
              <a:t>Сюди  відносяться  знаки  країни  походження товару, населеного пункту, місцевості,  історичної назви географічного об'єкта. Наприклад, «</a:t>
            </a:r>
            <a:r>
              <a:rPr lang="uk-UA" dirty="0" err="1"/>
              <a:t>Made</a:t>
            </a:r>
            <a:r>
              <a:rPr lang="uk-UA" dirty="0"/>
              <a:t> </a:t>
            </a:r>
            <a:r>
              <a:rPr lang="uk-UA" dirty="0" err="1"/>
              <a:t>іn</a:t>
            </a:r>
            <a:r>
              <a:rPr lang="uk-UA" dirty="0"/>
              <a:t> </a:t>
            </a:r>
            <a:r>
              <a:rPr lang="uk-UA" dirty="0" err="1"/>
              <a:t>USA</a:t>
            </a:r>
            <a:r>
              <a:rPr lang="uk-UA" dirty="0"/>
              <a:t>». </a:t>
            </a:r>
          </a:p>
          <a:p>
            <a:pPr indent="457200" algn="just"/>
            <a:endParaRPr lang="uk-UA" dirty="0"/>
          </a:p>
          <a:p>
            <a:pPr indent="457200" algn="just"/>
            <a:r>
              <a:rPr lang="uk-UA" dirty="0"/>
              <a:t>Знак відповідності (в області сертифікації) – захищений у встановленому порядку  знак,  виданий  та  застосовуваний  відповідно  до  правил  системи сертифікації,  який  вказує, що  забезпечується  необхідна  впевненість  у  тім, що дана  продукція  відповідає  конкретному  стандарту  чи  іншому  нормативному документу. </a:t>
            </a:r>
            <a:endParaRPr lang="uk-UA" dirty="0"/>
          </a:p>
        </p:txBody>
      </p:sp>
    </p:spTree>
    <p:extLst>
      <p:ext uri="{BB962C8B-B14F-4D97-AF65-F5344CB8AC3E}">
        <p14:creationId xmlns:p14="http://schemas.microsoft.com/office/powerpoint/2010/main" val="18720620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2788</Words>
  <Application>Microsoft Office PowerPoint</Application>
  <PresentationFormat>Экран (4:3)</PresentationFormat>
  <Paragraphs>166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kafnalog</dc:creator>
  <cp:lastModifiedBy>kafnalog</cp:lastModifiedBy>
  <cp:revision>41</cp:revision>
  <dcterms:created xsi:type="dcterms:W3CDTF">2023-01-10T09:32:00Z</dcterms:created>
  <dcterms:modified xsi:type="dcterms:W3CDTF">2023-03-02T07:40:27Z</dcterms:modified>
</cp:coreProperties>
</file>