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302" r:id="rId4"/>
    <p:sldId id="287" r:id="rId5"/>
    <p:sldId id="257" r:id="rId6"/>
    <p:sldId id="258" r:id="rId7"/>
    <p:sldId id="259" r:id="rId8"/>
    <p:sldId id="283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84" r:id="rId18"/>
    <p:sldId id="268" r:id="rId19"/>
    <p:sldId id="285" r:id="rId20"/>
    <p:sldId id="269" r:id="rId21"/>
    <p:sldId id="286" r:id="rId22"/>
    <p:sldId id="270" r:id="rId23"/>
    <p:sldId id="271" r:id="rId24"/>
    <p:sldId id="272" r:id="rId25"/>
    <p:sldId id="27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26" r:id="rId57"/>
    <p:sldId id="327" r:id="rId58"/>
    <p:sldId id="328" r:id="rId5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CC"/>
    <a:srgbClr val="FF99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Полилиния 175"/>
          <p:cNvSpPr>
            <a:spLocks/>
          </p:cNvSpPr>
          <p:nvPr/>
        </p:nvSpPr>
        <p:spPr bwMode="auto">
          <a:xfrm>
            <a:off x="0" y="5027613"/>
            <a:ext cx="3035694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5" name="Полилиния 176"/>
          <p:cNvSpPr>
            <a:spLocks/>
          </p:cNvSpPr>
          <p:nvPr/>
        </p:nvSpPr>
        <p:spPr bwMode="auto">
          <a:xfrm>
            <a:off x="0" y="5138739"/>
            <a:ext cx="276654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3" name="Группа 1352"/>
          <p:cNvGrpSpPr/>
          <p:nvPr/>
        </p:nvGrpSpPr>
        <p:grpSpPr>
          <a:xfrm>
            <a:off x="-5716" y="5268913"/>
            <a:ext cx="1874532" cy="1612900"/>
            <a:chOff x="0" y="5268913"/>
            <a:chExt cx="2498725" cy="1612900"/>
          </a:xfrm>
        </p:grpSpPr>
        <p:sp>
          <p:nvSpPr>
            <p:cNvPr id="1220" name="Полилиния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1" name="Полилиния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2" name="Полилиния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3" name="Полилиния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4" name="Полилиния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5" name="Полилиния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6" name="Полилиния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8" name="Полилиния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9" name="Полилиния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0" name="Полилиния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1" name="Полилиния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2" name="Полилиния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3" name="Полилиния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4" name="Полилиния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5" name="Полилиния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6" name="Полилиния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7" name="Полилиния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8" name="Полилиния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9" name="Полилиния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0" name="Полилиния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1" name="Полилиния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2" name="Полилиния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3" name="Полилиния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4" name="Полилиния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5" name="Полилиния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6" name="Полилиния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7" name="Полилиния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8" name="Полилиния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9" name="Полилиния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0" name="Полилиния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1" name="Полилиния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2" name="Полилиния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3" name="Полилиния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4" name="Полилиния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5" name="Полилиния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6" name="Полилиния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7" name="Полилиния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8" name="Полилиния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9" name="Полилиния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0" name="Полилиния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1" name="Полилиния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2" name="Полилиния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3" name="Полилиния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4" name="Полилиния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5" name="Полилиния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6" name="Полилиния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7" name="Полилиния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8" name="Полилиния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9" name="Полилиния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0" name="Полилиния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1" name="Полилиния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2" name="Полилиния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3" name="Полилиния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4" name="Полилиния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5" name="Полилиния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6" name="Полилиния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7" name="Полилиния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8" name="Полилиния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9" name="Полилиния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0" name="Полилиния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1" name="Полилиния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2" name="Полилиния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3" name="Полилиния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4" name="Полилиния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5" name="Полилиния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6" name="Полилиния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7" name="Полилиния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8" name="Полилиния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9" name="Полилиния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0" name="Полилиния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1" name="Полилиния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2" name="Полилиния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3" name="Полилиния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4" name="Полилиния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5" name="Полилиния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6" name="Полилиния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7" name="Полилиния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8" name="Полилиния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9" name="Полилиния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0" name="Полилиния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1" name="Полилиния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2" name="Полилиния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3" name="Полилиния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4" name="Полилиния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5" name="Полилиния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6" name="Полилиния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7" name="Полилиния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8" name="Полилиния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9" name="Полилиния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0" name="Полилиния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1" name="Полилиния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2" name="Полилиния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3" name="Полилиния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4" name="Полилиния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5" name="Полилиния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6" name="Полилиния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7" name="Полилиния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8" name="Полилиния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9" name="Полилиния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0" name="Полилиния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1" name="Полилиния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2" name="Полилиния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3" name="Полилиния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4" name="Полилиния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5" name="Полилиния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6" name="Полилиния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7" name="Полилиния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8" name="Полилиния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9" name="Полилиния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0" name="Полилиния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1" name="Полилиния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2" name="Полилиния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3" name="Полилиния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4" name="Полилиния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5" name="Полилиния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6" name="Полилиния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7" name="Полилиния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8" name="Полилиния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9" name="Полилиния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5" name="Полилиния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6" name="Полилиния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151" name="Полилиния 174"/>
          <p:cNvSpPr>
            <a:spLocks/>
          </p:cNvSpPr>
          <p:nvPr/>
        </p:nvSpPr>
        <p:spPr bwMode="auto">
          <a:xfrm>
            <a:off x="5691480" y="5129214"/>
            <a:ext cx="3454903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6" name="Полилиния 177"/>
          <p:cNvSpPr>
            <a:spLocks/>
          </p:cNvSpPr>
          <p:nvPr/>
        </p:nvSpPr>
        <p:spPr bwMode="auto">
          <a:xfrm>
            <a:off x="6046378" y="5243514"/>
            <a:ext cx="3100005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48" name="Группа 1347"/>
          <p:cNvGrpSpPr/>
          <p:nvPr/>
        </p:nvGrpSpPr>
        <p:grpSpPr>
          <a:xfrm>
            <a:off x="6801431" y="5339715"/>
            <a:ext cx="2344951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Полилиния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8" name="Полилиния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9" name="Полилиния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0" name="Полилиния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1" name="Полилиния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2" name="Полилиния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3" name="Полилиния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4" name="Полилиния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5" name="Полилиния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6" name="Полилиния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8" name="Полилиния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9" name="Полилиния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0" name="Полилиния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1" name="Полилиния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2" name="Полилиния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3" name="Полилиния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4" name="Полилиния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5" name="Полилиния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6" name="Полилиния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7" name="Полилиния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8" name="Полилиния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9" name="Полилиния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0" name="Полилиния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1" name="Полилиния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2" name="Полилиния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3" name="Полилиния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4" name="Полилиния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5" name="Полилиния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6" name="Полилиния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8" name="Полилиния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9" name="Полилиния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341" name="Полилиния 331"/>
          <p:cNvSpPr>
            <a:spLocks/>
          </p:cNvSpPr>
          <p:nvPr/>
        </p:nvSpPr>
        <p:spPr bwMode="auto">
          <a:xfrm>
            <a:off x="5119831" y="4976813"/>
            <a:ext cx="4026552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43" name="Полилиния 333"/>
          <p:cNvSpPr>
            <a:spLocks/>
          </p:cNvSpPr>
          <p:nvPr/>
        </p:nvSpPr>
        <p:spPr bwMode="auto">
          <a:xfrm>
            <a:off x="5608114" y="5110164"/>
            <a:ext cx="3538269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1" name="Группа 1350"/>
          <p:cNvGrpSpPr/>
          <p:nvPr/>
        </p:nvGrpSpPr>
        <p:grpSpPr>
          <a:xfrm>
            <a:off x="1191" y="3359150"/>
            <a:ext cx="9141618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Полилиния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0" name="Полилиния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2" name="Полилиния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107" y="685800"/>
            <a:ext cx="6859786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107" y="3657599"/>
            <a:ext cx="6859786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107" y="1676400"/>
            <a:ext cx="6859786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107" y="5029200"/>
            <a:ext cx="6859786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42107" y="1828800"/>
            <a:ext cx="3361295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0598" y="1828800"/>
            <a:ext cx="3361295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107" y="1828800"/>
            <a:ext cx="3361295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42107" y="2743200"/>
            <a:ext cx="3361295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0598" y="1828800"/>
            <a:ext cx="3361295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0598" y="2743200"/>
            <a:ext cx="3361295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107" y="402276"/>
            <a:ext cx="6859786" cy="11604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40" name="Дата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241" name="Нижний колонтитул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2" name="Номер слайда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119" y="741872"/>
            <a:ext cx="3144067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1846" y="762000"/>
            <a:ext cx="4173037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9119" y="3581400"/>
            <a:ext cx="3144067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9117" y="741872"/>
            <a:ext cx="314406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71846" y="762000"/>
            <a:ext cx="4173037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9117" y="3581400"/>
            <a:ext cx="314406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6" name="Дата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87" name="Нижний колонтитул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0" name="Номер слайда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Полилиния 330"/>
          <p:cNvSpPr>
            <a:spLocks/>
          </p:cNvSpPr>
          <p:nvPr/>
        </p:nvSpPr>
        <p:spPr bwMode="auto">
          <a:xfrm>
            <a:off x="0" y="5525051"/>
            <a:ext cx="9150908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107" y="402276"/>
            <a:ext cx="6859786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107" y="1828800"/>
            <a:ext cx="6859786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5"/>
            <a:r>
              <a:rPr lang="ru-RU" dirty="0" smtClean="0"/>
              <a:t>Шесть</a:t>
            </a:r>
          </a:p>
          <a:p>
            <a:pPr lvl="6"/>
            <a:r>
              <a:rPr lang="ru-RU" dirty="0" smtClean="0"/>
              <a:t>Семь</a:t>
            </a:r>
          </a:p>
          <a:p>
            <a:pPr lvl="7"/>
            <a:r>
              <a:rPr lang="ru-RU" dirty="0" smtClean="0"/>
              <a:t>Восемь</a:t>
            </a:r>
          </a:p>
          <a:p>
            <a:pPr lvl="8"/>
            <a:r>
              <a:rPr lang="ru-RU" dirty="0" smtClean="0"/>
              <a:t>Девять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326874" y="6413501"/>
            <a:ext cx="931875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45230" y="6413501"/>
            <a:ext cx="5084551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73079" y="6413501"/>
            <a:ext cx="641372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k-uvelichit-pribyl-ot-partnjorskih-programm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0"/>
            <a:ext cx="2688998" cy="267888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1556792"/>
            <a:ext cx="90469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cap="all" dirty="0" err="1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Аналіз</a:t>
            </a:r>
            <a:r>
              <a:rPr lang="ru-RU" sz="6000" b="1" cap="all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6000" b="1" cap="all" dirty="0" err="1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прибутку</a:t>
            </a:r>
            <a:r>
              <a:rPr lang="ru-RU" sz="6000" b="1" cap="all" dirty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6000" b="1" cap="all" dirty="0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СУБ’ЄКТА </a:t>
            </a:r>
            <a:r>
              <a:rPr lang="ru-RU" sz="6000" b="1" cap="all" dirty="0" err="1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зовнішньо-економічної</a:t>
            </a:r>
            <a:r>
              <a:rPr lang="ru-RU" sz="6000" b="1" cap="all" dirty="0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6000" b="1" cap="all" dirty="0" err="1" smtClean="0">
                <a:ln w="0">
                  <a:solidFill>
                    <a:schemeClr val="tx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діяльності</a:t>
            </a:r>
            <a:endParaRPr lang="ru-RU" sz="6000" b="1" cap="all" dirty="0">
              <a:ln w="0">
                <a:solidFill>
                  <a:schemeClr val="tx1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7749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46279"/>
            <a:ext cx="8737806" cy="5840242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01142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95135" y="1628800"/>
            <a:ext cx="8715436" cy="2154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sng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Стаття "Валовий прибуток (збиток)" визначається: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b="1" u="sng" dirty="0" smtClean="0">
              <a:solidFill>
                <a:schemeClr val="accent2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Чистий дохід (виручка) від реалізації продукції (товарів, робіт, послуг) - Собівартість реалізованої продукції (товарів, робіт, послуг).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1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2844" y="857232"/>
            <a:ext cx="8715404" cy="230832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sng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Фінансовий результат від операційної діяльності визначається: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b="1" u="sng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Валовий прибуток (збиток) + інші операційні доходи - адміністративні витрати - витрат на збут - інші операційні витрати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2844" y="3786190"/>
            <a:ext cx="8715436" cy="193899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sng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Фінансовий результат до оподаткування: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b="1" u="sng" dirty="0" smtClean="0">
              <a:solidFill>
                <a:schemeClr val="accent2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Фінансовий результат від операційної діяльності + фінансові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доходи +</a:t>
            </a:r>
            <a:r>
              <a:rPr lang="uk-UA" sz="24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інші доходи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фінансові витрати –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інші витрати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147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071678"/>
            <a:ext cx="8572560" cy="1938992"/>
          </a:xfrm>
          <a:prstGeom prst="rect">
            <a:avLst/>
          </a:prstGeom>
          <a:ln w="19050">
            <a:solidFill>
              <a:schemeClr val="tx1"/>
            </a:solidFill>
            <a:prstDash val="lgDashDotDot"/>
          </a:ln>
        </p:spPr>
        <p:txBody>
          <a:bodyPr wrap="square">
            <a:spAutoFit/>
          </a:bodyPr>
          <a:lstStyle/>
          <a:p>
            <a:r>
              <a:rPr lang="uk-UA" sz="2400" b="1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Чистий прибуток розраховується:</a:t>
            </a:r>
            <a:r>
              <a:rPr lang="uk-UA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Фінансовий результат до оподаткування ± витрат (доходу) з податку на прибуток ± прибутку (збитку) від припинення діяльності після оподаткування.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71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58" y="1071546"/>
            <a:ext cx="857256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sng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Розділ 2 "Сукупний дохід"</a:t>
            </a:r>
            <a:r>
              <a:rPr kumimoji="0" lang="uk-UA" sz="2400" b="0" i="1" u="sng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включає дооцінки (уцінки) необоротних активів, фінансових інструментів, накопичені курсові різниці, частку іншого сукупного доходу асоційованих та спільних підприємств, інший сукупний дохід, податок на прибуток, пов'язаний з іншим сукупним доходом.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sng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Розділ 3 "Елементи операційних витрат"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звіту про фінансові результати включає матеріальні витрати,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витрати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оплату праці, відрахування на соціальні заходи, амортизацію та інші операційні витрати.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99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0011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sng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Times New Roman" pitchFamily="18" charset="0"/>
              </a:rPr>
              <a:t>Розділ 4 "Розрахунок показників прибутковості акцій"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торкається обмеженого кола підприємств. Інформація, яка тут відбивається, насамперед цікавить дійсних і потенційних акціонерів.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500438"/>
            <a:ext cx="87154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ea typeface="Times New Roman" pitchFamily="18" charset="0"/>
                <a:cs typeface="Times New Roman" pitchFamily="18" charset="0"/>
              </a:rPr>
              <a:t>Якщо акціонерне товариство не випустило привілейованих акцій і, отже, не має зобов'язань по виплаті дивідендів за такими акціями, то тоді власникам простих акцій належить весь чистий прибуток (збиток), відображений у розділі І "Звіту про фінансові резуль­тати". В іншому випадку необхідно з суми чистого прибутку відняти (а до суми чистого збитку додати) дивіденди, оголошені або виплачені власникам привілейованих акцій.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714488"/>
            <a:ext cx="8572560" cy="1200329"/>
          </a:xfrm>
          <a:prstGeom prst="rect">
            <a:avLst/>
          </a:prstGeom>
          <a:ln w="38100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u="sng" dirty="0" smtClean="0">
                <a:solidFill>
                  <a:schemeClr val="accent2"/>
                </a:solidFill>
                <a:ea typeface="Times New Roman" pitchFamily="18" charset="0"/>
                <a:cs typeface="Times New Roman" pitchFamily="18" charset="0"/>
              </a:rPr>
              <a:t>Чистий прибуток, що припадає на одну просту акцію = </a:t>
            </a:r>
            <a:r>
              <a:rPr lang="uk-UA" sz="2400" dirty="0" smtClean="0">
                <a:ea typeface="Times New Roman" pitchFamily="18" charset="0"/>
                <a:cs typeface="Times New Roman" pitchFamily="18" charset="0"/>
              </a:rPr>
              <a:t>Сума чистого прибутку або збитку, яка належить власникам простих акцій / на середньорічну кількість простих акцій</a:t>
            </a:r>
          </a:p>
        </p:txBody>
      </p:sp>
    </p:spTree>
    <p:extLst>
      <p:ext uri="{BB962C8B-B14F-4D97-AF65-F5344CB8AC3E}">
        <p14:creationId xmlns:p14="http://schemas.microsoft.com/office/powerpoint/2010/main" val="2286891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688059"/>
              </p:ext>
            </p:extLst>
          </p:nvPr>
        </p:nvGraphicFramePr>
        <p:xfrm>
          <a:off x="428596" y="928670"/>
          <a:ext cx="8215369" cy="547219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214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460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Показники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За минулий рік, </a:t>
                      </a:r>
                      <a:br>
                        <a:rPr lang="uk-UA" sz="1800" dirty="0"/>
                      </a:br>
                      <a:r>
                        <a:rPr lang="uk-UA" sz="1800" dirty="0"/>
                        <a:t>тис. </a:t>
                      </a:r>
                      <a:r>
                        <a:rPr lang="uk-UA" sz="1800" dirty="0" err="1"/>
                        <a:t>грн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За звітний рік, </a:t>
                      </a:r>
                      <a:endParaRPr lang="ru-RU" sz="1800" dirty="0"/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тис. </a:t>
                      </a:r>
                      <a:r>
                        <a:rPr lang="uk-UA" sz="1800" dirty="0" err="1"/>
                        <a:t>грн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Темп зростання, %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Чистий дохід (виручка) від реалізації продукції (товарів, робіт, послуг)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4 234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4 718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111,4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Собівартість реалізованої продукції (товарів, робіт, послуг)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3 167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3 411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107,7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15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Валовий прибуток (збиток)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1 067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1 307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122,5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2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Фінансовий результат від операційної діяльності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1 040,7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1 283,3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123,3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15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Фінансовий результат до оподаткування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1 036,2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1 265,4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122,1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15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Чистий прибуток (збиток)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725,2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885,8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122,1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60" marR="6826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001156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Таблиця 1 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Аналіз рівня і динаміки показників фінансових результатів 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діяльності підприємства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47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928670"/>
            <a:ext cx="8643998" cy="4955203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cs typeface="Arial" pitchFamily="34" charset="0"/>
              </a:rPr>
              <a:t>Дані табл.1 показують, що в звітному періоді підприємство значно поліпшило результат своєї діяльності в порівнянні з минулим роком. </a:t>
            </a:r>
          </a:p>
          <a:p>
            <a:pPr algn="just"/>
            <a:r>
              <a:rPr lang="uk-UA" sz="2800" b="1" u="sng" dirty="0" smtClean="0">
                <a:solidFill>
                  <a:schemeClr val="accent2"/>
                </a:solidFill>
                <a:cs typeface="Arial" pitchFamily="34" charset="0"/>
              </a:rPr>
              <a:t>Чистий прибуток </a:t>
            </a:r>
            <a:r>
              <a:rPr lang="uk-UA" sz="2400" dirty="0" smtClean="0">
                <a:cs typeface="Arial" pitchFamily="34" charset="0"/>
              </a:rPr>
              <a:t>збільшився на 22,1 %. Основним чинником, який вплинув на збільшення чистого прибутку, з'явилося збільшення валового прибутку на 22,5 %. Це сталося в основному за рахунок зростання чистого доходу (виручки) від реалізації продукції (товарів, робіт, послуг). </a:t>
            </a:r>
          </a:p>
          <a:p>
            <a:pPr algn="just"/>
            <a:endParaRPr lang="uk-UA" sz="2400" dirty="0" smtClean="0">
              <a:cs typeface="Arial" pitchFamily="34" charset="0"/>
            </a:endParaRPr>
          </a:p>
          <a:p>
            <a:pPr algn="just"/>
            <a:r>
              <a:rPr lang="uk-UA" sz="2400" dirty="0" smtClean="0">
                <a:cs typeface="Arial" pitchFamily="34" charset="0"/>
              </a:rPr>
              <a:t>Причинами збільшення останнього показника може стати зростання цін на готову продукцію і комплектуючі вироби, значне прискорення реалізації товарної продукції, що залучає в господарський оборот значну суму коштів.</a:t>
            </a:r>
            <a:endParaRPr lang="ru-RU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064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8929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3. Аналіз валового прибутку</a:t>
            </a:r>
            <a:endParaRPr kumimoji="0" lang="uk-UA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-214346" y="785794"/>
            <a:ext cx="9358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spc="300" dirty="0" smtClean="0">
                <a:solidFill>
                  <a:schemeClr val="accent2"/>
                </a:solidFill>
                <a:latin typeface="Arial" pitchFamily="34" charset="0"/>
                <a:cs typeface="Times New Roman" pitchFamily="18" charset="0"/>
              </a:rPr>
              <a:t>Чинники, які впливають на валовий прибуток</a:t>
            </a:r>
            <a:r>
              <a:rPr lang="uk-UA" sz="2400" b="1" spc="3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Times New Roman" pitchFamily="18" charset="0"/>
              </a:rPr>
              <a:t>:</a:t>
            </a:r>
            <a:endParaRPr kumimoji="0" lang="uk-UA" sz="2400" b="1" i="0" strike="noStrike" cap="none" spc="300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643050"/>
            <a:ext cx="80724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err="1" smtClean="0"/>
              <a:t>зміна</a:t>
            </a:r>
            <a:r>
              <a:rPr lang="ru-RU" sz="2400" dirty="0" smtClean="0"/>
              <a:t> </a:t>
            </a:r>
            <a:r>
              <a:rPr lang="ru-RU" sz="2400" dirty="0" err="1" smtClean="0"/>
              <a:t>обсягу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реалізації</a:t>
            </a:r>
            <a:r>
              <a:rPr lang="ru-RU" sz="2400" dirty="0" smtClean="0"/>
              <a:t>;</a:t>
            </a:r>
          </a:p>
          <a:p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err="1" smtClean="0"/>
              <a:t>структури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;</a:t>
            </a:r>
          </a:p>
          <a:p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err="1" smtClean="0"/>
              <a:t>відпускних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цін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продукцію</a:t>
            </a:r>
            <a:r>
              <a:rPr lang="ru-RU" sz="2400" dirty="0" smtClean="0"/>
              <a:t>; </a:t>
            </a:r>
          </a:p>
          <a:p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err="1" smtClean="0"/>
              <a:t>цін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сировину</a:t>
            </a:r>
            <a:r>
              <a:rPr lang="ru-RU" sz="2400" dirty="0" smtClean="0"/>
              <a:t>, </a:t>
            </a:r>
            <a:r>
              <a:rPr lang="ru-RU" sz="2400" dirty="0" err="1" smtClean="0"/>
              <a:t>матеріали</a:t>
            </a:r>
            <a:r>
              <a:rPr lang="ru-RU" sz="2400" dirty="0" smtClean="0"/>
              <a:t>, </a:t>
            </a:r>
            <a:r>
              <a:rPr lang="ru-RU" sz="2400" dirty="0" err="1" smtClean="0"/>
              <a:t>паливо</a:t>
            </a:r>
            <a:r>
              <a:rPr lang="ru-RU" sz="2400" dirty="0" smtClean="0"/>
              <a:t>;</a:t>
            </a:r>
          </a:p>
          <a:p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dirty="0" err="1" smtClean="0"/>
              <a:t>тарифів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енергію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перевезення</a:t>
            </a:r>
            <a:r>
              <a:rPr lang="ru-RU" sz="2400" dirty="0" smtClean="0"/>
              <a:t>; </a:t>
            </a:r>
          </a:p>
          <a:p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err="1" smtClean="0"/>
              <a:t>рівня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витрат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ресурсів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39346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8429684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Arial" pitchFamily="34" charset="0"/>
              </a:rPr>
              <a:t>Факторного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Arial" pitchFamily="34" charset="0"/>
              </a:rPr>
              <a:t>аналіз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Arial" pitchFamily="34" charset="0"/>
              </a:rPr>
              <a:t> валового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Arial" pitchFamily="34" charset="0"/>
              </a:rPr>
              <a:t>прибутку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Arial" pitchFamily="34" charset="0"/>
              </a:rPr>
              <a:t>від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Arial" pitchFamily="34" charset="0"/>
              </a:rPr>
              <a:t>реалізації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Arial" pitchFamily="34" charset="0"/>
              </a:rPr>
              <a:t>продукції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85720" y="1428736"/>
            <a:ext cx="87153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Times New Roman" pitchFamily="18" charset="0"/>
              </a:rPr>
              <a:t>а)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Times New Roman" pitchFamily="18" charset="0"/>
              </a:rPr>
              <a:t>зміна відпускних цін на продукцію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):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  <a:sym typeface="Symbol" pitchFamily="18" charset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286124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</a:pPr>
            <a:endParaRPr lang="ru-RU" sz="2400" dirty="0" smtClean="0">
              <a:cs typeface="Arial" pitchFamily="34" charset="0"/>
              <a:sym typeface="Symbol" pitchFamily="18" charset="2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</a:pPr>
            <a:r>
              <a:rPr lang="uk-UA" sz="2400" dirty="0" smtClean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де Ц</a:t>
            </a:r>
            <a:r>
              <a:rPr lang="uk-UA" sz="2400" baseline="-30000" dirty="0" smtClean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uk-UA" sz="2400" dirty="0" smtClean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чистий дохід (виручка) від реалізації продукції в звітному році в цінах звітного року;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</a:pPr>
            <a:endParaRPr lang="ru-RU" sz="2400" dirty="0" smtClean="0">
              <a:cs typeface="Arial" pitchFamily="34" charset="0"/>
              <a:sym typeface="Symbol" pitchFamily="18" charset="2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</a:pPr>
            <a:r>
              <a:rPr lang="uk-UA" sz="2400" dirty="0" smtClean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Ц</a:t>
            </a:r>
            <a:r>
              <a:rPr lang="uk-UA" sz="2400" baseline="-30000" dirty="0" smtClean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1,0</a:t>
            </a:r>
            <a:r>
              <a:rPr lang="uk-UA" sz="2400" dirty="0" smtClean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чистий дохід від реалізації в звітному році в цінах базисного року.</a:t>
            </a:r>
            <a:endParaRPr lang="uk-UA" sz="2400" dirty="0" smtClean="0"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2500306"/>
            <a:ext cx="2357454" cy="461665"/>
          </a:xfrm>
          <a:prstGeom prst="rect">
            <a:avLst/>
          </a:prstGeom>
          <a:ln w="571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</a:pPr>
            <a:r>
              <a:rPr lang="uk-UA" sz="2400" b="1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lang="uk-UA" sz="24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uk-UA" sz="2400" b="1" baseline="-30000" dirty="0" smtClean="0"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uk-UA" sz="24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Ц</a:t>
            </a:r>
            <a:r>
              <a:rPr lang="uk-UA" sz="2400" b="1" baseline="-30000" dirty="0" smtClean="0"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uk-UA" sz="24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</a:t>
            </a:r>
            <a:r>
              <a:rPr lang="uk-UA" sz="2400" b="1" dirty="0" err="1" smtClean="0"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Ц</a:t>
            </a:r>
            <a:r>
              <a:rPr lang="uk-UA" sz="2400" b="1" baseline="-30000" dirty="0" err="1" smtClean="0"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uk-UA" sz="2400" b="1" baseline="-30000" dirty="0" smtClean="0"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,0</a:t>
            </a:r>
            <a:r>
              <a:rPr lang="uk-UA" sz="24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sz="2400" i="1" dirty="0" smtClean="0"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uk-UA" sz="2400" dirty="0" smtClean="0">
              <a:latin typeface="Arial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72378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9138" y="4437112"/>
            <a:ext cx="9098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400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9545" y="522920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 sz="2400" b="1" dirty="0">
              <a:solidFill>
                <a:schemeClr val="accent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052736"/>
            <a:ext cx="78742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1.</a:t>
            </a:r>
            <a:r>
              <a:rPr lang="uk-UA" sz="2400" b="1" dirty="0" smtClean="0">
                <a:solidFill>
                  <a:schemeClr val="accent2"/>
                </a:solidFill>
              </a:rPr>
              <a:t>Завдання аналізу прибутку і рентабельності</a:t>
            </a:r>
          </a:p>
          <a:p>
            <a:pPr>
              <a:buNone/>
            </a:pPr>
            <a:endParaRPr lang="uk-UA" sz="24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uk-UA" sz="2400" b="1" dirty="0" smtClean="0">
                <a:solidFill>
                  <a:schemeClr val="accent2"/>
                </a:solidFill>
              </a:rPr>
              <a:t>2. Аналіз рівня і динаміки показників фінансових результатів діяльності підприємства</a:t>
            </a:r>
          </a:p>
          <a:p>
            <a:pPr>
              <a:buNone/>
            </a:pPr>
            <a:endParaRPr lang="uk-UA" sz="24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uk-UA" sz="2400" b="1" dirty="0" smtClean="0">
                <a:solidFill>
                  <a:schemeClr val="accent2"/>
                </a:solidFill>
              </a:rPr>
              <a:t>3. Аналіз валового прибутку</a:t>
            </a:r>
          </a:p>
          <a:p>
            <a:pPr>
              <a:buNone/>
            </a:pPr>
            <a:endParaRPr lang="uk-UA" sz="24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uk-UA" sz="2400" b="1" dirty="0" smtClean="0">
                <a:solidFill>
                  <a:schemeClr val="accent2"/>
                </a:solidFill>
              </a:rPr>
              <a:t>4. Методика факторного аналізу чистого прибутку</a:t>
            </a:r>
          </a:p>
          <a:p>
            <a:pPr>
              <a:buNone/>
            </a:pPr>
            <a:endParaRPr lang="uk-UA" sz="24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uk-UA" sz="2400" b="1" dirty="0" smtClean="0">
                <a:solidFill>
                  <a:schemeClr val="accent2"/>
                </a:solidFill>
              </a:rPr>
              <a:t>5. Аналіз розподілу чистого прибутку підприємства</a:t>
            </a:r>
          </a:p>
          <a:p>
            <a:pPr>
              <a:buNone/>
            </a:pPr>
            <a:endParaRPr lang="uk-UA" sz="24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uk-UA" sz="2400" b="1" dirty="0" smtClean="0">
                <a:solidFill>
                  <a:schemeClr val="accent2"/>
                </a:solidFill>
              </a:rPr>
              <a:t>6. Аналіз показників рентабельності</a:t>
            </a:r>
          </a:p>
          <a:p>
            <a:pPr>
              <a:buNone/>
            </a:pPr>
            <a:endParaRPr lang="uk-UA" sz="24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uk-UA" sz="2400" b="1" dirty="0" smtClean="0">
                <a:solidFill>
                  <a:schemeClr val="accent2"/>
                </a:solidFill>
              </a:rPr>
              <a:t>7. Комплексна рейтингова оцінка підприємств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09544" y="16317"/>
            <a:ext cx="5871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Перелік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питань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70559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285728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б) зміни цін на матеріали, тарифів на енергію і перевезення, тарифних ставок (окладів) оплати праці</a:t>
            </a:r>
            <a:r>
              <a:rPr lang="uk-UA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uk-UA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uk-UA" sz="2800" b="1" baseline="-25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).</a:t>
            </a:r>
            <a:r>
              <a:rPr lang="uk-UA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785926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Arial" pitchFamily="34" charset="0"/>
                <a:cs typeface="Arial" pitchFamily="34" charset="0"/>
              </a:rPr>
              <a:t>Для оцінки цього впливу використовують дані про собівартість продукції.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357562"/>
            <a:ext cx="8286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в) вплив порушення господарської дисципліни (</a:t>
            </a:r>
            <a:r>
              <a:rPr lang="uk-UA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uk-UA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uk-UA" sz="2800" b="1" baseline="-25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uk-UA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algn="just"/>
            <a:endParaRPr lang="uk-UA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400" dirty="0" smtClean="0">
                <a:latin typeface="Arial" pitchFamily="34" charset="0"/>
                <a:cs typeface="Arial" pitchFamily="34" charset="0"/>
              </a:rPr>
              <a:t>встановлюється за допомогою аналізу економії, що склалася внаслідок порушення стандартів, технічних умов, невиконання плану заходів щодо охорони праці, техніки безпеки та ін.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250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42844" y="142852"/>
            <a:ext cx="878687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г) збільшення обсягу чистого доходу від реалізації продукції в оцінці за базисною собівартістю.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Обчислюють коефіцієнт зростання чистого доходу від реалізації продукції в оцінці за базисною собівартістю: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786183"/>
              </p:ext>
            </p:extLst>
          </p:nvPr>
        </p:nvGraphicFramePr>
        <p:xfrm>
          <a:off x="3714744" y="2857496"/>
          <a:ext cx="17859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Формула" r:id="rId3" imgW="660240" imgH="444240" progId="Equation.3">
                  <p:embed/>
                </p:oleObj>
              </mc:Choice>
              <mc:Fallback>
                <p:oleObj name="Формула" r:id="rId3" imgW="66024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2857496"/>
                        <a:ext cx="1785950" cy="8540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28596" y="4000504"/>
            <a:ext cx="8572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 С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1,0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– фактична собівартість реалізованої продукції за звітний період у цінах і тарифах базисного року;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– собівартість реалізованої продукції базисного року.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38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3154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0" y="428604"/>
            <a:ext cx="89297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Далі коригують базисний валовий прибуток на отриманий коефіцієнт і віднімають із нього базисний розмір валового прибутку: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1857364"/>
            <a:ext cx="5886548" cy="523220"/>
          </a:xfrm>
          <a:prstGeom prst="rect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uk-UA" sz="2800" b="1" dirty="0" smtClean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uk-UA" sz="2800" b="1" baseline="-25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= П</a:t>
            </a:r>
            <a:r>
              <a:rPr lang="uk-UA" sz="2800" b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dirty="0" smtClean="0">
                <a:latin typeface="Arial" pitchFamily="34" charset="0"/>
                <a:cs typeface="Arial" pitchFamily="34" charset="0"/>
                <a:sym typeface="Symbol"/>
              </a:rPr>
              <a:t>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 К</a:t>
            </a:r>
            <a:r>
              <a:rPr lang="uk-UA" sz="2800" b="1" baseline="-25000" dirty="0" smtClean="0">
                <a:latin typeface="Arial" pitchFamily="34" charset="0"/>
                <a:cs typeface="Arial" pitchFamily="34" charset="0"/>
              </a:rPr>
              <a:t>Р1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 – П</a:t>
            </a:r>
            <a:r>
              <a:rPr lang="uk-UA" sz="2800" b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uk-UA" sz="2800" b="1" dirty="0" err="1" smtClean="0">
                <a:latin typeface="Arial" pitchFamily="34" charset="0"/>
                <a:cs typeface="Arial" pitchFamily="34" charset="0"/>
              </a:rPr>
              <a:t>П</a:t>
            </a:r>
            <a:r>
              <a:rPr lang="uk-UA" sz="2800" b="1" baseline="-25000" dirty="0" err="1" smtClean="0">
                <a:latin typeface="Arial" pitchFamily="34" charset="0"/>
                <a:cs typeface="Arial" pitchFamily="34" charset="0"/>
              </a:rPr>
              <a:t>0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dirty="0" smtClean="0">
                <a:latin typeface="Arial" pitchFamily="34" charset="0"/>
                <a:cs typeface="Arial" pitchFamily="34" charset="0"/>
                <a:sym typeface="Symbol"/>
              </a:rPr>
              <a:t>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 (К</a:t>
            </a:r>
            <a:r>
              <a:rPr lang="uk-UA" sz="2800" b="1" baseline="-25000" dirty="0" smtClean="0">
                <a:latin typeface="Arial" pitchFamily="34" charset="0"/>
                <a:cs typeface="Arial" pitchFamily="34" charset="0"/>
              </a:rPr>
              <a:t>Р1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 – 1),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0" y="2928934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вплив на валовий прибуток змін в обсязі чистого доходу від реалізації продукції;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П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валовий прибуток базисного року;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Р1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коефіцієнт зростання чистого доходу від реалізації продукції.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64874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85688" y="214290"/>
            <a:ext cx="88583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д) збільшення чистого доходу (виручки) від реалізації продукції за рахунок структурних зрушень у складі продукції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uk-UA" sz="2400" b="1" i="0" u="none" strike="noStrike" cap="none" normalizeH="0" baseline="-3000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підрахунок зводиться до визначення різниці між коефіцієнтом зростання чистого доходу від реалізації продукції в оцінці за відпускними цінами і коефіцієнтом росту чистого доходу від реалізації продукції в оцінці за базисною собівартістю з урахуванням валового прибутку базисного року: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3286124"/>
            <a:ext cx="3700052" cy="523220"/>
          </a:xfrm>
          <a:prstGeom prst="rect">
            <a:avLst/>
          </a:prstGeom>
          <a:ln w="38100">
            <a:solidFill>
              <a:schemeClr val="accent2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ru-RU" sz="2800" b="1" baseline="-250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= П</a:t>
            </a:r>
            <a:r>
              <a:rPr lang="ru-RU" sz="2800" b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  <a:sym typeface="Symbol"/>
              </a:rPr>
              <a:t>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(К</a:t>
            </a:r>
            <a:r>
              <a:rPr lang="ru-RU" sz="2800" b="1" baseline="-25000" dirty="0" smtClean="0">
                <a:latin typeface="Arial" pitchFamily="34" charset="0"/>
                <a:cs typeface="Arial" pitchFamily="34" charset="0"/>
              </a:rPr>
              <a:t>Р2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– К</a:t>
            </a:r>
            <a:r>
              <a:rPr lang="ru-RU" sz="2800" b="1" baseline="-25000" dirty="0" smtClean="0">
                <a:latin typeface="Arial" pitchFamily="34" charset="0"/>
                <a:cs typeface="Arial" pitchFamily="34" charset="0"/>
              </a:rPr>
              <a:t>Р1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),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42844" y="4071942"/>
            <a:ext cx="878687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вплив на валовий прибуток змін в чистому доході від реалізації продукції, зумовлених змінами в структурі продукції;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Р2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коефіцієнт зростання чистого доходу від реалізації в оцінці за відпускними цінами: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71799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255621"/>
              </p:ext>
            </p:extLst>
          </p:nvPr>
        </p:nvGraphicFramePr>
        <p:xfrm>
          <a:off x="3714744" y="1643050"/>
          <a:ext cx="1643074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Формула" r:id="rId3" imgW="901309" imgH="520474" progId="Equation.3">
                  <p:embed/>
                </p:oleObj>
              </mc:Choice>
              <mc:Fallback>
                <p:oleObj name="Формула" r:id="rId3" imgW="901309" imgH="520474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1643050"/>
                        <a:ext cx="1643074" cy="100013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42844" y="3071810"/>
            <a:ext cx="885828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 Ц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1,0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– обсяг чистого доходу від реалізації в звітному періоді за цінами базисного року;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– обсяг чистого доходу від реалізації в базисному році.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390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267" name="Rectangle 75"/>
          <p:cNvSpPr>
            <a:spLocks noChangeArrowheads="1"/>
          </p:cNvSpPr>
          <p:nvPr/>
        </p:nvSpPr>
        <p:spPr bwMode="auto">
          <a:xfrm>
            <a:off x="142844" y="0"/>
            <a:ext cx="8858312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е) зміна (збільшення, зменшення) витрат на 1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грн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продукції (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uk-UA" sz="2400" b="1" i="0" u="none" strike="noStrike" cap="none" normalizeH="0" baseline="-3000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Вплив цього фактора визначається різницею між базисною собівартістю фактично реалізованої продукції і фактичною собівартістю, обчисленою з урахуванням змін цін на матеріальні ресурси.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ж) зміна собівартості реалізованої продукції за рахунок структурних зрушень у складі продукції</a:t>
            </a:r>
            <a:r>
              <a:rPr lang="uk-UA" sz="1400" b="1" dirty="0" smtClean="0">
                <a:solidFill>
                  <a:schemeClr val="accent2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Вплив даного фактора обчислюється порівнянням базисної собівартості реалізованої продукції, скорегованої на коефіцієнт зростання чистого доходу від реалізації про­дукції,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з базисною собівартістю фактично реалізованої продукції. У форма­лізованому вигляді цей розрахунок виглядатиме так: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endParaRPr lang="uk-UA" sz="2000" b="1" dirty="0" smtClean="0">
              <a:latin typeface="Arial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uk-UA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7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С</a:t>
            </a:r>
            <a:r>
              <a:rPr kumimoji="0" lang="uk-UA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К</a:t>
            </a:r>
            <a:r>
              <a:rPr kumimoji="0" lang="uk-UA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Р2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С</a:t>
            </a:r>
            <a:r>
              <a:rPr kumimoji="0" lang="uk-UA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1,0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де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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uk-UA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7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вплив на валовий прибуток змін собівартості за розрахунок структурних зрушень у складі реалізованої продукції;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С</a:t>
            </a:r>
            <a:r>
              <a:rPr kumimoji="0" lang="uk-UA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собівартість реалізованої продукції базисного року;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С</a:t>
            </a:r>
            <a:r>
              <a:rPr kumimoji="0" lang="uk-UA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1,0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собівартість реалізованої продукції звітного року в цінах і за умов базисного року.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23861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500034" y="356739"/>
            <a:ext cx="864396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з) зміна обсягу реалізації продукції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Плановий валовий прибуток *</a:t>
            </a:r>
            <a:r>
              <a:rPr lang="uk-UA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Відсоток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перевиконання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(недовиконання) плану за об'ємом реалізації, обчисленому, виходячи з планових цін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060848"/>
            <a:ext cx="8501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і)зміни структури і асортименту реалізованої продукції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визначається так: від валового прибутку за планом, перерахованим на фактичну реалізацію потрібно відняти плановий прибуток, скоректований на відсоток виконання (недовиконання) плану по реалізації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286256"/>
            <a:ext cx="83582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uk-UA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) плив зміни собівартості реалізованої продукції на валовий прибуток</a:t>
            </a:r>
            <a:r>
              <a:rPr lang="uk-UA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визначається так: від фактичної собівартості реалізованої продукції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слід відняти собівартість за планом, перерахованим на фактичну реалізацію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0" y="0"/>
            <a:ext cx="91440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5.4. Методика факторного аналізу чистого прибутку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71604" y="1714488"/>
          <a:ext cx="6096000" cy="4974336"/>
        </p:xfrm>
        <a:graphic>
          <a:graphicData uri="http://schemas.openxmlformats.org/drawingml/2006/table">
            <a:tbl>
              <a:tblPr/>
              <a:tblGrid>
                <a:gridCol w="510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843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0" dirty="0">
                          <a:latin typeface="Arial"/>
                          <a:ea typeface="Times New Roman"/>
                          <a:cs typeface="Times New Roman"/>
                        </a:rPr>
                        <a:t>Показники</a:t>
                      </a:r>
                      <a:endParaRPr lang="ru-RU" sz="16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0">
                          <a:latin typeface="Arial"/>
                          <a:ea typeface="Times New Roman"/>
                          <a:cs typeface="Times New Roman"/>
                        </a:rPr>
                        <a:t>Код рядка</a:t>
                      </a:r>
                      <a:endParaRPr lang="ru-RU" sz="1600" b="1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4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1. Чистий дохід від реалізації продукції (товарів, робіт, послуг) (В)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4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2. Собівартість реалізованої продукції (товарів, робіт, послуг) (С)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2050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4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3. Інші операційні доходи (ІОД)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2120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4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4. Адміністративні витрати (АВ)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2130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4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5. Витрати на збут (ЗВ)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2150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4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6. Інші операційні витрати (ІОВ)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2180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4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7. Дохід від участі в капіталі (ДУК)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2200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4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8. Інші фінансові доходи (ІФД)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2220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4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9. Інші доходи (ІД)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2240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4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10. Фінансові витрати (ФВ)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2250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4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11. Інші витрати (ІВ)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2270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4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 spc="-40">
                          <a:latin typeface="Arial"/>
                          <a:ea typeface="Times New Roman"/>
                          <a:cs typeface="Times New Roman"/>
                        </a:rPr>
                        <a:t>12. Витрати з податку на прибуток (ПНП)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"/>
                          <a:ea typeface="Times New Roman"/>
                          <a:cs typeface="Times New Roman"/>
                        </a:rPr>
                        <a:t>2300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4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Arial"/>
                          <a:ea typeface="Times New Roman"/>
                          <a:cs typeface="Times New Roman"/>
                        </a:rPr>
                        <a:t>13. Чистий прибуток (ЧП)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Arial"/>
                          <a:ea typeface="Times New Roman"/>
                          <a:cs typeface="Times New Roman"/>
                        </a:rPr>
                        <a:t>2350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142844" y="1000108"/>
            <a:ext cx="9001156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Таблиця 2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Факторний аналіз чистого прибутку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214282" y="785794"/>
            <a:ext cx="8715436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lang="uk-UA" sz="2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плив факторних показників на прибуток (результативний показник) можна представити у вигляді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аддитивної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моделі, пода­ної у формулі: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endParaRPr lang="uk-UA" sz="1400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endParaRPr lang="uk-UA" sz="1400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endParaRPr lang="uk-UA" sz="1400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928802"/>
            <a:ext cx="8858312" cy="400110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</a:pPr>
            <a:r>
              <a:rPr lang="uk-UA" sz="2000" b="1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ЧП = В – С + </a:t>
            </a:r>
            <a:r>
              <a:rPr lang="uk-UA" sz="2000" b="1" dirty="0" err="1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ІОД</a:t>
            </a:r>
            <a:r>
              <a:rPr lang="uk-UA" sz="2000" b="1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– АВ – ЗВ – ІОВ + ДУК +ІФД + ІД – ФВ – ІВ – ПНП	</a:t>
            </a:r>
            <a:endParaRPr lang="uk-UA" sz="20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57158" y="2857496"/>
            <a:ext cx="900115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=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ПВ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N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Ц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endParaRPr lang="uk-UA" sz="2000" dirty="0" smtClean="0">
              <a:latin typeface="Arial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де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ПВ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показник структури реалізованої продукції;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 – обсяг реалізації продукції;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Ц – ціна продукції.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57158" y="4643446"/>
            <a:ext cx="821537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C=ПВ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Впер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де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ПВ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показник структури реалізованої продукції;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 – обсяг виробництва продукції;</a:t>
            </a: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Впер – перемінні витрати на виробництво одиниці реалізованої продукції (собівартість одиниці).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142844" y="1255083"/>
            <a:ext cx="885831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Головний факторний ланцюжок, який формує прибуток, може мати такий вигляд: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витрати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виробництво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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прибуток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b="1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Складові цього ланцюжка повинні знаходитись під постійною увагою і контролем. Це завдання вирішується на основі організації врахування витрат за системою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"</a:t>
            </a:r>
            <a:r>
              <a:rPr kumimoji="0" lang="uk-UA" sz="2400" b="1" i="1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директ-костинг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"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значення якої зростає у зв'язку з переходом до ринкової економіки.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97839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400" i="1" dirty="0" smtClean="0"/>
              <a:t>здатність усвідомлювати понятійний апарат та механізм форму­вання прибутку,</a:t>
            </a:r>
          </a:p>
          <a:p>
            <a:pPr>
              <a:buFont typeface="Arial" pitchFamily="34" charset="0"/>
              <a:buChar char="•"/>
            </a:pPr>
            <a:endParaRPr lang="en-US" sz="2400" i="1" dirty="0" smtClean="0"/>
          </a:p>
          <a:p>
            <a:pPr>
              <a:buFont typeface="Arial" pitchFamily="34" charset="0"/>
              <a:buChar char="•"/>
            </a:pPr>
            <a:r>
              <a:rPr lang="uk-UA" sz="2400" i="1" dirty="0" smtClean="0"/>
              <a:t>здатність визначати і оцінювати вплив факторів на формування прибутку підприємства і рентабельність,</a:t>
            </a:r>
          </a:p>
          <a:p>
            <a:r>
              <a:rPr lang="uk-UA" sz="2400" i="1" dirty="0" smtClean="0"/>
              <a:t> </a:t>
            </a:r>
            <a:endParaRPr lang="en-US" sz="2400" i="1" dirty="0" smtClean="0"/>
          </a:p>
          <a:p>
            <a:pPr>
              <a:buFont typeface="Arial" pitchFamily="34" charset="0"/>
              <a:buChar char="•"/>
            </a:pPr>
            <a:r>
              <a:rPr lang="uk-UA" sz="2400" i="1" dirty="0" smtClean="0"/>
              <a:t>здатність надавати керівництву підприємства інформацію, яка необхідна для прийняття управлінських рішень.</a:t>
            </a:r>
            <a:endParaRPr lang="uk-UA" sz="24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-78328" y="332656"/>
            <a:ext cx="93006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Після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вивчення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теми студент </a:t>
            </a: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набуває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таких компетентностей: 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088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142844" y="642918"/>
            <a:ext cx="885828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Першою особливістю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системи "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директ-костинг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є поділ витрат на постійні та змінні. Змінні витрати прямо залежать від обсягу та асортименту продукції, що випускається. Навпаки, постійні витрати не залежать від зміни обсягу продукції.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Друга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особливість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"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директ-костинг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"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поєднання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управлінського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фінансового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обліку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42844" y="2857496"/>
            <a:ext cx="892978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 одного боку,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маржинальний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прибуток становить різницю між виручкою від реалізації і змінними витратами. З другого – це сума постійних витрат і прибутку. Все це важливо для деталізації аналізу.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Третьою особливістю системи "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директ-костинг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є розробка методики економіко-математичного і графічного подання й аналізу звітів для прогнозу чистих прибутків.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01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прямокутній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системі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координат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будується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графік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залежності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собівартості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прибутку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кількості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одиниць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випущеної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продукції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 точці критичного обсягу виробництва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немає прибутку і немає збитку. Справа від неї знаходиться зона прибутку. Для кожного значення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(кількість одиниць продукції) чистий прибуток визначається як різниця між розміром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маржинального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прибутку і постійних витрат.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10" name="AutoShape 2"/>
          <p:cNvSpPr>
            <a:spLocks noChangeAspect="1" noChangeArrowheads="1"/>
          </p:cNvSpPr>
          <p:nvPr/>
        </p:nvSpPr>
        <p:spPr bwMode="auto">
          <a:xfrm>
            <a:off x="1643042" y="2214554"/>
            <a:ext cx="6008688" cy="417988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1" name="AutoShape 3"/>
          <p:cNvSpPr>
            <a:spLocks noChangeAspect="1" noChangeArrowheads="1"/>
          </p:cNvSpPr>
          <p:nvPr/>
        </p:nvSpPr>
        <p:spPr bwMode="auto">
          <a:xfrm>
            <a:off x="0" y="0"/>
            <a:ext cx="5991225" cy="4191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2"/>
          <a:srcRect l="31836" t="38281" r="17187" b="11914"/>
          <a:stretch>
            <a:fillRect/>
          </a:stretch>
        </p:blipFill>
        <p:spPr bwMode="auto">
          <a:xfrm>
            <a:off x="1714480" y="2000240"/>
            <a:ext cx="5940910" cy="464347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0" y="0"/>
            <a:ext cx="900115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Користуючись графіком (рис.1), можна провести деякі розрахунки для аналізу залежності "витрати – обсяг виробництва – прибуток".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 точці критичного обсягу отримано: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ОВ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Ц – ОВ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З</a:t>
            </a:r>
            <a:r>
              <a:rPr kumimoji="0" lang="uk-UA" sz="2000" b="1" i="0" u="none" strike="noStrike" cap="none" normalizeH="0" baseline="-3000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П</a:t>
            </a:r>
            <a:r>
              <a:rPr kumimoji="0" lang="uk-UA" sz="2000" b="1" i="0" u="none" strike="noStrike" cap="none" normalizeH="0" baseline="-3000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0,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де ОВ – обсяг виробництва;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Ц – ціна одиниці продукції;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З</a:t>
            </a:r>
            <a:r>
              <a:rPr kumimoji="0" lang="uk-UA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змінні витрати;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П</a:t>
            </a:r>
            <a:r>
              <a:rPr kumimoji="0" lang="uk-UA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постійні витрати.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-214346" y="2571744"/>
            <a:ext cx="69897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Тоді критичний обсяг виробництва буде дорівнювати: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759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847643"/>
              </p:ext>
            </p:extLst>
          </p:nvPr>
        </p:nvGraphicFramePr>
        <p:xfrm>
          <a:off x="3357555" y="3000372"/>
          <a:ext cx="1500198" cy="688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1" name="Формула" r:id="rId3" imgW="1079032" imgH="495085" progId="Equation.3">
                  <p:embed/>
                </p:oleObj>
              </mc:Choice>
              <mc:Fallback>
                <p:oleObj name="Формула" r:id="rId3" imgW="1079032" imgH="495085" progId="Equation.3">
                  <p:embed/>
                  <p:pic>
                    <p:nvPicPr>
                      <p:cNvPr id="0" name="Picture 1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5" y="3000372"/>
                        <a:ext cx="1500198" cy="688164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142844" y="3714752"/>
            <a:ext cx="87868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Перетворення формули розкриває зв'язок обсягу продукції і відносного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маржинального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доходу: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760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785687"/>
              </p:ext>
            </p:extLst>
          </p:nvPr>
        </p:nvGraphicFramePr>
        <p:xfrm>
          <a:off x="2571736" y="4429132"/>
          <a:ext cx="3857652" cy="91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2" name="Формула" r:id="rId5" imgW="2412720" imgH="647640" progId="Equation.3">
                  <p:embed/>
                </p:oleObj>
              </mc:Choice>
              <mc:Fallback>
                <p:oleObj name="Формула" r:id="rId5" imgW="2412720" imgH="647640" progId="Equation.3">
                  <p:embed/>
                  <p:pic>
                    <p:nvPicPr>
                      <p:cNvPr id="0" name="Picture 16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4429132"/>
                        <a:ext cx="3857652" cy="9183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285720" y="5500702"/>
            <a:ext cx="88582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 р – відносний рівень питомих змінних витрат у ціні </a:t>
            </a:r>
            <a:r>
              <a:rPr kumimoji="0" lang="uk-UA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продукту      (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 = З</a:t>
            </a:r>
            <a:r>
              <a:rPr kumimoji="0" lang="uk-UA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: Ц);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(1 – р) – відносний прибуток.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88841"/>
            <a:ext cx="8424936" cy="4770537"/>
          </a:xfrm>
          <a:prstGeom prst="rect">
            <a:avLst/>
          </a:prstGeom>
          <a:ln w="2857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uk-UA" sz="2800" b="1" i="1" dirty="0" smtClean="0"/>
              <a:t>                 </a:t>
            </a:r>
            <a:r>
              <a:rPr lang="ru-RU" sz="2800" dirty="0" err="1" smtClean="0"/>
              <a:t>Чистий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прибуток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розподіляється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згідно</a:t>
            </a:r>
            <a:r>
              <a:rPr lang="ru-RU" sz="2800" dirty="0" smtClean="0"/>
              <a:t> </a:t>
            </a:r>
            <a:r>
              <a:rPr lang="ru-RU" sz="2800" dirty="0" err="1" smtClean="0"/>
              <a:t>зі</a:t>
            </a:r>
            <a:r>
              <a:rPr lang="ru-RU" sz="2800" dirty="0" smtClean="0"/>
              <a:t> статутом </a:t>
            </a:r>
            <a:r>
              <a:rPr lang="ru-RU" sz="2800" dirty="0" err="1" smtClean="0"/>
              <a:t>підприємства</a:t>
            </a:r>
            <a:r>
              <a:rPr lang="ru-RU" sz="2800" dirty="0" smtClean="0"/>
              <a:t>. </a:t>
            </a:r>
          </a:p>
          <a:p>
            <a:pPr algn="just">
              <a:buNone/>
            </a:pPr>
            <a:r>
              <a:rPr lang="ru-RU" sz="2800" dirty="0" smtClean="0"/>
              <a:t>За </a:t>
            </a:r>
            <a:r>
              <a:rPr lang="ru-RU" sz="2800" dirty="0" err="1" smtClean="0"/>
              <a:t>рахунок</a:t>
            </a:r>
            <a:r>
              <a:rPr lang="ru-RU" sz="2800" dirty="0" smtClean="0"/>
              <a:t> чистого </a:t>
            </a:r>
            <a:r>
              <a:rPr lang="ru-RU" sz="2800" dirty="0" err="1" smtClean="0"/>
              <a:t>прибутку</a:t>
            </a:r>
            <a:r>
              <a:rPr lang="ru-RU" sz="2800" dirty="0" smtClean="0"/>
              <a:t> :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err="1" smtClean="0"/>
              <a:t>виплачуються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дивіденти</a:t>
            </a:r>
            <a:r>
              <a:rPr lang="ru-RU" sz="2800" dirty="0" smtClean="0"/>
              <a:t> </a:t>
            </a:r>
            <a:r>
              <a:rPr lang="ru-RU" sz="2800" dirty="0" err="1" smtClean="0"/>
              <a:t>акціонерам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підприємства</a:t>
            </a:r>
            <a:r>
              <a:rPr lang="ru-RU" sz="2800" dirty="0" smtClean="0"/>
              <a:t>,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err="1" smtClean="0"/>
              <a:t>створюються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фонди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накопичення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споживання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резервний</a:t>
            </a:r>
            <a:r>
              <a:rPr lang="ru-RU" sz="2800" dirty="0" smtClean="0"/>
              <a:t> фонд,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err="1" smtClean="0"/>
              <a:t>поповнюється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оборотний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капітал</a:t>
            </a:r>
            <a:r>
              <a:rPr lang="ru-RU" sz="2800" dirty="0" smtClean="0"/>
              <a:t>,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err="1" smtClean="0"/>
              <a:t>поповнюється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реноваційний</a:t>
            </a:r>
            <a:r>
              <a:rPr lang="ru-RU" sz="2800" dirty="0" smtClean="0"/>
              <a:t> фонд,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/>
              <a:t>та </a:t>
            </a:r>
            <a:r>
              <a:rPr lang="ru-RU" sz="2800" dirty="0" err="1" smtClean="0"/>
              <a:t>інше</a:t>
            </a:r>
            <a:r>
              <a:rPr lang="ru-RU" sz="2800" dirty="0" smtClean="0"/>
              <a:t>.</a:t>
            </a:r>
          </a:p>
          <a:p>
            <a:pPr algn="just"/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08964"/>
            <a:ext cx="882047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Аналіз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розподілу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чистого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прибутку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підприємства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4648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15616" y="2564904"/>
            <a:ext cx="6859786" cy="253630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форми №2 "Звіт про фінансові результати",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розрахунки та кошториси використання фондів,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баланс підприємства.</a:t>
            </a:r>
          </a:p>
          <a:p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590023"/>
            <a:ext cx="920250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</a:t>
            </a:r>
            <a:r>
              <a:rPr lang="ru-RU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аналізу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використовується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інформація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 :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2804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44824"/>
            <a:ext cx="792088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uk-UA" b="1" i="1" dirty="0" smtClean="0"/>
              <a:t>      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всіма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напрямками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§"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цільове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витрачаються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затвердженим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кошторисом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повнота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запланованих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своєчасність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отриманий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 smtClean="0"/>
          </a:p>
          <a:p>
            <a:pPr algn="just"/>
            <a:r>
              <a:rPr lang="uk-UA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548680"/>
            <a:ext cx="70115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процесі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аналізу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вивчається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: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9787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4454" y="52830"/>
            <a:ext cx="844253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6. 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Аналіз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показників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рентабельності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Результативність діяльності будь-якого підприємства оцінюється за допомогою абсолютних і відносних показників.</a:t>
            </a:r>
          </a:p>
          <a:p>
            <a:r>
              <a:rPr lang="uk-UA" dirty="0" smtClean="0"/>
              <a:t> На основі абсолютних показників можна аналізувати відхилення різноманітних показників за ряд років.</a:t>
            </a:r>
          </a:p>
          <a:p>
            <a:r>
              <a:rPr lang="uk-UA" dirty="0" smtClean="0"/>
              <a:t> Відносні показники становлять різноманітні співвідношення прибутку і вкладеного капіталу (власного, інвестованого, позикового).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4810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859786" cy="1592510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Основні показники рентабельності можна об'єднати в такі групи:</a:t>
            </a:r>
            <a:endParaRPr lang="uk-UA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95536" y="2708920"/>
            <a:ext cx="8280920" cy="3472408"/>
          </a:xfrm>
        </p:spPr>
        <p:txBody>
          <a:bodyPr>
            <a:normAutofit/>
          </a:bodyPr>
          <a:lstStyle/>
          <a:p>
            <a:pPr lvl="0"/>
            <a:r>
              <a:rPr lang="uk-UA" sz="3200" dirty="0" smtClean="0"/>
              <a:t>показники, розраховані на основі прибутку;</a:t>
            </a:r>
          </a:p>
          <a:p>
            <a:pPr lvl="0"/>
            <a:r>
              <a:rPr lang="uk-UA" sz="3200" dirty="0" smtClean="0"/>
              <a:t>показники, розраховані на основі виробничих активів;</a:t>
            </a:r>
          </a:p>
          <a:p>
            <a:pPr lvl="0"/>
            <a:r>
              <a:rPr lang="uk-UA" sz="3200" dirty="0" smtClean="0"/>
              <a:t>показники, розраховані на основі потоків готівки</a:t>
            </a:r>
            <a:r>
              <a:rPr lang="uk-UA" sz="3600" dirty="0" smtClean="0"/>
              <a:t>.</a:t>
            </a:r>
          </a:p>
          <a:p>
            <a:pPr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0253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7800" y="1196753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 Формуються на основі розрахунку рівнів рентабельності за показниками прибутку, що відображені у звітності підприємства. </a:t>
            </a:r>
          </a:p>
          <a:p>
            <a:pPr algn="ctr"/>
            <a:endParaRPr lang="uk-UA" sz="2400" b="1" dirty="0" smtClean="0"/>
          </a:p>
          <a:p>
            <a:pPr algn="ctr"/>
            <a:endParaRPr lang="uk-UA" sz="2400" b="1" dirty="0" smtClean="0"/>
          </a:p>
          <a:p>
            <a:pPr algn="ctr"/>
            <a:endParaRPr lang="uk-UA" sz="2400" b="1" dirty="0" smtClean="0"/>
          </a:p>
          <a:p>
            <a:pPr algn="ctr"/>
            <a:endParaRPr lang="uk-UA" sz="2400" b="1" dirty="0" smtClean="0"/>
          </a:p>
          <a:p>
            <a:pPr algn="ctr"/>
            <a:endParaRPr lang="uk-UA" sz="2400" b="1" dirty="0" smtClean="0"/>
          </a:p>
          <a:p>
            <a:pPr algn="ctr"/>
            <a:endParaRPr lang="uk-UA" sz="2400" b="1" dirty="0" smtClean="0"/>
          </a:p>
          <a:p>
            <a:pPr algn="ctr"/>
            <a:r>
              <a:rPr lang="uk-UA" sz="2400" b="1" dirty="0" smtClean="0"/>
              <a:t>       Дані показники характеризують прибутковість продукції і показують, який прибуток має підприємство з кожної гривні реалізованої продукції. 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5865" y="188640"/>
            <a:ext cx="8506871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Показники, розраховані на основі прибутку.</a:t>
            </a:r>
            <a:endParaRPr lang="uk-UA" sz="3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8003" y="2695278"/>
            <a:ext cx="6107994" cy="1467443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41757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виявляються причини, що вплинули на зміну співвідношення витрат і прибутку. Це можуть бути зміни в структурі реалізації, зниження рентабельності окремих виробів, що входять у реалізовану продукцію.</a:t>
            </a:r>
          </a:p>
          <a:p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620688"/>
            <a:ext cx="770007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допомогою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методів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економічного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аналізу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: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2003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285728"/>
            <a:ext cx="8715436" cy="4801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indent="-457200">
              <a:lnSpc>
                <a:spcPct val="90000"/>
              </a:lnSpc>
              <a:buAutoNum type="arabicPeriod"/>
            </a:pP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Завдання аналізу прибутку і рентабельності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Прибуток</a:t>
            </a:r>
            <a:r>
              <a:rPr lang="uk-UA" sz="2800" i="1" dirty="0" smtClean="0"/>
              <a:t> </a:t>
            </a:r>
            <a:r>
              <a:rPr lang="uk-UA" sz="2800" dirty="0" smtClean="0"/>
              <a:t>– це грошовий дохід, утворений у результаті виробничо-господарської діяльності.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500438"/>
            <a:ext cx="8286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 smtClean="0"/>
              <a:t>Рентабельність</a:t>
            </a:r>
            <a:r>
              <a:rPr lang="ru-RU" sz="2800" b="1" dirty="0" smtClean="0"/>
              <a:t> </a:t>
            </a:r>
            <a:r>
              <a:rPr lang="ru-RU" sz="2800" dirty="0" smtClean="0"/>
              <a:t>–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якісний</a:t>
            </a:r>
            <a:r>
              <a:rPr lang="ru-RU" sz="2800" dirty="0" smtClean="0"/>
              <a:t>, </a:t>
            </a:r>
            <a:r>
              <a:rPr lang="ru-RU" sz="2800" dirty="0" err="1" smtClean="0"/>
              <a:t>вартісний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показник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характеризує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рівень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віддачі</a:t>
            </a:r>
            <a:r>
              <a:rPr lang="ru-RU" sz="2800" dirty="0" smtClean="0"/>
              <a:t> </a:t>
            </a:r>
            <a:r>
              <a:rPr lang="ru-RU" sz="2800" dirty="0" err="1" smtClean="0"/>
              <a:t>витрат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ступень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ресурсів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в </a:t>
            </a:r>
            <a:r>
              <a:rPr lang="ru-RU" sz="2800" dirty="0" err="1" smtClean="0"/>
              <a:t>наявності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в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процесі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виробництва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реалізації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продукції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09258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Аналіз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впливу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рентабельності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окремих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виробів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загальну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рен­табельність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реалізованої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продукції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проводиться в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такій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послідовності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endParaRPr lang="uk-UA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19" y="141277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        </a:t>
            </a:r>
            <a:endParaRPr lang="uk-UA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5290" y="1844825"/>
            <a:ext cx="806489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визначають питому вагу кожного виду продукції в загальному обсязі реалізації;</a:t>
            </a:r>
          </a:p>
          <a:p>
            <a:pPr algn="just"/>
            <a:endParaRPr lang="uk-UA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розраховують індивідуальні показники рентабельності окремих видів продукції; </a:t>
            </a:r>
          </a:p>
          <a:p>
            <a:pPr algn="just"/>
            <a:endParaRPr lang="uk-UA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визначають вплив рентабельності окремих виробів на середній рівень рентабельності для всієї реалізованої продукції (значення індивідуальних показників рентабельності необхідно помножити на частку виробу в загальному обсязі реалізованої продукції). </a:t>
            </a:r>
          </a:p>
        </p:txBody>
      </p:sp>
    </p:spTree>
    <p:extLst>
      <p:ext uri="{BB962C8B-B14F-4D97-AF65-F5344CB8AC3E}">
        <p14:creationId xmlns:p14="http://schemas.microsoft.com/office/powerpoint/2010/main" val="1928111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107" y="402276"/>
            <a:ext cx="6859786" cy="180258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Рентабельність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реалізованої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продукції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(Р) </a:t>
            </a:r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визначається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формулою:</a:t>
            </a:r>
            <a:endParaRPr lang="uk-UA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3789040"/>
            <a:ext cx="6859786" cy="244827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Де  </a:t>
            </a:r>
            <a:r>
              <a:rPr lang="uk-UA" dirty="0" err="1" smtClean="0"/>
              <a:t>Р</a:t>
            </a:r>
            <a:r>
              <a:rPr lang="uk-UA" baseline="-25000" dirty="0" err="1" smtClean="0"/>
              <a:t>i</a:t>
            </a:r>
            <a:r>
              <a:rPr lang="uk-UA" dirty="0" smtClean="0"/>
              <a:t> – рентабельність і-го виду продукції;</a:t>
            </a:r>
          </a:p>
          <a:p>
            <a:pPr>
              <a:buNone/>
            </a:pPr>
            <a:r>
              <a:rPr lang="uk-UA" dirty="0" smtClean="0"/>
              <a:t>     </a:t>
            </a:r>
            <a:r>
              <a:rPr lang="uk-UA" dirty="0" err="1" smtClean="0"/>
              <a:t>Пв</a:t>
            </a:r>
            <a:r>
              <a:rPr lang="uk-UA" baseline="-25000" dirty="0" err="1" smtClean="0"/>
              <a:t>i</a:t>
            </a:r>
            <a:r>
              <a:rPr lang="uk-UA" dirty="0" smtClean="0"/>
              <a:t> – питома вага і-го виду продукції в загальному обсязі реалізації;</a:t>
            </a:r>
          </a:p>
          <a:p>
            <a:pPr>
              <a:buNone/>
            </a:pPr>
            <a:r>
              <a:rPr lang="uk-UA" dirty="0" smtClean="0"/>
              <a:t>     n – кількість видів продукції, що випускається.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708920"/>
            <a:ext cx="2591848" cy="524087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5523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96752"/>
            <a:ext cx="6859786" cy="116046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Фінансовий результат, що одержить підприємство при зміні структури реалізації, визначається за формулою :</a:t>
            </a:r>
            <a:endParaRPr lang="uk-UA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107" y="3789040"/>
            <a:ext cx="6859786" cy="29523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де Р – фінансовий результат;</a:t>
            </a:r>
          </a:p>
          <a:p>
            <a:pPr>
              <a:buNone/>
            </a:pPr>
            <a:r>
              <a:rPr lang="uk-UA" dirty="0" smtClean="0"/>
              <a:t>В – чистий дохід (виручка) від реалізації продукції;</a:t>
            </a:r>
          </a:p>
          <a:p>
            <a:pPr>
              <a:buNone/>
            </a:pPr>
            <a:r>
              <a:rPr lang="uk-UA" dirty="0" smtClean="0"/>
              <a:t>n – число видів виробів, що випускаються;</a:t>
            </a:r>
          </a:p>
          <a:p>
            <a:pPr>
              <a:buNone/>
            </a:pPr>
            <a:r>
              <a:rPr lang="uk-UA" dirty="0" smtClean="0"/>
              <a:t>Ц</a:t>
            </a:r>
            <a:r>
              <a:rPr lang="uk-UA" baseline="-25000" dirty="0" smtClean="0"/>
              <a:t>і</a:t>
            </a:r>
            <a:r>
              <a:rPr lang="uk-UA" dirty="0" smtClean="0"/>
              <a:t> – ціна одиниці витрат на одиницю виробу;</a:t>
            </a:r>
          </a:p>
          <a:p>
            <a:pPr>
              <a:buNone/>
            </a:pPr>
            <a:r>
              <a:rPr lang="uk-UA" dirty="0" err="1" smtClean="0"/>
              <a:t>В</a:t>
            </a:r>
            <a:r>
              <a:rPr lang="uk-UA" baseline="-25000" dirty="0" err="1" smtClean="0"/>
              <a:t>і</a:t>
            </a:r>
            <a:r>
              <a:rPr lang="uk-UA" dirty="0" smtClean="0"/>
              <a:t> – змінні витрати на одиницю і-го виду виробу;</a:t>
            </a:r>
          </a:p>
          <a:p>
            <a:pPr>
              <a:buNone/>
            </a:pPr>
            <a:r>
              <a:rPr lang="uk-UA" dirty="0" err="1" smtClean="0"/>
              <a:t>Ч</a:t>
            </a:r>
            <a:r>
              <a:rPr lang="uk-UA" baseline="-25000" dirty="0" err="1" smtClean="0"/>
              <a:t>і</a:t>
            </a:r>
            <a:r>
              <a:rPr lang="uk-UA" dirty="0" smtClean="0"/>
              <a:t> – питома вага і-го виду виробів;</a:t>
            </a:r>
          </a:p>
          <a:p>
            <a:pPr>
              <a:buNone/>
            </a:pPr>
            <a:r>
              <a:rPr lang="uk-UA" dirty="0" smtClean="0"/>
              <a:t>С – постійні витрати.</a:t>
            </a:r>
          </a:p>
          <a:p>
            <a:endParaRPr lang="uk-UA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708920"/>
            <a:ext cx="2649021" cy="66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13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err="1" smtClean="0"/>
              <a:t>Формуються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розрахунку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 </a:t>
            </a:r>
            <a:r>
              <a:rPr lang="ru-RU" dirty="0" err="1" smtClean="0"/>
              <a:t>рентабельності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розміру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характеру </a:t>
            </a:r>
            <a:r>
              <a:rPr lang="ru-RU" dirty="0" err="1" smtClean="0"/>
              <a:t>авансованих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: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активи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; </a:t>
            </a:r>
            <a:r>
              <a:rPr lang="ru-RU" dirty="0" err="1" smtClean="0"/>
              <a:t>інвестований</a:t>
            </a:r>
            <a:r>
              <a:rPr lang="ru-RU" dirty="0" smtClean="0"/>
              <a:t> </a:t>
            </a:r>
            <a:r>
              <a:rPr lang="ru-RU" dirty="0" err="1" smtClean="0"/>
              <a:t>капітал</a:t>
            </a:r>
            <a:r>
              <a:rPr lang="ru-RU" dirty="0" smtClean="0"/>
              <a:t> (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плюс </a:t>
            </a:r>
            <a:r>
              <a:rPr lang="ru-RU" dirty="0" err="1" smtClean="0"/>
              <a:t>довгострокові</a:t>
            </a:r>
            <a:r>
              <a:rPr lang="ru-RU" dirty="0" smtClean="0"/>
              <a:t> </a:t>
            </a:r>
            <a:r>
              <a:rPr lang="ru-RU" dirty="0" err="1" smtClean="0"/>
              <a:t>зобов'язання</a:t>
            </a:r>
            <a:r>
              <a:rPr lang="ru-RU" dirty="0" smtClean="0"/>
              <a:t>); </a:t>
            </a:r>
            <a:r>
              <a:rPr lang="ru-RU" dirty="0" err="1" smtClean="0"/>
              <a:t>акціонерний</a:t>
            </a:r>
            <a:r>
              <a:rPr lang="ru-RU" dirty="0" smtClean="0"/>
              <a:t> (</a:t>
            </a:r>
            <a:r>
              <a:rPr lang="ru-RU" dirty="0" err="1" smtClean="0"/>
              <a:t>власний</a:t>
            </a:r>
            <a:r>
              <a:rPr lang="ru-RU" dirty="0" smtClean="0"/>
              <a:t>) </a:t>
            </a:r>
            <a:r>
              <a:rPr lang="ru-RU" dirty="0" err="1" smtClean="0"/>
              <a:t>капітал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ru-RU" dirty="0" smtClean="0"/>
              <a:t>     </a:t>
            </a:r>
          </a:p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специфічні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критеріям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789040"/>
            <a:ext cx="4916887" cy="1124404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-108520" y="260648"/>
            <a:ext cx="9080551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Показники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розраховані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основі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виробничих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активів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480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96752"/>
            <a:ext cx="6859786" cy="116046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Кожен із перерахованих показників легко моделюється за факторною залежністю.</a:t>
            </a:r>
            <a:br>
              <a:rPr lang="uk-UA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uk-UA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717032"/>
            <a:ext cx="6859786" cy="29523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залежність</a:t>
            </a:r>
            <a:r>
              <a:rPr lang="ru-RU" dirty="0" smtClean="0"/>
              <a:t> </a:t>
            </a:r>
            <a:r>
              <a:rPr lang="ru-RU" dirty="0" err="1" smtClean="0"/>
              <a:t>розкриває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рентабельністю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активів</a:t>
            </a:r>
            <a:r>
              <a:rPr lang="ru-RU" dirty="0" smtClean="0"/>
              <a:t>, </a:t>
            </a:r>
            <a:r>
              <a:rPr lang="ru-RU" dirty="0" err="1" smtClean="0"/>
              <a:t>рентабельністю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оборотністю</a:t>
            </a:r>
            <a:r>
              <a:rPr lang="ru-RU" dirty="0" smtClean="0"/>
              <a:t> </a:t>
            </a:r>
            <a:r>
              <a:rPr lang="ru-RU" dirty="0" err="1" smtClean="0"/>
              <a:t>активів</a:t>
            </a:r>
            <a:r>
              <a:rPr lang="ru-RU" dirty="0" smtClean="0"/>
              <a:t>. </a:t>
            </a:r>
            <a:r>
              <a:rPr lang="ru-RU" dirty="0" err="1" smtClean="0"/>
              <a:t>Економічний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формула прямо </a:t>
            </a:r>
            <a:r>
              <a:rPr lang="ru-RU" dirty="0" err="1" smtClean="0"/>
              <a:t>вказує</a:t>
            </a:r>
            <a:r>
              <a:rPr lang="ru-RU" dirty="0" smtClean="0"/>
              <a:t> шляхи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рентабельності</a:t>
            </a:r>
            <a:r>
              <a:rPr lang="ru-RU" dirty="0" smtClean="0"/>
              <a:t> </a:t>
            </a:r>
            <a:r>
              <a:rPr lang="ru-RU" dirty="0" err="1" smtClean="0"/>
              <a:t>сукупного</a:t>
            </a:r>
            <a:r>
              <a:rPr lang="ru-RU" dirty="0" smtClean="0"/>
              <a:t> </a:t>
            </a:r>
            <a:r>
              <a:rPr lang="ru-RU" dirty="0" err="1" smtClean="0"/>
              <a:t>капіталу</a:t>
            </a:r>
            <a:r>
              <a:rPr lang="ru-RU" dirty="0" smtClean="0"/>
              <a:t>: при </a:t>
            </a:r>
            <a:r>
              <a:rPr lang="ru-RU" dirty="0" err="1" smtClean="0"/>
              <a:t>низькій</a:t>
            </a:r>
            <a:r>
              <a:rPr lang="ru-RU" dirty="0" smtClean="0"/>
              <a:t> </a:t>
            </a:r>
            <a:r>
              <a:rPr lang="ru-RU" dirty="0" err="1" smtClean="0"/>
              <a:t>рентабельності</a:t>
            </a:r>
            <a:r>
              <a:rPr lang="ru-RU" dirty="0" smtClean="0"/>
              <a:t> продажу треба </a:t>
            </a:r>
            <a:r>
              <a:rPr lang="ru-RU" dirty="0" err="1" smtClean="0"/>
              <a:t>прагнути</a:t>
            </a:r>
            <a:r>
              <a:rPr lang="ru-RU" dirty="0" smtClean="0"/>
              <a:t> до </a:t>
            </a:r>
            <a:r>
              <a:rPr lang="ru-RU" dirty="0" err="1" smtClean="0"/>
              <a:t>прискорення</a:t>
            </a:r>
            <a:r>
              <a:rPr lang="ru-RU" dirty="0" smtClean="0"/>
              <a:t> обороту </a:t>
            </a:r>
            <a:r>
              <a:rPr lang="ru-RU" dirty="0" err="1" smtClean="0"/>
              <a:t>активів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276872"/>
            <a:ext cx="5660138" cy="1210164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8373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6859786" cy="116046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Схема 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факторної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залежності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рентабельності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всіх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активів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сукупного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капіталу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</a:t>
            </a:r>
            <a:endParaRPr lang="uk-UA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2204864"/>
            <a:ext cx="4279099" cy="4191000"/>
          </a:xfr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592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859786" cy="79208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Факторна модель аналізу рентабельності сукупного капіталу може бути подана в такому вигляді:</a:t>
            </a:r>
            <a:endParaRPr lang="uk-UA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780928"/>
            <a:ext cx="6859786" cy="388843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00000"/>
              </a:lnSpc>
              <a:spcBef>
                <a:spcPts val="360"/>
              </a:spcBef>
              <a:buNone/>
            </a:pP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де Р</a:t>
            </a:r>
            <a:r>
              <a:rPr lang="uk-UA" sz="6000" baseline="-25000" dirty="0" smtClean="0">
                <a:latin typeface="Times New Roman" pitchFamily="18" charset="0"/>
                <a:cs typeface="Times New Roman" pitchFamily="18" charset="0"/>
              </a:rPr>
              <a:t>СК</a:t>
            </a: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 – рентабельність сукупного капіталу;</a:t>
            </a:r>
          </a:p>
          <a:p>
            <a:pPr>
              <a:lnSpc>
                <a:spcPct val="100000"/>
              </a:lnSpc>
              <a:spcBef>
                <a:spcPts val="360"/>
              </a:spcBef>
              <a:buNone/>
            </a:pP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ЧП – чистий прибуток;</a:t>
            </a:r>
          </a:p>
          <a:p>
            <a:pPr>
              <a:lnSpc>
                <a:spcPct val="100000"/>
              </a:lnSpc>
              <a:spcBef>
                <a:spcPts val="360"/>
              </a:spcBef>
              <a:buNone/>
            </a:pP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Ф – середня вартість необоротних активів;</a:t>
            </a:r>
          </a:p>
          <a:p>
            <a:pPr>
              <a:lnSpc>
                <a:spcPct val="100000"/>
              </a:lnSpc>
              <a:spcBef>
                <a:spcPts val="360"/>
              </a:spcBef>
              <a:buNone/>
            </a:pP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Е – середні залишки матеріальних оборотних активів;</a:t>
            </a:r>
          </a:p>
          <a:p>
            <a:pPr>
              <a:lnSpc>
                <a:spcPct val="100000"/>
              </a:lnSpc>
              <a:spcBef>
                <a:spcPts val="360"/>
              </a:spcBef>
              <a:buNone/>
            </a:pP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В – обсяг продажу;</a:t>
            </a:r>
          </a:p>
          <a:p>
            <a:pPr>
              <a:lnSpc>
                <a:spcPct val="100000"/>
              </a:lnSpc>
              <a:spcBef>
                <a:spcPts val="360"/>
              </a:spcBef>
              <a:buNone/>
            </a:pP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ЧП/В – рентабельність продажу;</a:t>
            </a:r>
          </a:p>
          <a:p>
            <a:pPr>
              <a:lnSpc>
                <a:spcPct val="100000"/>
              </a:lnSpc>
              <a:spcBef>
                <a:spcPts val="360"/>
              </a:spcBef>
              <a:buNone/>
            </a:pP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Ф/В – фондомісткість продукції за необоротними активами;</a:t>
            </a:r>
          </a:p>
          <a:p>
            <a:pPr>
              <a:lnSpc>
                <a:spcPct val="100000"/>
              </a:lnSpc>
              <a:spcBef>
                <a:spcPts val="360"/>
              </a:spcBef>
              <a:buNone/>
            </a:pP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Е/В – фондомісткість продукції за обіговими коштами (коефіцієнт закріплення);</a:t>
            </a:r>
          </a:p>
          <a:p>
            <a:pPr>
              <a:lnSpc>
                <a:spcPct val="100000"/>
              </a:lnSpc>
              <a:spcBef>
                <a:spcPts val="360"/>
              </a:spcBef>
              <a:buNone/>
            </a:pP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С/В – витрати на 1 </a:t>
            </a:r>
            <a:r>
              <a:rPr lang="uk-UA" sz="6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 реалізованої продукції;</a:t>
            </a:r>
          </a:p>
          <a:p>
            <a:pPr>
              <a:lnSpc>
                <a:spcPct val="100000"/>
              </a:lnSpc>
              <a:spcBef>
                <a:spcPts val="360"/>
              </a:spcBef>
              <a:buNone/>
            </a:pP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З/В – </a:t>
            </a:r>
            <a:r>
              <a:rPr lang="uk-UA" sz="6000" dirty="0" err="1" smtClean="0">
                <a:latin typeface="Times New Roman" pitchFamily="18" charset="0"/>
                <a:cs typeface="Times New Roman" pitchFamily="18" charset="0"/>
              </a:rPr>
              <a:t>зарплатомісткість</a:t>
            </a: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 продукції;</a:t>
            </a:r>
          </a:p>
          <a:p>
            <a:pPr>
              <a:lnSpc>
                <a:spcPct val="100000"/>
              </a:lnSpc>
              <a:spcBef>
                <a:spcPts val="360"/>
              </a:spcBef>
              <a:buNone/>
            </a:pP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М/В – матеріаломісткість продукції;</a:t>
            </a:r>
          </a:p>
          <a:p>
            <a:pPr>
              <a:lnSpc>
                <a:spcPct val="100000"/>
              </a:lnSpc>
              <a:spcBef>
                <a:spcPts val="360"/>
              </a:spcBef>
              <a:buNone/>
            </a:pP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А/В – </a:t>
            </a:r>
            <a:r>
              <a:rPr lang="uk-UA" sz="6000" dirty="0" err="1" smtClean="0">
                <a:latin typeface="Times New Roman" pitchFamily="18" charset="0"/>
                <a:cs typeface="Times New Roman" pitchFamily="18" charset="0"/>
              </a:rPr>
              <a:t>амортизаціономісткість</a:t>
            </a: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 продукції.</a:t>
            </a:r>
          </a:p>
          <a:p>
            <a:endParaRPr lang="uk-UA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484784"/>
            <a:ext cx="3773425" cy="1048174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8014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Ще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одна </a:t>
            </a:r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факторна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модель </a:t>
            </a:r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рентабельності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:</a:t>
            </a:r>
            <a:endParaRPr lang="uk-UA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3717032"/>
            <a:ext cx="6859786" cy="275232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Рентабельність акціонерного (власного) капіталу Р</a:t>
            </a:r>
            <a:r>
              <a:rPr lang="uk-UA" baseline="-25000" dirty="0" smtClean="0"/>
              <a:t>ВК</a:t>
            </a:r>
            <a:r>
              <a:rPr lang="uk-UA" dirty="0" smtClean="0"/>
              <a:t> залежить від зміни рівня рентабельності продажу </a:t>
            </a:r>
            <a:r>
              <a:rPr lang="uk-UA" dirty="0" err="1" smtClean="0"/>
              <a:t>Р</a:t>
            </a:r>
            <a:r>
              <a:rPr lang="uk-UA" baseline="-25000" dirty="0" err="1" smtClean="0"/>
              <a:t>прод</a:t>
            </a:r>
            <a:r>
              <a:rPr lang="uk-UA" dirty="0" smtClean="0"/>
              <a:t>, швидкості обороту сукупного капіталу </a:t>
            </a:r>
            <a:r>
              <a:rPr lang="uk-UA" dirty="0" err="1" smtClean="0"/>
              <a:t>О</a:t>
            </a:r>
            <a:r>
              <a:rPr lang="uk-UA" baseline="-25000" dirty="0" err="1" smtClean="0"/>
              <a:t>а</a:t>
            </a:r>
            <a:r>
              <a:rPr lang="uk-UA" dirty="0" smtClean="0"/>
              <a:t> і коефіцієнта фінансової </a:t>
            </a:r>
            <a:r>
              <a:rPr lang="uk-UA" dirty="0" err="1" smtClean="0"/>
              <a:t>заленості</a:t>
            </a:r>
            <a:r>
              <a:rPr lang="uk-UA" dirty="0" smtClean="0"/>
              <a:t> (</a:t>
            </a:r>
            <a:r>
              <a:rPr lang="uk-UA" dirty="0" err="1" smtClean="0"/>
              <a:t>К</a:t>
            </a:r>
            <a:r>
              <a:rPr lang="uk-UA" baseline="-25000" dirty="0" err="1" smtClean="0"/>
              <a:t>З</a:t>
            </a:r>
            <a:r>
              <a:rPr lang="uk-UA" dirty="0" smtClean="0"/>
              <a:t>). Вивчення подібної залежності має велике значення для оцінки впливу факторів на показники рентабельності.</a:t>
            </a:r>
            <a:endParaRPr lang="uk-UA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772816"/>
            <a:ext cx="5288513" cy="1705664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243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859786" cy="116046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Схема факторного </a:t>
            </a:r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аналізу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рентабельності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власного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капіталу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uk-UA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276872"/>
            <a:ext cx="6422446" cy="3201694"/>
          </a:xfr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9162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859786" cy="1160462"/>
          </a:xfrm>
        </p:spPr>
        <p:txBody>
          <a:bodyPr>
            <a:noAutofit/>
          </a:bodyPr>
          <a:lstStyle/>
          <a:p>
            <a:pPr algn="ctr"/>
            <a:r>
              <a:rPr lang="uk-UA" sz="3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Показником, що відповідає ефективності використання засобів, інвестованих у підприємство, є рентабельність інвестицій:</a:t>
            </a:r>
            <a:endParaRPr lang="uk-UA" sz="3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996952"/>
            <a:ext cx="8064896" cy="35989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360"/>
              </a:spcBef>
              <a:buNone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600" baseline="-25000" dirty="0" err="1" smtClean="0">
                <a:latin typeface="Times New Roman" pitchFamily="18" charset="0"/>
                <a:cs typeface="Times New Roman" pitchFamily="18" charset="0"/>
              </a:rPr>
              <a:t>iн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– рентабельність інвестицій;</a:t>
            </a:r>
          </a:p>
          <a:p>
            <a:pPr>
              <a:lnSpc>
                <a:spcPct val="100000"/>
              </a:lnSpc>
              <a:spcBef>
                <a:spcPts val="360"/>
              </a:spcBef>
              <a:buNone/>
            </a:pP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Пс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– прибуток до сплати податку;</a:t>
            </a:r>
          </a:p>
          <a:p>
            <a:pPr>
              <a:lnSpc>
                <a:spcPct val="100000"/>
              </a:lnSpc>
              <a:spcBef>
                <a:spcPts val="360"/>
              </a:spcBef>
              <a:buNone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ВБ – валюта балансу;</a:t>
            </a:r>
          </a:p>
          <a:p>
            <a:pPr>
              <a:lnSpc>
                <a:spcPct val="100000"/>
              </a:lnSpc>
              <a:spcBef>
                <a:spcPts val="360"/>
              </a:spcBef>
              <a:buNone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600" baseline="-25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– короткострокові зобов'язання.</a:t>
            </a:r>
          </a:p>
          <a:p>
            <a:pPr algn="just">
              <a:buNone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                У закордонній практиці цей показник розглядається як спосіб оцінки майстерності управління інвестиціями. Оскільки керівництво компанії не може впливати на розмір податку з прибутку, що сплачується, для точного розрахунку показника в чисельнику використовується прибуток до сплати податку. Проте не можна розглядати розрахований показник лише як оцінку майстерності управління інвестиціями, тому що у сфор­мованих умовах існує багато інших чинників, що впливають на нього і не залежать від управлінської діяльності.</a:t>
            </a:r>
          </a:p>
          <a:p>
            <a:endParaRPr lang="uk-UA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132856"/>
            <a:ext cx="2201165" cy="638433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4015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214291"/>
            <a:ext cx="9001156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Завданням аналізу прибутку підприємства і рентабельності є: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14282" y="1285860"/>
            <a:ext cx="878687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системний контроль за виконанням планів одержання прибутку;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виявлення факторів формування показників прибутку та  розрахунки їхнього впливу;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вивчення напрямків і тенденцій розподілу прибутку;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виявлення резервів збільшення прибутку і підвищення рента­бельності;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розроблення заходів для використання виявлених резервів.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894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056784" cy="1160462"/>
          </a:xfrm>
          <a:ln>
            <a:noFill/>
            <a:prstDash val="dash"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Показники, розраховані на основі потоків готівки.</a:t>
            </a:r>
            <a:endParaRPr lang="uk-UA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28800"/>
            <a:ext cx="8208912" cy="4624536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Формується аналогічно першій і другій групам, однак замість прибутку в розрахунок приймається чистий приплив грошових коштів :</a:t>
            </a:r>
            <a:r>
              <a:rPr lang="ru-RU" dirty="0" smtClean="0"/>
              <a:t>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 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міру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розплатитися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кредиторами, </a:t>
            </a:r>
            <a:r>
              <a:rPr lang="ru-RU" dirty="0" err="1" smtClean="0"/>
              <a:t>позичальниками</a:t>
            </a:r>
            <a:r>
              <a:rPr lang="ru-RU" dirty="0" smtClean="0"/>
              <a:t> та </a:t>
            </a:r>
            <a:r>
              <a:rPr lang="ru-RU" dirty="0" err="1" smtClean="0"/>
              <a:t>акціонерами</a:t>
            </a:r>
            <a:r>
              <a:rPr lang="ru-RU" dirty="0" smtClean="0"/>
              <a:t> </a:t>
            </a:r>
            <a:r>
              <a:rPr lang="ru-RU" dirty="0" err="1" smtClean="0"/>
              <a:t>грошовими</a:t>
            </a:r>
            <a:r>
              <a:rPr lang="ru-RU" dirty="0" smtClean="0"/>
              <a:t> коштами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грошового </a:t>
            </a:r>
            <a:r>
              <a:rPr lang="ru-RU" dirty="0" err="1" smtClean="0"/>
              <a:t>припливу</a:t>
            </a:r>
            <a:r>
              <a:rPr lang="ru-RU" dirty="0" smtClean="0"/>
              <a:t>.</a:t>
            </a:r>
            <a:r>
              <a:rPr lang="uk-UA" dirty="0" smtClean="0"/>
              <a:t> 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429000"/>
            <a:ext cx="4678666" cy="809952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093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56792"/>
            <a:ext cx="7776864" cy="4680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У США, а </a:t>
            </a:r>
            <a:r>
              <a:rPr lang="ru-RU" dirty="0" err="1" smtClean="0"/>
              <a:t>також</a:t>
            </a:r>
            <a:r>
              <a:rPr lang="ru-RU" dirty="0" smtClean="0"/>
              <a:t>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методу </a:t>
            </a:r>
            <a:r>
              <a:rPr lang="ru-RU" dirty="0" err="1" smtClean="0"/>
              <a:t>прискореної</a:t>
            </a:r>
            <a:r>
              <a:rPr lang="ru-RU" dirty="0" smtClean="0"/>
              <a:t> </a:t>
            </a:r>
            <a:r>
              <a:rPr lang="ru-RU" dirty="0" err="1" smtClean="0"/>
              <a:t>амортизації</a:t>
            </a:r>
            <a:r>
              <a:rPr lang="ru-RU" dirty="0" smtClean="0"/>
              <a:t> </a:t>
            </a:r>
            <a:r>
              <a:rPr lang="ru-RU" dirty="0" err="1" smtClean="0"/>
              <a:t>зародився</a:t>
            </a:r>
            <a:r>
              <a:rPr lang="ru-RU" dirty="0" smtClean="0"/>
              <a:t> </a:t>
            </a:r>
            <a:r>
              <a:rPr lang="ru-RU" dirty="0" err="1" smtClean="0"/>
              <a:t>своєрідний</a:t>
            </a:r>
            <a:r>
              <a:rPr lang="ru-RU" dirty="0" smtClean="0"/>
              <a:t> метод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рентабель­ності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методом </a:t>
            </a:r>
            <a:r>
              <a:rPr lang="ru-RU" b="1" dirty="0" smtClean="0"/>
              <a:t>грошового потоку</a:t>
            </a:r>
            <a:r>
              <a:rPr lang="ru-RU" dirty="0" smtClean="0"/>
              <a:t> – </a:t>
            </a:r>
            <a:r>
              <a:rPr lang="ru-RU" b="1" dirty="0" smtClean="0">
                <a:solidFill>
                  <a:srgbClr val="FFFF00"/>
                </a:solidFill>
              </a:rPr>
              <a:t>"</a:t>
            </a:r>
            <a:r>
              <a:rPr lang="ru-RU" b="1" dirty="0" err="1" smtClean="0">
                <a:solidFill>
                  <a:srgbClr val="FFFF00"/>
                </a:solidFill>
              </a:rPr>
              <a:t>кеш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флоу</a:t>
            </a:r>
            <a:r>
              <a:rPr lang="ru-RU" b="1" dirty="0" smtClean="0">
                <a:solidFill>
                  <a:srgbClr val="FFFF00"/>
                </a:solidFill>
              </a:rPr>
              <a:t>"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/>
              <a:t>Даний</a:t>
            </a:r>
            <a:r>
              <a:rPr lang="ru-RU" dirty="0" smtClean="0"/>
              <a:t> метод </a:t>
            </a:r>
            <a:r>
              <a:rPr lang="ru-RU" dirty="0" err="1" smtClean="0"/>
              <a:t>заснований</a:t>
            </a:r>
            <a:r>
              <a:rPr lang="ru-RU" dirty="0" smtClean="0"/>
              <a:t> на тому,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чисельнику</a:t>
            </a:r>
            <a:r>
              <a:rPr lang="ru-RU" dirty="0" smtClean="0"/>
              <a:t> </a:t>
            </a:r>
            <a:r>
              <a:rPr lang="ru-RU" dirty="0" err="1" smtClean="0"/>
              <a:t>формули</a:t>
            </a:r>
            <a:r>
              <a:rPr lang="ru-RU" dirty="0" smtClean="0"/>
              <a:t> </a:t>
            </a:r>
            <a:r>
              <a:rPr lang="ru-RU" dirty="0" err="1" smtClean="0"/>
              <a:t>рентабель­ності</a:t>
            </a:r>
            <a:r>
              <a:rPr lang="ru-RU" dirty="0" smtClean="0"/>
              <a:t> </a:t>
            </a:r>
            <a:r>
              <a:rPr lang="ru-RU" dirty="0" err="1" smtClean="0"/>
              <a:t>береться</a:t>
            </a:r>
            <a:r>
              <a:rPr lang="ru-RU" dirty="0" smtClean="0"/>
              <a:t> не </a:t>
            </a:r>
            <a:r>
              <a:rPr lang="ru-RU" dirty="0" err="1" smtClean="0"/>
              <a:t>прибуток</a:t>
            </a:r>
            <a:r>
              <a:rPr lang="ru-RU" dirty="0" smtClean="0"/>
              <a:t>, а </a:t>
            </a:r>
            <a:r>
              <a:rPr lang="ru-RU" dirty="0" err="1" smtClean="0"/>
              <a:t>об'єднана</a:t>
            </a:r>
            <a:r>
              <a:rPr lang="ru-RU" dirty="0" smtClean="0"/>
              <a:t> сума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амортизаційних</a:t>
            </a:r>
            <a:r>
              <a:rPr lang="ru-RU" dirty="0" smtClean="0"/>
              <a:t> </a:t>
            </a:r>
            <a:r>
              <a:rPr lang="ru-RU" dirty="0" err="1" smtClean="0"/>
              <a:t>відрахувань</a:t>
            </a:r>
            <a:r>
              <a:rPr lang="ru-RU" dirty="0" smtClean="0"/>
              <a:t>.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показника</a:t>
            </a:r>
            <a:r>
              <a:rPr lang="ru-RU" dirty="0" smtClean="0"/>
              <a:t> "</a:t>
            </a:r>
            <a:r>
              <a:rPr lang="ru-RU" dirty="0" err="1" smtClean="0"/>
              <a:t>кеш</a:t>
            </a:r>
            <a:r>
              <a:rPr lang="ru-RU" dirty="0" smtClean="0"/>
              <a:t> </a:t>
            </a:r>
            <a:r>
              <a:rPr lang="ru-RU" dirty="0" err="1" smtClean="0"/>
              <a:t>флоу</a:t>
            </a:r>
            <a:r>
              <a:rPr lang="ru-RU" dirty="0" smtClean="0"/>
              <a:t>",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 </a:t>
            </a:r>
            <a:r>
              <a:rPr lang="ru-RU" dirty="0" err="1" smtClean="0"/>
              <a:t>динаміці</a:t>
            </a:r>
            <a:r>
              <a:rPr lang="ru-RU" dirty="0" smtClean="0"/>
              <a:t> за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підряд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точно </a:t>
            </a:r>
            <a:r>
              <a:rPr lang="ru-RU" dirty="0" err="1" smtClean="0"/>
              <a:t>характеризувати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рентабельності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вловити</a:t>
            </a:r>
            <a:r>
              <a:rPr lang="ru-RU" dirty="0" smtClean="0"/>
              <a:t> </a:t>
            </a:r>
            <a:r>
              <a:rPr lang="ru-RU" dirty="0" err="1" smtClean="0"/>
              <a:t>зрушення</a:t>
            </a:r>
            <a:r>
              <a:rPr lang="ru-RU" dirty="0" smtClean="0"/>
              <a:t> в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найважливіших</a:t>
            </a:r>
            <a:r>
              <a:rPr lang="ru-RU" dirty="0" smtClean="0"/>
              <a:t> </a:t>
            </a:r>
            <a:r>
              <a:rPr lang="ru-RU" dirty="0" err="1" smtClean="0"/>
              <a:t>показниках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476672"/>
            <a:ext cx="6540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 "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кеш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флоу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01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7. Комплексна </a:t>
            </a:r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рейтингова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оцінка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підприємств</a:t>
            </a:r>
            <a:endParaRPr lang="uk-UA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28800"/>
            <a:ext cx="7848872" cy="4624536"/>
          </a:xfrm>
        </p:spPr>
        <p:txBody>
          <a:bodyPr/>
          <a:lstStyle/>
          <a:p>
            <a:pPr algn="just">
              <a:buNone/>
            </a:pPr>
            <a:r>
              <a:rPr lang="uk-UA" sz="2800" b="1" dirty="0" smtClean="0">
                <a:solidFill>
                  <a:schemeClr val="accent2"/>
                </a:solidFill>
              </a:rPr>
              <a:t>Фінансовий стан </a:t>
            </a:r>
            <a:r>
              <a:rPr lang="uk-UA" dirty="0" smtClean="0"/>
              <a:t>є найважливішою характеристикою фінансової діяльності підприємства. Він визначає конкурентоспроможність підприємства і його потенціал у діловому співробітництві, є гарантом ефективної реалізації економічних інтересів усіх учасників фінансових відносин: як самого підприємства, так і його партнерів.</a:t>
            </a:r>
          </a:p>
          <a:p>
            <a:pPr algn="just">
              <a:buNone/>
            </a:pPr>
            <a:r>
              <a:rPr lang="uk-UA" dirty="0" smtClean="0"/>
              <a:t>Стійкий фінансовий стан підприємства є результатом вмілого управління всією сукупністю виробничо-господарських факторів, що визначають результати діяльності підприємства.</a:t>
            </a:r>
          </a:p>
          <a:p>
            <a:pPr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416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11604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Етапами методики комплексної порівняльної рейтингової оцінки фінансового стану, рентабельності і ділової активності підприємства є :</a:t>
            </a:r>
            <a:endParaRPr lang="uk-UA" sz="32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348880"/>
            <a:ext cx="7848872" cy="3976464"/>
          </a:xfrm>
        </p:spPr>
        <p:txBody>
          <a:bodyPr/>
          <a:lstStyle/>
          <a:p>
            <a:pPr lvl="0" algn="just"/>
            <a:r>
              <a:rPr lang="uk-UA" dirty="0" smtClean="0"/>
              <a:t>збір і аналітична обробка вихідної інформації за оцінюваний період часу;</a:t>
            </a:r>
          </a:p>
          <a:p>
            <a:pPr lvl="0" algn="just"/>
            <a:r>
              <a:rPr lang="uk-UA" dirty="0" smtClean="0"/>
              <a:t>обґрунтування системи показників, що використовуються для рейтингової оцінки фінансового стану, рентабельності і ділової актив­ності підприємства, і їх класифікація, розрахунок підсумкового показника рейтингової оцінки;</a:t>
            </a:r>
          </a:p>
          <a:p>
            <a:pPr lvl="0" algn="just"/>
            <a:r>
              <a:rPr lang="uk-UA" dirty="0" smtClean="0"/>
              <a:t>класифікація (ранжирування) підприємств за рейтингом.</a:t>
            </a:r>
          </a:p>
          <a:p>
            <a:pPr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768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Система вихідних показників для рейтингової оцінки </a:t>
            </a:r>
            <a:br>
              <a:rPr lang="uk-UA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даними звітності</a:t>
            </a:r>
            <a:endParaRPr lang="uk-UA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797007"/>
              </p:ext>
            </p:extLst>
          </p:nvPr>
        </p:nvGraphicFramePr>
        <p:xfrm>
          <a:off x="179511" y="1916832"/>
          <a:ext cx="8784976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0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 група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II група</a:t>
                      </a:r>
                      <a:endParaRPr lang="uk-UA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III група</a:t>
                      </a:r>
                      <a:endParaRPr lang="uk-UA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IV група</a:t>
                      </a:r>
                      <a:endParaRPr lang="uk-UA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Показники оцінки рентабельності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Показники оцінки ефективності управління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Показники оцінки ділової активності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Показники ліквідності </a:t>
                      </a:r>
                      <a:br>
                        <a:rPr lang="uk-UA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uk-UA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і ринкової стійкості</a:t>
                      </a:r>
                      <a:endParaRPr lang="uk-UA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1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1. Рентабельність сукупного капіталу.</a:t>
                      </a:r>
                      <a:endParaRPr lang="uk-UA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2. Рентабельність власного капіталу.</a:t>
                      </a:r>
                      <a:endParaRPr lang="uk-UA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 Рентабельність інвестиційної діяльності</a:t>
                      </a:r>
                      <a:endParaRPr lang="uk-UA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1. Валова рентабельність  реалізованої  продукції.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2. Операційна 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рентабельність  реалізованої  продукції.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 Чиста 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рентабельність  реалізованої  продукції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1. Оборотність  активів.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2. Фондовіддача основних виробничих фондів.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 Оборотність оборотного капіталу.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 Оборотність дебіторської заборгованості.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 Оборотність кредиторської заборгованості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1. Коефіцієнт покриття.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2. Коефіцієнт абсолютної ліквідності.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 Індекс постійного активу.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 Коефіцієнт автономії.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 Забезпеченість запасів власними обіговими коштами</a:t>
                      </a:r>
                      <a:endParaRPr lang="uk-UA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73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64896" cy="1160462"/>
          </a:xfrm>
        </p:spPr>
        <p:txBody>
          <a:bodyPr>
            <a:noAutofit/>
          </a:bodyPr>
          <a:lstStyle/>
          <a:p>
            <a:pPr algn="just"/>
            <a:r>
              <a:rPr lang="uk-UA" sz="25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 загальному вигляді алгоритм порівняльної рейтингової оцінки фінансового стану, рентабельності і ділової активності підприємства мо­же бути поданий як послідовність таких дій:</a:t>
            </a:r>
            <a:endParaRPr lang="uk-UA" sz="25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828800"/>
            <a:ext cx="7992888" cy="47685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dirty="0" smtClean="0"/>
              <a:t>1. Вихідні дані подаються у вигляді матриці (</a:t>
            </a:r>
            <a:r>
              <a:rPr lang="uk-UA" dirty="0" err="1" smtClean="0"/>
              <a:t>а</a:t>
            </a:r>
            <a:r>
              <a:rPr lang="uk-UA" baseline="-25000" dirty="0" err="1" smtClean="0"/>
              <a:t>іj</a:t>
            </a:r>
            <a:r>
              <a:rPr lang="uk-UA" dirty="0" smtClean="0"/>
              <a:t>), тобто таблиці, де по рядках записані номери показників (і = 1, 2, 3,..., n), а по стовпцях – номери підприємств (j = 1,2, 3,..., m).</a:t>
            </a:r>
          </a:p>
          <a:p>
            <a:pPr algn="just">
              <a:buNone/>
            </a:pPr>
            <a:r>
              <a:rPr lang="uk-UA" dirty="0" smtClean="0"/>
              <a:t>2. За кожним показником знаходиться максимальне значення і заноситься у стовпець умовного еталонного підприємства (m + 1).</a:t>
            </a:r>
          </a:p>
          <a:p>
            <a:pPr algn="just">
              <a:buNone/>
            </a:pPr>
            <a:r>
              <a:rPr lang="uk-UA" dirty="0" smtClean="0"/>
              <a:t>3. Вихідні показники матриці </a:t>
            </a:r>
            <a:r>
              <a:rPr lang="uk-UA" dirty="0" err="1" smtClean="0"/>
              <a:t>а</a:t>
            </a:r>
            <a:r>
              <a:rPr lang="uk-UA" baseline="-25000" dirty="0" err="1" smtClean="0"/>
              <a:t>іj</a:t>
            </a:r>
            <a:r>
              <a:rPr lang="uk-UA" baseline="-25000" dirty="0" smtClean="0"/>
              <a:t> </a:t>
            </a:r>
            <a:r>
              <a:rPr lang="uk-UA" dirty="0" smtClean="0"/>
              <a:t>стандартизуються у відношенні відповідного показника еталонного підприємства за формулою:</a:t>
            </a: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uk-UA" sz="2000" dirty="0" smtClean="0"/>
              <a:t>де </a:t>
            </a:r>
            <a:r>
              <a:rPr lang="uk-UA" sz="2000" dirty="0" err="1" smtClean="0"/>
              <a:t>X</a:t>
            </a:r>
            <a:r>
              <a:rPr lang="uk-UA" sz="2000" baseline="-25000" dirty="0" err="1" smtClean="0"/>
              <a:t>ij</a:t>
            </a:r>
            <a:r>
              <a:rPr lang="uk-UA" sz="2000" dirty="0" smtClean="0"/>
              <a:t> – стандартизовані показники стану j-</a:t>
            </a:r>
            <a:r>
              <a:rPr lang="uk-UA" sz="2000" dirty="0" err="1" smtClean="0"/>
              <a:t>го</a:t>
            </a:r>
            <a:r>
              <a:rPr lang="uk-UA" sz="2000" dirty="0" smtClean="0"/>
              <a:t> підприємства.</a:t>
            </a:r>
            <a:endParaRPr lang="uk-UA" dirty="0" smtClean="0"/>
          </a:p>
          <a:p>
            <a:pPr algn="just">
              <a:buNone/>
            </a:pPr>
            <a:endParaRPr lang="uk-UA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5157192"/>
            <a:ext cx="1562732" cy="543145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7270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332656"/>
            <a:ext cx="7848871" cy="5832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4. Для кожного аналізованого підприємства значення його рейтин­гової оцінки визначається за формулою: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marL="651510" indent="-514350">
              <a:buAutoNum type="arabicPeriod" startAt="5"/>
            </a:pPr>
            <a:endParaRPr lang="uk-UA" dirty="0" smtClean="0"/>
          </a:p>
          <a:p>
            <a:pPr marL="651510" indent="-514350">
              <a:buNone/>
            </a:pPr>
            <a:endParaRPr lang="uk-UA" dirty="0" smtClean="0"/>
          </a:p>
          <a:p>
            <a:pPr marL="651510" indent="-514350">
              <a:buAutoNum type="arabicPeriod" startAt="5"/>
            </a:pPr>
            <a:r>
              <a:rPr lang="uk-UA" dirty="0" smtClean="0"/>
              <a:t>Підприємства упорядковуються (</a:t>
            </a:r>
            <a:r>
              <a:rPr lang="uk-UA" dirty="0" err="1" smtClean="0"/>
              <a:t>ранжируються</a:t>
            </a:r>
            <a:r>
              <a:rPr lang="uk-UA" dirty="0" smtClean="0"/>
              <a:t>) у порядку зрос­тання рейтингової оцінки. Найвищий рейтинг має підприємство з міні­мальним значенням R. 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276872"/>
            <a:ext cx="6260455" cy="1562732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0744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04664"/>
            <a:ext cx="7848872" cy="61926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180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accent2"/>
                </a:solidFill>
                <a:cs typeface="Times New Roman" pitchFamily="18" charset="0"/>
              </a:rPr>
              <a:t>Алгоритм одержання рейтингової оцінки також може бути модифікований. Наприклад, можна використовувати одну з наведених формул:</a:t>
            </a:r>
          </a:p>
          <a:p>
            <a:pPr algn="just"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Перша формула визначає рейтингову оцінку для j-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аналізованого підприємства за максимальним віддаленням від початку координат, а не за мінімальним відхиленням від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підприємстваеталона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. У спрощеному розумінні це значить, що найвищий рейтинг має підприємство, у якого сумарний результат за всіма односпрямованими показниками вище, ніж в інших.</a:t>
            </a:r>
          </a:p>
          <a:p>
            <a:pPr algn="just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Друга формула  є модифікацією першої формули. Вона враховує значущість показників, обумовлену експертним шляхом. Необхідність уведення вагових коефіцієнтів для окремих показників з'являється при диференціації оцінки відповідно до потреб користувачів.</a:t>
            </a:r>
          </a:p>
          <a:p>
            <a:pPr algn="just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Третя формула є аналогічною модифікацією основної формули розрахунку рейтингу. Вона враховує значущість окремих показників при розрахунку рейтингової оцінки стосовно підприємства-еталона.</a:t>
            </a:r>
          </a:p>
          <a:p>
            <a:pPr algn="just"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556792"/>
            <a:ext cx="4824535" cy="1741994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38491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2276"/>
            <a:ext cx="7920880" cy="11604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uk-UA" sz="25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Переваги пропонованої методики рейтингової оцінки фінансового стану, рентабельності і ділової активності підприємства:</a:t>
            </a:r>
            <a:endParaRPr lang="uk-UA" sz="25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828800"/>
            <a:ext cx="7560840" cy="462453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По-перше, подана методика базується на комплексному, багатовимірному підході до оцінки такого складного явища, як фінансова діяль­ність підприємства.</a:t>
            </a:r>
          </a:p>
          <a:p>
            <a:pPr>
              <a:buFont typeface="Wingdings" pitchFamily="2" charset="2"/>
              <a:buChar char="v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По-друге, рейтингова оцінка фінансового стану діяльності підприємства здійснюється на основі даних публічної звітності підприємства. Для її одержання використовуються найважливіші показники фінансової діяльності, що застосовуються на практиці.</a:t>
            </a:r>
          </a:p>
          <a:p>
            <a:pPr>
              <a:buFont typeface="Wingdings" pitchFamily="2" charset="2"/>
              <a:buChar char="v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По-третє, рейтингова оцінка є порівняльною. Вона враховує реальні досягнення всіх конкурентів.</a:t>
            </a:r>
          </a:p>
          <a:p>
            <a:pPr>
              <a:buFont typeface="Wingdings" pitchFamily="2" charset="2"/>
              <a:buChar char="v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По-четверте, для одержання рейтингової оцінки використовується гнучкий обчислювальний алгоритм, який реалізує можливості математичної моделі порівняльної комплексної оцінки виробничо-господарської діяльності підприємства та пройшов широку апробацію на практиці.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207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214290"/>
            <a:ext cx="7572428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Джерела  аналітичної інформації: 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57158" y="1571612"/>
            <a:ext cx="850112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плани економічного та соціального розвитку;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фінансовий план;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бізнес-план форми бухгалтерської звітності № 1 "Баланс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підприємства“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№ 2 "Звіт про фінансові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результати“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lang="uk-UA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декларація про прибуток підприємства;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матеріали маркетингових досліджень. 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9765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4281" y="1"/>
            <a:ext cx="8643999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2. Аналіз рівня і динаміки показників фінансових результатів діяльності підприємства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428736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2400" dirty="0" smtClean="0"/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Проводиться за формою  </a:t>
            </a:r>
            <a:r>
              <a:rPr lang="uk-UA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"Звіт про фінансові результати" (П(С)БО-3)</a:t>
            </a:r>
          </a:p>
          <a:p>
            <a:pPr algn="just"/>
            <a:endParaRPr lang="uk-UA" sz="2400" dirty="0" smtClean="0"/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 </a:t>
            </a:r>
            <a:r>
              <a:rPr lang="uk-UA" sz="24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Мета складання якого</a:t>
            </a:r>
            <a:r>
              <a:rPr lang="uk-UA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dirty="0" smtClean="0"/>
              <a:t>– надання користувачам повної, правдивої і неупередженої інформації про доходи, витрати, прибутки і збитки від діяльності підприємства за звітний період.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05778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uk-UA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етоди регулювання прибутку суб'єктом господарювання: </a:t>
            </a:r>
            <a:endParaRPr kumimoji="0" lang="uk-UA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2844" y="1071546"/>
            <a:ext cx="878687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зміна вартісних границь віднесення майна до основних засобів або до МШП, що тягне за собою зміну суми поточних витрат і прибутку у зв'язку з різними способами нарахування зносу по основних засобах і по МШП;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зміна методу нарахування зносу по МШП;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використання методу прискореної амортизації по активній частині основних засобів також приводить до збільшення собівартості продукції і зменшенню суми прибутку, а отже, і податків із прибутку;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застосування різних методів оцінки нематеріальних активів і способів нарахування амортизації по ним; </a:t>
            </a:r>
          </a:p>
        </p:txBody>
      </p:sp>
    </p:spTree>
    <p:extLst>
      <p:ext uri="{BB962C8B-B14F-4D97-AF65-F5344CB8AC3E}">
        <p14:creationId xmlns:p14="http://schemas.microsoft.com/office/powerpoint/2010/main" val="5533286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357166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uk-UA" sz="24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вибір методу оцінки спожитих виробничих запасів; зміна порядку списання витрат по ремонту основних засобів на собівартість продукції (по фактичних витратах або рівномірних частинах за рахунок створеного ремонтного фонду);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uk-UA" sz="24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зміна термінів погашення витрат майбутніх періодів, скорочення яких веде до росту собівартості продукції звітного періоду;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uk-UA" sz="24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зміна методу визначення прибутку від реалізації продукції (згідно з моментом відвантаження продукції або моменту її сплати).</a:t>
            </a:r>
            <a:endParaRPr lang="uk-UA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1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3475</Words>
  <Application>Microsoft Office PowerPoint</Application>
  <PresentationFormat>Экран (4:3)</PresentationFormat>
  <Paragraphs>414</Paragraphs>
  <Slides>58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65" baseType="lpstr">
      <vt:lpstr>Arial</vt:lpstr>
      <vt:lpstr>Constantia</vt:lpstr>
      <vt:lpstr>Symbol</vt:lpstr>
      <vt:lpstr>Times New Roman</vt:lpstr>
      <vt:lpstr>Wingdings</vt:lpstr>
      <vt:lpstr>Тема2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Основні показники рентабельності можна об'єднати в такі групи:</vt:lpstr>
      <vt:lpstr>Презентация PowerPoint</vt:lpstr>
      <vt:lpstr>Презентация PowerPoint</vt:lpstr>
      <vt:lpstr>Презентация PowerPoint</vt:lpstr>
      <vt:lpstr>Рентабельність реалізованої продукції (Р) визначається за формулою:</vt:lpstr>
      <vt:lpstr>Фінансовий результат, що одержить підприємство при зміні структури реалізації, визначається за формулою :</vt:lpstr>
      <vt:lpstr>Презентация PowerPoint</vt:lpstr>
      <vt:lpstr>Кожен із перерахованих показників легко моделюється за факторною залежністю. </vt:lpstr>
      <vt:lpstr>Схема факторної залежності рентабельності всіх активів (сукупного капіталу) </vt:lpstr>
      <vt:lpstr>Факторна модель аналізу рентабельності сукупного капіталу може бути подана в такому вигляді:</vt:lpstr>
      <vt:lpstr>Ще одна факторна модель рентабельності :</vt:lpstr>
      <vt:lpstr>Схема факторного аналізу рентабельності власного капіталу </vt:lpstr>
      <vt:lpstr>Показником, що відповідає ефективності використання засобів, інвестованих у підприємство, є рентабельність інвестицій:</vt:lpstr>
      <vt:lpstr>Показники, розраховані на основі потоків готівки.</vt:lpstr>
      <vt:lpstr>Презентация PowerPoint</vt:lpstr>
      <vt:lpstr>7. Комплексна рейтингова оцінка підприємств</vt:lpstr>
      <vt:lpstr>Етапами методики комплексної порівняльної рейтингової оцінки фінансового стану, рентабельності і ділової активності підприємства є :</vt:lpstr>
      <vt:lpstr>Система вихідних показників для рейтингової оцінки  за даними звітності</vt:lpstr>
      <vt:lpstr>У загальному вигляді алгоритм порівняльної рейтингової оцінки фінансового стану, рентабельності і ділової активності підприємства мо­же бути поданий як послідовність таких дій:</vt:lpstr>
      <vt:lpstr>Презентация PowerPoint</vt:lpstr>
      <vt:lpstr>Презентация PowerPoint</vt:lpstr>
      <vt:lpstr>Переваги пропонованої методики рейтингової оцінки фінансового стану, рентабельності і ділової активності підприємства: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ефективності використання матеріальних ресурсів</dc:title>
  <dc:creator>Галина</dc:creator>
  <cp:lastModifiedBy>Мама</cp:lastModifiedBy>
  <cp:revision>83</cp:revision>
  <dcterms:created xsi:type="dcterms:W3CDTF">2014-10-16T07:18:44Z</dcterms:created>
  <dcterms:modified xsi:type="dcterms:W3CDTF">2020-09-01T08:23:20Z</dcterms:modified>
</cp:coreProperties>
</file>