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82" r:id="rId5"/>
    <p:sldId id="259" r:id="rId6"/>
    <p:sldId id="283" r:id="rId7"/>
    <p:sldId id="260" r:id="rId8"/>
    <p:sldId id="261" r:id="rId9"/>
    <p:sldId id="262" r:id="rId10"/>
    <p:sldId id="263" r:id="rId11"/>
    <p:sldId id="264" r:id="rId12"/>
    <p:sldId id="284" r:id="rId13"/>
    <p:sldId id="285" r:id="rId14"/>
    <p:sldId id="286" r:id="rId15"/>
    <p:sldId id="287" r:id="rId16"/>
    <p:sldId id="289" r:id="rId17"/>
    <p:sldId id="288" r:id="rId18"/>
    <p:sldId id="265" r:id="rId19"/>
    <p:sldId id="291" r:id="rId20"/>
    <p:sldId id="26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a:srgbClr val="00FF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12.02.2024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12.02.2024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zakon.rada.gov.ua/laws/show/994_001-87"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1: </a:t>
            </a:r>
            <a:r>
              <a:rPr lang="uk-UA" sz="2400" b="1" dirty="0">
                <a:solidFill>
                  <a:srgbClr val="C00000"/>
                </a:solidFill>
              </a:rPr>
              <a:t>Поняття, класифікація та функції митних режимів</a:t>
            </a:r>
            <a:endParaRPr lang="ru-RU" sz="2400" b="1" dirty="0">
              <a:solidFill>
                <a:srgbClr val="C00000"/>
              </a:solidFill>
            </a:endParaRPr>
          </a:p>
          <a:p>
            <a:pPr algn="ctr"/>
            <a:endParaRPr lang="ru-RU" sz="2400" b="1" dirty="0">
              <a:solidFill>
                <a:srgbClr val="C00000"/>
              </a:solidFill>
            </a:endParaRPr>
          </a:p>
        </p:txBody>
      </p:sp>
      <p:sp>
        <p:nvSpPr>
          <p:cNvPr id="3" name="TextBox 2"/>
          <p:cNvSpPr txBox="1"/>
          <p:nvPr/>
        </p:nvSpPr>
        <p:spPr>
          <a:xfrm>
            <a:off x="827584" y="2805028"/>
            <a:ext cx="7344816" cy="1323439"/>
          </a:xfrm>
          <a:prstGeom prst="rect">
            <a:avLst/>
          </a:prstGeom>
          <a:noFill/>
        </p:spPr>
        <p:txBody>
          <a:bodyPr wrap="square" rtlCol="0">
            <a:spAutoFit/>
          </a:bodyPr>
          <a:lstStyle/>
          <a:p>
            <a:r>
              <a:rPr lang="uk-UA" sz="2000" b="1" dirty="0" smtClean="0">
                <a:solidFill>
                  <a:srgbClr val="0000FF"/>
                </a:solidFill>
              </a:rPr>
              <a:t>1. Поняття та види </a:t>
            </a:r>
            <a:r>
              <a:rPr lang="uk-UA" sz="2000" b="1" dirty="0" err="1" smtClean="0">
                <a:solidFill>
                  <a:srgbClr val="0000FF"/>
                </a:solidFill>
              </a:rPr>
              <a:t>МР</a:t>
            </a:r>
            <a:endParaRPr lang="uk-UA" sz="2000" b="1" dirty="0" smtClean="0">
              <a:solidFill>
                <a:srgbClr val="0000FF"/>
              </a:solidFill>
            </a:endParaRPr>
          </a:p>
          <a:p>
            <a:r>
              <a:rPr lang="uk-UA" sz="2000" b="1" dirty="0" smtClean="0">
                <a:solidFill>
                  <a:srgbClr val="0000FF"/>
                </a:solidFill>
              </a:rPr>
              <a:t>2. Умови та функції </a:t>
            </a:r>
            <a:r>
              <a:rPr lang="uk-UA" sz="2000" b="1" dirty="0" err="1" smtClean="0">
                <a:solidFill>
                  <a:srgbClr val="0000FF"/>
                </a:solidFill>
              </a:rPr>
              <a:t>МР</a:t>
            </a:r>
            <a:endParaRPr lang="uk-UA" sz="2000" b="1" dirty="0" smtClean="0">
              <a:solidFill>
                <a:srgbClr val="0000FF"/>
              </a:solidFill>
            </a:endParaRPr>
          </a:p>
          <a:p>
            <a:r>
              <a:rPr lang="uk-UA" sz="2000" b="1" dirty="0" smtClean="0">
                <a:solidFill>
                  <a:srgbClr val="0000FF"/>
                </a:solidFill>
              </a:rPr>
              <a:t>3. Порядок поміщення товарів у різні митні режими</a:t>
            </a:r>
          </a:p>
          <a:p>
            <a:r>
              <a:rPr lang="uk-UA" sz="2000" b="1" dirty="0" smtClean="0">
                <a:solidFill>
                  <a:srgbClr val="0000FF"/>
                </a:solidFill>
              </a:rPr>
              <a:t>4. Митні процедури у зарубіжних країнах </a:t>
            </a:r>
            <a:endParaRPr lang="uk-UA" sz="2000" b="1" dirty="0">
              <a:solidFill>
                <a:srgbClr val="0000FF"/>
              </a:solidFill>
            </a:endParaRPr>
          </a:p>
        </p:txBody>
      </p:sp>
    </p:spTree>
    <p:extLst>
      <p:ext uri="{BB962C8B-B14F-4D97-AF65-F5344CB8AC3E}">
        <p14:creationId xmlns:p14="http://schemas.microsoft.com/office/powerpoint/2010/main" val="260492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856984" cy="6463308"/>
          </a:xfrm>
          <a:prstGeom prst="rect">
            <a:avLst/>
          </a:prstGeom>
          <a:noFill/>
        </p:spPr>
        <p:txBody>
          <a:bodyPr wrap="square" rtlCol="0">
            <a:spAutoFit/>
          </a:bodyPr>
          <a:lstStyle/>
          <a:p>
            <a:pPr algn="ctr"/>
            <a:r>
              <a:rPr lang="uk-UA" b="1" dirty="0" smtClean="0">
                <a:solidFill>
                  <a:srgbClr val="C00000"/>
                </a:solidFill>
              </a:rPr>
              <a:t>Третій підхід до класифікації </a:t>
            </a:r>
            <a:r>
              <a:rPr lang="uk-UA" b="1" dirty="0" err="1" smtClean="0">
                <a:solidFill>
                  <a:srgbClr val="C00000"/>
                </a:solidFill>
              </a:rPr>
              <a:t>МР</a:t>
            </a:r>
            <a:r>
              <a:rPr lang="uk-UA" b="1" dirty="0" smtClean="0">
                <a:solidFill>
                  <a:srgbClr val="C00000"/>
                </a:solidFill>
              </a:rPr>
              <a:t>: </a:t>
            </a:r>
          </a:p>
          <a:p>
            <a:pPr algn="ctr"/>
            <a:endParaRPr lang="uk-UA" dirty="0"/>
          </a:p>
          <a:p>
            <a:pPr indent="457200" algn="just"/>
            <a:r>
              <a:rPr lang="uk-UA" dirty="0"/>
              <a:t>1) режими, які використовуються при здійсненні основного обсягу зовнішньоторговельних операцій (митні режими завершених комерційних операцій) – імпорт, експорт, реімпорт та реекспорт; </a:t>
            </a:r>
            <a:endParaRPr lang="ru-RU" dirty="0"/>
          </a:p>
          <a:p>
            <a:pPr indent="457200" algn="just"/>
            <a:endParaRPr lang="uk-UA" dirty="0" smtClean="0"/>
          </a:p>
          <a:p>
            <a:pPr indent="457200" algn="just"/>
            <a:r>
              <a:rPr lang="uk-UA" dirty="0" smtClean="0"/>
              <a:t>2</a:t>
            </a:r>
            <a:r>
              <a:rPr lang="uk-UA" dirty="0"/>
              <a:t>) митні режими, за яких переміщення товарів через кордон, поєднується зі здійсненням митними органами конкретних операцій в інтересах відповідних організацій або осіб з наданням для них певних послуг – режими митного складу та безмитної торгівлі; </a:t>
            </a:r>
            <a:endParaRPr lang="ru-RU" dirty="0"/>
          </a:p>
          <a:p>
            <a:pPr indent="457200" algn="just"/>
            <a:endParaRPr lang="uk-UA" dirty="0" smtClean="0"/>
          </a:p>
          <a:p>
            <a:pPr indent="457200" algn="just"/>
            <a:r>
              <a:rPr lang="uk-UA" dirty="0" smtClean="0"/>
              <a:t>3</a:t>
            </a:r>
            <a:r>
              <a:rPr lang="uk-UA" dirty="0"/>
              <a:t>) митні режими, в межах яких товари переміщуються через кордон у зв’язку з їх переробкою в іншій країні – режими переробки на митній території, переробки за межами митної території; </a:t>
            </a:r>
            <a:endParaRPr lang="ru-RU" dirty="0"/>
          </a:p>
          <a:p>
            <a:pPr indent="457200" algn="just"/>
            <a:endParaRPr lang="uk-UA" dirty="0" smtClean="0"/>
          </a:p>
          <a:p>
            <a:pPr indent="457200" algn="just"/>
            <a:r>
              <a:rPr lang="uk-UA" dirty="0" smtClean="0"/>
              <a:t>4</a:t>
            </a:r>
            <a:r>
              <a:rPr lang="uk-UA" dirty="0"/>
              <a:t>) режими, які використовуються при припиненні зовнішньоекономічних операцій (у зв’язку з неможливістю або неефективністю реалізації інших митних режимів на території України) – режими відмови на користь держави та знищення або руйнування; </a:t>
            </a:r>
            <a:endParaRPr lang="ru-RU" dirty="0"/>
          </a:p>
          <a:p>
            <a:pPr indent="457200" algn="just"/>
            <a:endParaRPr lang="uk-UA" dirty="0" smtClean="0"/>
          </a:p>
          <a:p>
            <a:pPr indent="457200" algn="just"/>
            <a:r>
              <a:rPr lang="uk-UA" dirty="0" smtClean="0"/>
              <a:t>5</a:t>
            </a:r>
            <a:r>
              <a:rPr lang="uk-UA" dirty="0"/>
              <a:t>) режими, зміст яких зводиться до того, що ввезення іноземних товарів відбувається без сплати митних податків, а також без застосування до даних товарів заходів нетарифного регулювання (квотування, ліцензування) – митні режими транзиту, вільної митної зони та митного складу</a:t>
            </a:r>
            <a:r>
              <a:rPr lang="uk-UA" dirty="0" smtClean="0"/>
              <a:t>.</a:t>
            </a:r>
            <a:endParaRPr lang="ru-RU" dirty="0"/>
          </a:p>
        </p:txBody>
      </p:sp>
    </p:spTree>
    <p:extLst>
      <p:ext uri="{BB962C8B-B14F-4D97-AF65-F5344CB8AC3E}">
        <p14:creationId xmlns:p14="http://schemas.microsoft.com/office/powerpoint/2010/main" val="117651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12968" cy="4801314"/>
          </a:xfrm>
          <a:prstGeom prst="rect">
            <a:avLst/>
          </a:prstGeom>
        </p:spPr>
        <p:txBody>
          <a:bodyPr wrap="square">
            <a:spAutoFit/>
          </a:bodyPr>
          <a:lstStyle/>
          <a:p>
            <a:pPr algn="ctr"/>
            <a:r>
              <a:rPr lang="uk-UA" b="1" i="1" dirty="0">
                <a:solidFill>
                  <a:srgbClr val="C00000"/>
                </a:solidFill>
              </a:rPr>
              <a:t>Митні режими виконують наступні функції:</a:t>
            </a:r>
            <a:r>
              <a:rPr lang="uk-UA" b="1" dirty="0">
                <a:solidFill>
                  <a:srgbClr val="C00000"/>
                </a:solidFill>
              </a:rPr>
              <a:t> </a:t>
            </a:r>
            <a:endParaRPr lang="uk-UA" b="1" dirty="0" smtClean="0">
              <a:solidFill>
                <a:srgbClr val="C00000"/>
              </a:solidFill>
            </a:endParaRPr>
          </a:p>
          <a:p>
            <a:endParaRPr lang="uk-UA" dirty="0" smtClean="0"/>
          </a:p>
          <a:p>
            <a:pPr algn="just"/>
            <a:endParaRPr lang="uk-UA" dirty="0" smtClean="0"/>
          </a:p>
          <a:p>
            <a:pPr algn="just"/>
            <a:r>
              <a:rPr lang="uk-UA" dirty="0" smtClean="0"/>
              <a:t>визначають </a:t>
            </a:r>
            <a:r>
              <a:rPr lang="uk-UA" dirty="0"/>
              <a:t>вимоги до товарів, які поміщаються у конкретний митний режим; </a:t>
            </a:r>
            <a:endParaRPr lang="uk-UA" dirty="0" smtClean="0"/>
          </a:p>
          <a:p>
            <a:pPr algn="just"/>
            <a:endParaRPr lang="uk-UA" dirty="0" smtClean="0"/>
          </a:p>
          <a:p>
            <a:pPr algn="just"/>
            <a:endParaRPr lang="uk-UA" dirty="0" smtClean="0"/>
          </a:p>
          <a:p>
            <a:pPr algn="just"/>
            <a:r>
              <a:rPr lang="uk-UA" dirty="0" smtClean="0"/>
              <a:t>встановлюють </a:t>
            </a:r>
            <a:r>
              <a:rPr lang="uk-UA" dirty="0"/>
              <a:t>порядок переміщення товарів через митний кордон України; </a:t>
            </a:r>
            <a:endParaRPr lang="uk-UA" dirty="0" smtClean="0"/>
          </a:p>
          <a:p>
            <a:pPr algn="just"/>
            <a:endParaRPr lang="uk-UA" dirty="0"/>
          </a:p>
          <a:p>
            <a:pPr algn="just"/>
            <a:endParaRPr lang="uk-UA" dirty="0" smtClean="0"/>
          </a:p>
          <a:p>
            <a:pPr algn="just"/>
            <a:r>
              <a:rPr lang="uk-UA" dirty="0" smtClean="0"/>
              <a:t>визначають </a:t>
            </a:r>
            <a:r>
              <a:rPr lang="uk-UA" dirty="0"/>
              <a:t>умови перебування товарів на митній території країни та поза її межами; </a:t>
            </a:r>
            <a:endParaRPr lang="uk-UA" dirty="0" smtClean="0"/>
          </a:p>
          <a:p>
            <a:pPr algn="just"/>
            <a:endParaRPr lang="uk-UA" dirty="0" smtClean="0"/>
          </a:p>
          <a:p>
            <a:pPr algn="just"/>
            <a:endParaRPr lang="uk-UA" dirty="0" smtClean="0"/>
          </a:p>
          <a:p>
            <a:pPr algn="just"/>
            <a:r>
              <a:rPr lang="uk-UA" dirty="0" smtClean="0"/>
              <a:t>встановлюють </a:t>
            </a:r>
            <a:r>
              <a:rPr lang="uk-UA" dirty="0"/>
              <a:t>вимоги щодо використання товару, який перебуває в тому чи іншому митному режимі; </a:t>
            </a:r>
            <a:endParaRPr lang="uk-UA" dirty="0" smtClean="0"/>
          </a:p>
          <a:p>
            <a:pPr algn="just"/>
            <a:endParaRPr lang="uk-UA" dirty="0"/>
          </a:p>
          <a:p>
            <a:pPr algn="just"/>
            <a:endParaRPr lang="uk-UA" dirty="0" smtClean="0"/>
          </a:p>
          <a:p>
            <a:pPr algn="just"/>
            <a:r>
              <a:rPr lang="uk-UA" dirty="0" smtClean="0"/>
              <a:t>регламентують </a:t>
            </a:r>
            <a:r>
              <a:rPr lang="uk-UA" dirty="0"/>
              <a:t>права та обов’язки осіб, що переміщують товари.</a:t>
            </a:r>
            <a:endParaRPr lang="ru-RU" dirty="0"/>
          </a:p>
        </p:txBody>
      </p:sp>
      <p:sp>
        <p:nvSpPr>
          <p:cNvPr id="3" name="Прямоугольник 2"/>
          <p:cNvSpPr/>
          <p:nvPr/>
        </p:nvSpPr>
        <p:spPr>
          <a:xfrm>
            <a:off x="287257" y="5566018"/>
            <a:ext cx="8605224" cy="646331"/>
          </a:xfrm>
          <a:prstGeom prst="rect">
            <a:avLst/>
          </a:prstGeom>
        </p:spPr>
        <p:txBody>
          <a:bodyPr wrap="square">
            <a:spAutoFit/>
          </a:bodyPr>
          <a:lstStyle/>
          <a:p>
            <a:pPr algn="just"/>
            <a:r>
              <a:rPr lang="uk-UA" b="1" dirty="0" smtClean="0">
                <a:solidFill>
                  <a:srgbClr val="002060"/>
                </a:solidFill>
              </a:rPr>
              <a:t>Основною функцією митних режимів  є визначення митних  процедур  та  умов  оподаткування щодо  товарів,  які  переміщуються через  митний  кордон  України</a:t>
            </a:r>
            <a:endParaRPr lang="uk-UA" b="1" dirty="0">
              <a:solidFill>
                <a:srgbClr val="002060"/>
              </a:solidFill>
            </a:endParaRPr>
          </a:p>
        </p:txBody>
      </p:sp>
    </p:spTree>
    <p:extLst>
      <p:ext uri="{BB962C8B-B14F-4D97-AF65-F5344CB8AC3E}">
        <p14:creationId xmlns:p14="http://schemas.microsoft.com/office/powerpoint/2010/main" val="1176518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9520" y="2204864"/>
            <a:ext cx="8784976" cy="2462213"/>
          </a:xfrm>
          <a:prstGeom prst="rect">
            <a:avLst/>
          </a:prstGeom>
        </p:spPr>
        <p:txBody>
          <a:bodyPr wrap="square">
            <a:spAutoFit/>
          </a:bodyPr>
          <a:lstStyle/>
          <a:p>
            <a:pPr algn="just"/>
            <a:r>
              <a:rPr lang="uk-UA" sz="2200" b="1" dirty="0" smtClean="0">
                <a:solidFill>
                  <a:srgbClr val="0000FF"/>
                </a:solidFill>
              </a:rPr>
              <a:t>Важливою функцією митних режимів є охоронна функція, яка полягає у  захисті  національної  безпеки  та  економіки  України  від  незаконного переміщення товарів та транспортних засобів через митний кордон України, що  може  спричинити  порушення  прав  та  свобод  громадян  України, призвести  до  втрат Державного  бюджету України,  завдати шкоду  інтересам національного  виробника  та  економіці  держави  в  цілому.  </a:t>
            </a:r>
            <a:endParaRPr lang="uk-UA" sz="2200" b="1" dirty="0">
              <a:solidFill>
                <a:srgbClr val="0000FF"/>
              </a:solidFill>
            </a:endParaRPr>
          </a:p>
        </p:txBody>
      </p:sp>
    </p:spTree>
    <p:extLst>
      <p:ext uri="{BB962C8B-B14F-4D97-AF65-F5344CB8AC3E}">
        <p14:creationId xmlns:p14="http://schemas.microsoft.com/office/powerpoint/2010/main" val="286535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997839"/>
            <a:ext cx="8496944" cy="1200329"/>
          </a:xfrm>
          <a:prstGeom prst="rect">
            <a:avLst/>
          </a:prstGeom>
        </p:spPr>
        <p:txBody>
          <a:bodyPr wrap="square">
            <a:spAutoFit/>
          </a:bodyPr>
          <a:lstStyle/>
          <a:p>
            <a:pPr algn="just"/>
            <a:r>
              <a:rPr lang="uk-UA" b="1" dirty="0" smtClean="0">
                <a:solidFill>
                  <a:srgbClr val="C00000"/>
                </a:solidFill>
              </a:rPr>
              <a:t>Безпосередньо пов’язаною з охоронною функцією  є  контрольно-наглядова  функція  митних  режимів, яка полягає у здійсненні державного контролю дотримання норм митного  законодавства в процесі митного оформлення товарів і транспортних засобів. </a:t>
            </a:r>
            <a:endParaRPr lang="uk-UA" b="1" dirty="0">
              <a:solidFill>
                <a:srgbClr val="C00000"/>
              </a:solidFill>
            </a:endParaRPr>
          </a:p>
        </p:txBody>
      </p:sp>
    </p:spTree>
    <p:extLst>
      <p:ext uri="{BB962C8B-B14F-4D97-AF65-F5344CB8AC3E}">
        <p14:creationId xmlns:p14="http://schemas.microsoft.com/office/powerpoint/2010/main" val="2409533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764704"/>
            <a:ext cx="8496944" cy="2031325"/>
          </a:xfrm>
          <a:prstGeom prst="rect">
            <a:avLst/>
          </a:prstGeom>
        </p:spPr>
        <p:txBody>
          <a:bodyPr wrap="square">
            <a:spAutoFit/>
          </a:bodyPr>
          <a:lstStyle/>
          <a:p>
            <a:pPr algn="just"/>
            <a:r>
              <a:rPr lang="uk-UA" b="1" dirty="0">
                <a:solidFill>
                  <a:srgbClr val="7030A0"/>
                </a:solidFill>
              </a:rPr>
              <a:t>Ф</a:t>
            </a:r>
            <a:r>
              <a:rPr lang="uk-UA" b="1" dirty="0" smtClean="0">
                <a:solidFill>
                  <a:srgbClr val="7030A0"/>
                </a:solidFill>
              </a:rPr>
              <a:t>іскальна функція полягає у визначенні умов оподаткування  товарів  і  транспортних  засобів,  які  переміщуються  через  митний  кордон України,  а  також адмініструванні  відповідних  митних  платежів,  які включають  мито  (ввізне,  вивізне,  сезонне,  спеціальне,  антидемпінгове,  компенсаційне,  додатковий імпортний  збір),  акцизний  податок  із  ввезених  на митну територію України підакцизних товарів (продукції),  податок  на  додану  вартість  із  ввезених  на митну територію України товарів  (продукції).</a:t>
            </a:r>
            <a:endParaRPr lang="uk-UA" b="1" dirty="0">
              <a:solidFill>
                <a:srgbClr val="7030A0"/>
              </a:solidFill>
            </a:endParaRPr>
          </a:p>
        </p:txBody>
      </p:sp>
      <p:sp>
        <p:nvSpPr>
          <p:cNvPr id="3" name="Прямоугольник 2"/>
          <p:cNvSpPr/>
          <p:nvPr/>
        </p:nvSpPr>
        <p:spPr>
          <a:xfrm>
            <a:off x="251520" y="3645024"/>
            <a:ext cx="8712968" cy="923330"/>
          </a:xfrm>
          <a:prstGeom prst="rect">
            <a:avLst/>
          </a:prstGeom>
        </p:spPr>
        <p:txBody>
          <a:bodyPr wrap="square">
            <a:spAutoFit/>
          </a:bodyPr>
          <a:lstStyle/>
          <a:p>
            <a:pPr algn="just"/>
            <a:r>
              <a:rPr lang="uk-UA" b="1" dirty="0" smtClean="0">
                <a:solidFill>
                  <a:srgbClr val="009900"/>
                </a:solidFill>
              </a:rPr>
              <a:t>В умовах жорсткої світової конкуренції важливу роль відіграє стимулююча функція митних режимів, яка полягає в заохоченні суб’єктів зовнішньоекономічної діяльності до активізації міжнародної торгівлі. </a:t>
            </a:r>
            <a:endParaRPr lang="uk-UA" b="1" dirty="0">
              <a:solidFill>
                <a:srgbClr val="009900"/>
              </a:solidFill>
            </a:endParaRPr>
          </a:p>
        </p:txBody>
      </p:sp>
    </p:spTree>
    <p:extLst>
      <p:ext uri="{BB962C8B-B14F-4D97-AF65-F5344CB8AC3E}">
        <p14:creationId xmlns:p14="http://schemas.microsoft.com/office/powerpoint/2010/main" val="2571273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88640"/>
            <a:ext cx="8820472" cy="4247317"/>
          </a:xfrm>
          <a:prstGeom prst="rect">
            <a:avLst/>
          </a:prstGeom>
        </p:spPr>
        <p:txBody>
          <a:bodyPr wrap="square">
            <a:spAutoFit/>
          </a:bodyPr>
          <a:lstStyle/>
          <a:p>
            <a:pPr indent="457200" algn="just"/>
            <a:r>
              <a:rPr lang="uk-UA" b="1" dirty="0" smtClean="0">
                <a:solidFill>
                  <a:srgbClr val="0000FF"/>
                </a:solidFill>
              </a:rPr>
              <a:t>Окремо  варто  зазначити  координуючу  функцію митних  режимів,  яка  полягає  у  взаємодії  суб’єктів  владних  повноважень  Державної  митної  служби України  і  посадових  осіб  інших  контролюючих та правоохоронних органів України. До заходів офіційного  контролю </a:t>
            </a:r>
            <a:r>
              <a:rPr lang="uk-UA" b="1" dirty="0" err="1" smtClean="0">
                <a:solidFill>
                  <a:srgbClr val="0000FF"/>
                </a:solidFill>
              </a:rPr>
              <a:t>МК</a:t>
            </a:r>
            <a:r>
              <a:rPr lang="uk-UA" b="1" dirty="0" smtClean="0">
                <a:solidFill>
                  <a:srgbClr val="0000FF"/>
                </a:solidFill>
              </a:rPr>
              <a:t> України  зараховує </a:t>
            </a:r>
            <a:r>
              <a:rPr lang="uk-UA" b="1" dirty="0" err="1" smtClean="0">
                <a:solidFill>
                  <a:srgbClr val="0000FF"/>
                </a:solidFill>
              </a:rPr>
              <a:t>фітосанітарний</a:t>
            </a:r>
            <a:r>
              <a:rPr lang="uk-UA" b="1" dirty="0" smtClean="0">
                <a:solidFill>
                  <a:srgbClr val="0000FF"/>
                </a:solidFill>
              </a:rPr>
              <a:t> контроль, ветеринарно-санітарний контроль, державний контроль за дотриманням законодавства про  харчові  продукти,  корми,  побічні  продукти тваринного  походження,  здоров’я  та  благополуччя тварин,  що  проводяться  згідно  із  законодавством України  (ст.  4 </a:t>
            </a:r>
            <a:r>
              <a:rPr lang="uk-UA" b="1" dirty="0" err="1" smtClean="0">
                <a:solidFill>
                  <a:srgbClr val="0000FF"/>
                </a:solidFill>
              </a:rPr>
              <a:t>МК</a:t>
            </a:r>
            <a:r>
              <a:rPr lang="uk-UA" b="1" dirty="0" smtClean="0">
                <a:solidFill>
                  <a:srgbClr val="0000FF"/>
                </a:solidFill>
              </a:rPr>
              <a:t> України). </a:t>
            </a:r>
          </a:p>
          <a:p>
            <a:pPr indent="457200" algn="just"/>
            <a:endParaRPr lang="uk-UA" b="1" dirty="0" smtClean="0">
              <a:solidFill>
                <a:srgbClr val="0000FF"/>
              </a:solidFill>
            </a:endParaRPr>
          </a:p>
          <a:p>
            <a:pPr indent="457200" algn="just"/>
            <a:endParaRPr lang="uk-UA" b="1" dirty="0" smtClean="0">
              <a:solidFill>
                <a:srgbClr val="0000FF"/>
              </a:solidFill>
            </a:endParaRPr>
          </a:p>
          <a:p>
            <a:pPr indent="457200" algn="just"/>
            <a:r>
              <a:rPr lang="uk-UA" b="1" dirty="0" smtClean="0">
                <a:solidFill>
                  <a:srgbClr val="0000FF"/>
                </a:solidFill>
              </a:rPr>
              <a:t>Крім  того,  в  процесі  митного  оформлення  здійснюються  екологічний та радіологічний види контролю. Таким чином, у процесі функціонування митних режимів Державна  митна  служба  України  взаємодіє  з  Державною прикордонною службою України, Державною службою України з питань безпечності харчових продуктів та захисту споживачів тощо.</a:t>
            </a:r>
            <a:endParaRPr lang="uk-UA" b="1" dirty="0">
              <a:solidFill>
                <a:srgbClr val="0000FF"/>
              </a:solidFill>
            </a:endParaRPr>
          </a:p>
        </p:txBody>
      </p:sp>
    </p:spTree>
    <p:extLst>
      <p:ext uri="{BB962C8B-B14F-4D97-AF65-F5344CB8AC3E}">
        <p14:creationId xmlns:p14="http://schemas.microsoft.com/office/powerpoint/2010/main" val="2571273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484784"/>
            <a:ext cx="8568952" cy="2308324"/>
          </a:xfrm>
          <a:prstGeom prst="rect">
            <a:avLst/>
          </a:prstGeom>
        </p:spPr>
        <p:txBody>
          <a:bodyPr wrap="square">
            <a:spAutoFit/>
          </a:bodyPr>
          <a:lstStyle/>
          <a:p>
            <a:pPr algn="just"/>
            <a:r>
              <a:rPr lang="uk-UA" b="1" dirty="0" smtClean="0">
                <a:solidFill>
                  <a:srgbClr val="C00000"/>
                </a:solidFill>
              </a:rPr>
              <a:t>Відповідно  до  ч.  2  ст.  561  </a:t>
            </a:r>
            <a:r>
              <a:rPr lang="uk-UA" b="1" dirty="0" err="1" smtClean="0">
                <a:solidFill>
                  <a:srgbClr val="C00000"/>
                </a:solidFill>
              </a:rPr>
              <a:t>МК</a:t>
            </a:r>
            <a:r>
              <a:rPr lang="uk-UA" b="1" dirty="0" err="1">
                <a:solidFill>
                  <a:srgbClr val="C00000"/>
                </a:solidFill>
              </a:rPr>
              <a:t>У</a:t>
            </a:r>
            <a:r>
              <a:rPr lang="uk-UA" b="1" dirty="0" smtClean="0">
                <a:solidFill>
                  <a:srgbClr val="C00000"/>
                </a:solidFill>
              </a:rPr>
              <a:t>,  митні  органи  здійснюють  контроль  за  переміщенням культурних  цінностей  через  митний  кордон  України у взаємодії  із центральним органом виконавчої влади, що  забезпечує формування  та  реалізує  державну політику у сферах охорони культурної спадщини,  вивезення,  ввезення  і  повернення  культурних цінностей, та центральним органом виконавчої  влади, що забезпечує реалізацію державної політики у сфері архівної справи, діловодства та створення і функціонування державної системи страхового фонду документації.</a:t>
            </a:r>
            <a:endParaRPr lang="uk-UA" b="1" dirty="0">
              <a:solidFill>
                <a:srgbClr val="C00000"/>
              </a:solidFill>
            </a:endParaRPr>
          </a:p>
        </p:txBody>
      </p:sp>
    </p:spTree>
    <p:extLst>
      <p:ext uri="{BB962C8B-B14F-4D97-AF65-F5344CB8AC3E}">
        <p14:creationId xmlns:p14="http://schemas.microsoft.com/office/powerpoint/2010/main" val="2571273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9582" y="2324139"/>
            <a:ext cx="8424936" cy="1200329"/>
          </a:xfrm>
          <a:prstGeom prst="rect">
            <a:avLst/>
          </a:prstGeom>
        </p:spPr>
        <p:txBody>
          <a:bodyPr wrap="square">
            <a:spAutoFit/>
          </a:bodyPr>
          <a:lstStyle/>
          <a:p>
            <a:pPr algn="just"/>
            <a:r>
              <a:rPr lang="ru-RU" b="1" dirty="0">
                <a:solidFill>
                  <a:srgbClr val="C00000"/>
                </a:solidFill>
              </a:rPr>
              <a:t>В </a:t>
            </a:r>
            <a:r>
              <a:rPr lang="uk-UA" b="1" dirty="0" smtClean="0">
                <a:solidFill>
                  <a:srgbClr val="C00000"/>
                </a:solidFill>
              </a:rPr>
              <a:t>умовах інформатизації публічно-правових відносин  важливою  є  інформаційна  функція  митних режимів, яка полягає в  інформуванні громадян про доступні  для  вибору митні  режими,  а  також  зміни в  національному  законодавстві  та  адмініструванні  митних  режимів. </a:t>
            </a:r>
            <a:endParaRPr lang="uk-UA" b="1" dirty="0">
              <a:solidFill>
                <a:srgbClr val="C00000"/>
              </a:solidFill>
            </a:endParaRPr>
          </a:p>
        </p:txBody>
      </p:sp>
    </p:spTree>
    <p:extLst>
      <p:ext uri="{BB962C8B-B14F-4D97-AF65-F5344CB8AC3E}">
        <p14:creationId xmlns:p14="http://schemas.microsoft.com/office/powerpoint/2010/main" val="2571273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4278094"/>
          </a:xfrm>
          <a:prstGeom prst="rect">
            <a:avLst/>
          </a:prstGeom>
        </p:spPr>
        <p:txBody>
          <a:bodyPr wrap="square">
            <a:spAutoFit/>
          </a:bodyPr>
          <a:lstStyle/>
          <a:p>
            <a:pPr algn="ctr"/>
            <a:r>
              <a:rPr lang="ru-RU" b="1" dirty="0">
                <a:solidFill>
                  <a:srgbClr val="C00000"/>
                </a:solidFill>
              </a:rPr>
              <a:t>У  Митному  кодексі  Союзу  (ЄС)  митні  режими  мають  назву  митних </a:t>
            </a:r>
            <a:r>
              <a:rPr lang="ru-RU" b="1" dirty="0" smtClean="0">
                <a:solidFill>
                  <a:srgbClr val="C00000"/>
                </a:solidFill>
              </a:rPr>
              <a:t>процедур</a:t>
            </a:r>
            <a:r>
              <a:rPr lang="ru-RU" b="1" dirty="0">
                <a:solidFill>
                  <a:srgbClr val="C00000"/>
                </a:solidFill>
              </a:rPr>
              <a:t>. </a:t>
            </a:r>
            <a:endParaRPr lang="ru-RU" b="1" dirty="0" smtClean="0">
              <a:solidFill>
                <a:srgbClr val="C00000"/>
              </a:solidFill>
            </a:endParaRPr>
          </a:p>
          <a:p>
            <a:pPr algn="just"/>
            <a:endParaRPr lang="ru-RU" dirty="0" smtClean="0"/>
          </a:p>
          <a:p>
            <a:pPr algn="just"/>
            <a:r>
              <a:rPr lang="ru-RU" dirty="0" smtClean="0"/>
              <a:t>Так</a:t>
            </a:r>
            <a:r>
              <a:rPr lang="ru-RU" dirty="0"/>
              <a:t>, у відповідності до ст. 210 Розділу </a:t>
            </a:r>
            <a:r>
              <a:rPr lang="en-US" dirty="0"/>
              <a:t>VII «</a:t>
            </a:r>
            <a:r>
              <a:rPr lang="ru-RU" dirty="0"/>
              <a:t>Спеціальні процедури» </a:t>
            </a:r>
            <a:r>
              <a:rPr lang="ru-RU" dirty="0" smtClean="0"/>
              <a:t>Регламенту </a:t>
            </a:r>
            <a:r>
              <a:rPr lang="ru-RU" dirty="0"/>
              <a:t>Європейського Парламенту  і Ради (ЄС) № 952/2013 від 9 жовтня </a:t>
            </a:r>
            <a:r>
              <a:rPr lang="ru-RU" dirty="0" smtClean="0"/>
              <a:t>2013  року (</a:t>
            </a:r>
            <a:r>
              <a:rPr lang="en-US" dirty="0"/>
              <a:t>https://zakon.rada.gov.ua/laws/show/984_009-13#Text</a:t>
            </a:r>
            <a:r>
              <a:rPr lang="ru-RU" dirty="0" smtClean="0"/>
              <a:t>)  </a:t>
            </a:r>
            <a:r>
              <a:rPr lang="ru-RU" dirty="0"/>
              <a:t>про  встановлення  Митного  кодексу  Союзу,  товари  може  бути </a:t>
            </a:r>
            <a:r>
              <a:rPr lang="ru-RU" dirty="0" smtClean="0"/>
              <a:t>поміщено </a:t>
            </a:r>
            <a:r>
              <a:rPr lang="ru-RU" dirty="0"/>
              <a:t>під будь-яку  з  таких категорій спеціальних процедур: </a:t>
            </a:r>
            <a:endParaRPr lang="ru-RU" dirty="0" smtClean="0"/>
          </a:p>
          <a:p>
            <a:pPr algn="just"/>
            <a:endParaRPr lang="ru-RU" dirty="0"/>
          </a:p>
          <a:p>
            <a:pPr algn="just"/>
            <a:r>
              <a:rPr lang="ru-RU" dirty="0" smtClean="0"/>
              <a:t>транзит</a:t>
            </a:r>
            <a:r>
              <a:rPr lang="ru-RU" dirty="0"/>
              <a:t>, </a:t>
            </a:r>
            <a:r>
              <a:rPr lang="ru-RU" dirty="0" smtClean="0"/>
              <a:t>що  </a:t>
            </a:r>
            <a:r>
              <a:rPr lang="ru-RU" dirty="0"/>
              <a:t>включає  зовнішній  та  внутрішній  транзит;  </a:t>
            </a:r>
            <a:endParaRPr lang="ru-RU" dirty="0" smtClean="0"/>
          </a:p>
          <a:p>
            <a:pPr algn="just"/>
            <a:endParaRPr lang="ru-RU" sz="1000" dirty="0"/>
          </a:p>
          <a:p>
            <a:pPr algn="just"/>
            <a:r>
              <a:rPr lang="ru-RU" dirty="0" smtClean="0"/>
              <a:t>зберігання</a:t>
            </a:r>
            <a:r>
              <a:rPr lang="ru-RU" dirty="0"/>
              <a:t>,  що  включає </a:t>
            </a:r>
            <a:r>
              <a:rPr lang="ru-RU" dirty="0" smtClean="0"/>
              <a:t>митний  </a:t>
            </a:r>
            <a:r>
              <a:rPr lang="ru-RU" dirty="0"/>
              <a:t>склад  та  вільні  зони;  </a:t>
            </a:r>
          </a:p>
          <a:p>
            <a:pPr algn="just"/>
            <a:endParaRPr lang="ru-RU" sz="1000" dirty="0" smtClean="0"/>
          </a:p>
          <a:p>
            <a:pPr algn="just"/>
            <a:r>
              <a:rPr lang="ru-RU" dirty="0" smtClean="0"/>
              <a:t>спеціальне  </a:t>
            </a:r>
            <a:r>
              <a:rPr lang="ru-RU" dirty="0"/>
              <a:t>використання,  що  включає </a:t>
            </a:r>
            <a:r>
              <a:rPr lang="ru-RU" dirty="0" smtClean="0"/>
              <a:t>тимчасовий  </a:t>
            </a:r>
            <a:r>
              <a:rPr lang="ru-RU" dirty="0"/>
              <a:t>ввіз  і  кінцеве  використання;  </a:t>
            </a:r>
          </a:p>
          <a:p>
            <a:pPr algn="just"/>
            <a:endParaRPr lang="ru-RU" sz="1000" dirty="0" smtClean="0"/>
          </a:p>
          <a:p>
            <a:pPr algn="just"/>
            <a:r>
              <a:rPr lang="ru-RU" dirty="0" smtClean="0"/>
              <a:t>перероблення</a:t>
            </a:r>
            <a:r>
              <a:rPr lang="ru-RU" dirty="0"/>
              <a:t>,  що  включає перероблення  на  </a:t>
            </a:r>
            <a:r>
              <a:rPr lang="uk-UA" dirty="0" smtClean="0"/>
              <a:t>митній  території  </a:t>
            </a:r>
            <a:r>
              <a:rPr lang="ru-RU" dirty="0" smtClean="0"/>
              <a:t>та  </a:t>
            </a:r>
            <a:r>
              <a:rPr lang="ru-RU" dirty="0"/>
              <a:t>перероблення  за  межами  </a:t>
            </a:r>
            <a:r>
              <a:rPr lang="uk-UA" dirty="0" smtClean="0"/>
              <a:t>митної території</a:t>
            </a:r>
            <a:endParaRPr lang="uk-UA" dirty="0"/>
          </a:p>
        </p:txBody>
      </p:sp>
      <p:sp>
        <p:nvSpPr>
          <p:cNvPr id="3" name="Прямоугольник 2"/>
          <p:cNvSpPr/>
          <p:nvPr/>
        </p:nvSpPr>
        <p:spPr>
          <a:xfrm>
            <a:off x="281236" y="4653136"/>
            <a:ext cx="8683251" cy="2031325"/>
          </a:xfrm>
          <a:prstGeom prst="rect">
            <a:avLst/>
          </a:prstGeom>
        </p:spPr>
        <p:txBody>
          <a:bodyPr wrap="square">
            <a:spAutoFit/>
          </a:bodyPr>
          <a:lstStyle/>
          <a:p>
            <a:pPr algn="just"/>
            <a:r>
              <a:rPr lang="uk-UA" b="1" dirty="0" smtClean="0">
                <a:solidFill>
                  <a:srgbClr val="C00000"/>
                </a:solidFill>
              </a:rPr>
              <a:t>Окрім зазначених у ст. 210 Регламенту митних процедур, Митний  кодекс  Союзу  (ЄС) передбачає  традиційні:  </a:t>
            </a:r>
          </a:p>
          <a:p>
            <a:pPr algn="just"/>
            <a:r>
              <a:rPr lang="uk-UA" dirty="0" smtClean="0"/>
              <a:t>експорт  (процедура вибуття  товарів),  </a:t>
            </a:r>
          </a:p>
          <a:p>
            <a:pPr algn="just"/>
            <a:r>
              <a:rPr lang="uk-UA" dirty="0" smtClean="0"/>
              <a:t>імпорт  (процедура прибуття  товарів), </a:t>
            </a:r>
          </a:p>
          <a:p>
            <a:pPr algn="just"/>
            <a:r>
              <a:rPr lang="uk-UA" dirty="0" smtClean="0"/>
              <a:t>процедура </a:t>
            </a:r>
            <a:r>
              <a:rPr lang="uk-UA" dirty="0" smtClean="0"/>
              <a:t>зворотного </a:t>
            </a:r>
            <a:r>
              <a:rPr lang="uk-UA" dirty="0" smtClean="0"/>
              <a:t>вивозу із третіх країн, </a:t>
            </a:r>
            <a:endParaRPr lang="uk-UA" dirty="0" smtClean="0"/>
          </a:p>
          <a:p>
            <a:pPr algn="just"/>
            <a:r>
              <a:rPr lang="uk-UA" dirty="0" smtClean="0"/>
              <a:t>тимчасове зберігання, </a:t>
            </a:r>
          </a:p>
          <a:p>
            <a:pPr algn="just"/>
            <a:r>
              <a:rPr lang="uk-UA" dirty="0" smtClean="0"/>
              <a:t>процедуру вільної зони. </a:t>
            </a:r>
            <a:endParaRPr lang="uk-UA"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352928" cy="5355312"/>
          </a:xfrm>
          <a:prstGeom prst="rect">
            <a:avLst/>
          </a:prstGeom>
        </p:spPr>
        <p:txBody>
          <a:bodyPr wrap="square">
            <a:spAutoFit/>
          </a:bodyPr>
          <a:lstStyle/>
          <a:p>
            <a:pPr indent="457200" algn="just"/>
            <a:r>
              <a:rPr lang="uk-UA" dirty="0" smtClean="0"/>
              <a:t>Держави-члени можуть визначати частини митної території Союзу </a:t>
            </a:r>
            <a:r>
              <a:rPr lang="uk-UA" b="1" dirty="0" smtClean="0">
                <a:solidFill>
                  <a:srgbClr val="0000FF"/>
                </a:solidFill>
              </a:rPr>
              <a:t>як вільні зони.</a:t>
            </a:r>
          </a:p>
          <a:p>
            <a:pPr indent="457200" algn="just"/>
            <a:endParaRPr lang="uk-UA" dirty="0"/>
          </a:p>
          <a:p>
            <a:pPr indent="457200" algn="just"/>
            <a:r>
              <a:rPr lang="uk-UA" dirty="0" smtClean="0"/>
              <a:t>З урахуванням митного законодавства, у вільній зоні дозволяється будь-яка промислова, комерційна діяльність або діяльність у сфері послуг. Така діяльність проводиться за умови надання попереднього повідомлення митним органам.</a:t>
            </a:r>
          </a:p>
          <a:p>
            <a:pPr indent="457200" algn="just"/>
            <a:endParaRPr lang="ru-RU" dirty="0" smtClean="0"/>
          </a:p>
          <a:p>
            <a:pPr indent="457200" algn="just"/>
            <a:r>
              <a:rPr lang="uk-UA" dirty="0" smtClean="0"/>
              <a:t>Товари Союзу можуть доставлятись у вільну зону, зберігатись у ній, переміщуватись у неї, використовуватись, перероблятись або споживатись у ній. У таких випадках товари не вважаються поміщеними під процедуру вільної зони.</a:t>
            </a:r>
          </a:p>
          <a:p>
            <a:pPr indent="457200" algn="just"/>
            <a:endParaRPr lang="uk-UA" dirty="0"/>
          </a:p>
          <a:p>
            <a:pPr indent="457200" algn="just"/>
            <a:r>
              <a:rPr lang="uk-UA" dirty="0" smtClean="0"/>
              <a:t>За заявою відповідної особи митні органи встановлюють митний статус товарів Союзу щодо будь-яких із таких товарів:</a:t>
            </a:r>
          </a:p>
          <a:p>
            <a:pPr indent="457200" algn="just"/>
            <a:endParaRPr lang="uk-UA" dirty="0" smtClean="0"/>
          </a:p>
          <a:p>
            <a:pPr indent="457200" algn="just"/>
            <a:r>
              <a:rPr lang="uk-UA" dirty="0" smtClean="0"/>
              <a:t>товари Союзу, що прибувають у вільну зону;</a:t>
            </a:r>
          </a:p>
          <a:p>
            <a:pPr indent="457200" algn="just"/>
            <a:r>
              <a:rPr lang="uk-UA" dirty="0" smtClean="0"/>
              <a:t>товари Союзу, піддані переробним операціям у вільній зоні;</a:t>
            </a:r>
          </a:p>
          <a:p>
            <a:pPr indent="457200" algn="just"/>
            <a:r>
              <a:rPr lang="uk-UA" dirty="0" smtClean="0"/>
              <a:t>товари, випущені для вільного обігу у вільній зоні.</a:t>
            </a:r>
          </a:p>
          <a:p>
            <a:pPr indent="457200" algn="just"/>
            <a:endParaRPr lang="ru-RU" dirty="0"/>
          </a:p>
          <a:p>
            <a:pPr indent="457200" algn="just"/>
            <a:endParaRPr lang="uk-UA" dirty="0"/>
          </a:p>
        </p:txBody>
      </p:sp>
    </p:spTree>
    <p:extLst>
      <p:ext uri="{BB962C8B-B14F-4D97-AF65-F5344CB8AC3E}">
        <p14:creationId xmlns:p14="http://schemas.microsoft.com/office/powerpoint/2010/main" val="1596041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278" y="2060848"/>
            <a:ext cx="8640960" cy="2185214"/>
          </a:xfrm>
          <a:prstGeom prst="rect">
            <a:avLst/>
          </a:prstGeom>
          <a:noFill/>
        </p:spPr>
        <p:txBody>
          <a:bodyPr wrap="square" rtlCol="0">
            <a:spAutoFit/>
          </a:bodyPr>
          <a:lstStyle/>
          <a:p>
            <a:pPr algn="ctr"/>
            <a:r>
              <a:rPr lang="uk-UA" dirty="0" smtClean="0"/>
              <a:t>Стаття 4 (пункт 25) Митного кодексу України: </a:t>
            </a:r>
          </a:p>
          <a:p>
            <a:endParaRPr lang="uk-UA" dirty="0"/>
          </a:p>
          <a:p>
            <a:pPr algn="just"/>
            <a:r>
              <a:rPr lang="uk-UA" sz="2000" b="1" dirty="0"/>
              <a:t>М</a:t>
            </a:r>
            <a:r>
              <a:rPr lang="uk-UA" sz="2000" b="1" dirty="0" smtClean="0"/>
              <a:t>итний режим - комплекс взаємопов’язаних правових норм, що відповідно до заявленої мети переміщення товарів через митний кордон України визначають митну процедуру щодо цих товарів, їх правовий статус, умови оподаткування і обумовлюють їх використання після митного оформлення.</a:t>
            </a:r>
            <a:endParaRPr lang="uk-UA" sz="2000" b="1" dirty="0"/>
          </a:p>
        </p:txBody>
      </p:sp>
    </p:spTree>
    <p:extLst>
      <p:ext uri="{BB962C8B-B14F-4D97-AF65-F5344CB8AC3E}">
        <p14:creationId xmlns:p14="http://schemas.microsoft.com/office/powerpoint/2010/main" val="1176518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504" y="335846"/>
            <a:ext cx="8784976" cy="4431983"/>
          </a:xfrm>
          <a:prstGeom prst="rect">
            <a:avLst/>
          </a:prstGeom>
        </p:spPr>
        <p:txBody>
          <a:bodyPr wrap="square">
            <a:spAutoFit/>
          </a:bodyPr>
          <a:lstStyle/>
          <a:p>
            <a:pPr algn="ctr"/>
            <a:r>
              <a:rPr lang="uk-UA" sz="2400" b="1" dirty="0" smtClean="0">
                <a:solidFill>
                  <a:srgbClr val="0070C0"/>
                </a:solidFill>
              </a:rPr>
              <a:t>Імплементація змін митного законодавства здійснюється на основі таких ключових актів ЄС: </a:t>
            </a:r>
          </a:p>
          <a:p>
            <a:pPr algn="just"/>
            <a:endParaRPr lang="uk-UA" dirty="0"/>
          </a:p>
          <a:p>
            <a:pPr indent="457200" algn="just"/>
            <a:r>
              <a:rPr lang="uk-UA" b="1" dirty="0" err="1" smtClean="0"/>
              <a:t>Реґламенту</a:t>
            </a:r>
            <a:r>
              <a:rPr lang="uk-UA" b="1" dirty="0" smtClean="0"/>
              <a:t> (ЄС) № 952/2013, яким встановлюється Митний кодекс Союзу; Конвенції про спрощення формальностей у торгівлі товарами та Конвенції про  єдиний режим  транзиту  (з метою подальшого приєднання); </a:t>
            </a:r>
          </a:p>
          <a:p>
            <a:pPr indent="457200" algn="just"/>
            <a:endParaRPr lang="uk-UA" b="1" dirty="0" smtClean="0"/>
          </a:p>
          <a:p>
            <a:pPr indent="457200" algn="just"/>
            <a:r>
              <a:rPr lang="uk-UA" b="1" dirty="0" err="1" smtClean="0"/>
              <a:t>Реґламенту</a:t>
            </a:r>
            <a:r>
              <a:rPr lang="uk-UA" b="1" dirty="0" smtClean="0"/>
              <a:t>  (ЄС) № 1186/2009, що встановлює  систему Співтовариства для  звільнення від  сплати мит (</a:t>
            </a:r>
            <a:r>
              <a:rPr lang="uk-UA" b="1" dirty="0" err="1" smtClean="0"/>
              <a:t>розд</a:t>
            </a:r>
            <a:r>
              <a:rPr lang="uk-UA" b="1" dirty="0" smtClean="0"/>
              <a:t>. І, ІІ); </a:t>
            </a:r>
          </a:p>
          <a:p>
            <a:pPr indent="457200" algn="just"/>
            <a:endParaRPr lang="uk-UA" b="1" dirty="0" smtClean="0"/>
          </a:p>
          <a:p>
            <a:pPr indent="457200" algn="just"/>
            <a:r>
              <a:rPr lang="uk-UA" b="1" dirty="0" err="1" smtClean="0"/>
              <a:t>Реґламенту</a:t>
            </a:r>
            <a:r>
              <a:rPr lang="uk-UA" b="1" dirty="0" smtClean="0"/>
              <a:t> (ЄС) № 608/2013 Європейського парламенту та Ради про  митний  контроль  за  дотриманням  прав  інтелектуальної  власності  й  </a:t>
            </a:r>
            <a:r>
              <a:rPr lang="uk-UA" b="1" dirty="0" err="1"/>
              <a:t>і</a:t>
            </a:r>
            <a:r>
              <a:rPr lang="uk-UA" b="1" dirty="0" err="1" smtClean="0"/>
              <a:t>мплементаційного</a:t>
            </a:r>
            <a:r>
              <a:rPr lang="uk-UA" b="1" dirty="0" smtClean="0"/>
              <a:t> </a:t>
            </a:r>
            <a:r>
              <a:rPr lang="uk-UA" b="1" dirty="0" err="1" smtClean="0"/>
              <a:t>реґламенту</a:t>
            </a:r>
            <a:r>
              <a:rPr lang="uk-UA" b="1" dirty="0" smtClean="0"/>
              <a:t> Комісії (ЄС) № 1352/2013, яким встановлюються форми документів, передбачені </a:t>
            </a:r>
            <a:r>
              <a:rPr lang="uk-UA" b="1" dirty="0" err="1" smtClean="0"/>
              <a:t>Реґламентом</a:t>
            </a:r>
            <a:r>
              <a:rPr lang="uk-UA" b="1" dirty="0" smtClean="0"/>
              <a:t> (ЄС) № 608/2013 Європейського парламенту та Ради про митний контроль за дотриманням прав інтелектуальної власності.</a:t>
            </a:r>
            <a:endParaRPr lang="uk-UA" b="1"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7992888" cy="5995487"/>
          </a:xfrm>
          <a:prstGeom prst="rect">
            <a:avLst/>
          </a:prstGeom>
          <a:noFill/>
        </p:spPr>
        <p:txBody>
          <a:bodyPr wrap="square" rtlCol="0">
            <a:spAutoFit/>
          </a:bodyPr>
          <a:lstStyle/>
          <a:p>
            <a:pPr algn="ctr"/>
            <a:r>
              <a:rPr lang="uk-UA" sz="2000" b="1" dirty="0" smtClean="0">
                <a:solidFill>
                  <a:schemeClr val="accent6">
                    <a:lumMod val="50000"/>
                  </a:schemeClr>
                </a:solidFill>
              </a:rPr>
              <a:t>Стаття 70 </a:t>
            </a:r>
            <a:r>
              <a:rPr lang="uk-UA" sz="2000" b="1" dirty="0" err="1" smtClean="0">
                <a:solidFill>
                  <a:schemeClr val="accent6">
                    <a:lumMod val="50000"/>
                  </a:schemeClr>
                </a:solidFill>
              </a:rPr>
              <a:t>МКУ</a:t>
            </a:r>
            <a:r>
              <a:rPr lang="uk-UA" sz="2000" b="1" dirty="0" smtClean="0">
                <a:solidFill>
                  <a:schemeClr val="accent6">
                    <a:lumMod val="50000"/>
                  </a:schemeClr>
                </a:solidFill>
              </a:rPr>
              <a:t>:  Митні режими в Україні: </a:t>
            </a:r>
          </a:p>
          <a:p>
            <a:endParaRPr lang="uk-UA" dirty="0"/>
          </a:p>
          <a:p>
            <a:pPr>
              <a:lnSpc>
                <a:spcPct val="130000"/>
              </a:lnSpc>
            </a:pPr>
            <a:r>
              <a:rPr lang="uk-UA" dirty="0" smtClean="0"/>
              <a:t>1) імпорт (випуск для вільного обігу);</a:t>
            </a:r>
          </a:p>
          <a:p>
            <a:pPr>
              <a:lnSpc>
                <a:spcPct val="130000"/>
              </a:lnSpc>
            </a:pPr>
            <a:r>
              <a:rPr lang="uk-UA" dirty="0" smtClean="0"/>
              <a:t>2) реімпорт;</a:t>
            </a:r>
          </a:p>
          <a:p>
            <a:pPr>
              <a:lnSpc>
                <a:spcPct val="130000"/>
              </a:lnSpc>
            </a:pPr>
            <a:r>
              <a:rPr lang="uk-UA" dirty="0" smtClean="0"/>
              <a:t>3) експорт (остаточне вивезення);</a:t>
            </a:r>
          </a:p>
          <a:p>
            <a:pPr>
              <a:lnSpc>
                <a:spcPct val="130000"/>
              </a:lnSpc>
            </a:pPr>
            <a:r>
              <a:rPr lang="uk-UA" dirty="0" smtClean="0"/>
              <a:t>4) реекспорт;</a:t>
            </a:r>
          </a:p>
          <a:p>
            <a:pPr>
              <a:lnSpc>
                <a:spcPct val="130000"/>
              </a:lnSpc>
            </a:pPr>
            <a:r>
              <a:rPr lang="uk-UA" dirty="0" smtClean="0"/>
              <a:t>5) транзит;</a:t>
            </a:r>
          </a:p>
          <a:p>
            <a:pPr>
              <a:lnSpc>
                <a:spcPct val="130000"/>
              </a:lnSpc>
            </a:pPr>
            <a:r>
              <a:rPr lang="uk-UA" dirty="0" smtClean="0"/>
              <a:t>6) тимчасове ввезення;</a:t>
            </a:r>
          </a:p>
          <a:p>
            <a:pPr>
              <a:lnSpc>
                <a:spcPct val="130000"/>
              </a:lnSpc>
            </a:pPr>
            <a:r>
              <a:rPr lang="uk-UA" dirty="0" smtClean="0"/>
              <a:t>7) тимчасове вивезення;</a:t>
            </a:r>
          </a:p>
          <a:p>
            <a:pPr>
              <a:lnSpc>
                <a:spcPct val="130000"/>
              </a:lnSpc>
            </a:pPr>
            <a:r>
              <a:rPr lang="uk-UA" dirty="0" smtClean="0"/>
              <a:t>8) митний склад;</a:t>
            </a:r>
          </a:p>
          <a:p>
            <a:pPr>
              <a:lnSpc>
                <a:spcPct val="130000"/>
              </a:lnSpc>
            </a:pPr>
            <a:r>
              <a:rPr lang="uk-UA" dirty="0" smtClean="0"/>
              <a:t>9) вільна митна зона;</a:t>
            </a:r>
          </a:p>
          <a:p>
            <a:pPr>
              <a:lnSpc>
                <a:spcPct val="130000"/>
              </a:lnSpc>
            </a:pPr>
            <a:r>
              <a:rPr lang="uk-UA" dirty="0" smtClean="0"/>
              <a:t>10) безмитна торгівля;</a:t>
            </a:r>
          </a:p>
          <a:p>
            <a:pPr>
              <a:lnSpc>
                <a:spcPct val="130000"/>
              </a:lnSpc>
            </a:pPr>
            <a:r>
              <a:rPr lang="uk-UA" dirty="0" smtClean="0"/>
              <a:t>11) переробка на митній території;</a:t>
            </a:r>
          </a:p>
          <a:p>
            <a:pPr>
              <a:lnSpc>
                <a:spcPct val="130000"/>
              </a:lnSpc>
            </a:pPr>
            <a:r>
              <a:rPr lang="uk-UA" dirty="0" smtClean="0"/>
              <a:t>12) переробка за межами митної території;</a:t>
            </a:r>
          </a:p>
          <a:p>
            <a:pPr>
              <a:lnSpc>
                <a:spcPct val="130000"/>
              </a:lnSpc>
            </a:pPr>
            <a:r>
              <a:rPr lang="uk-UA" dirty="0" smtClean="0"/>
              <a:t>13) знищення або руйнування;</a:t>
            </a:r>
          </a:p>
          <a:p>
            <a:pPr>
              <a:lnSpc>
                <a:spcPct val="130000"/>
              </a:lnSpc>
            </a:pPr>
            <a:r>
              <a:rPr lang="uk-UA" dirty="0" smtClean="0"/>
              <a:t>14) відмова на користь держави.</a:t>
            </a:r>
          </a:p>
          <a:p>
            <a:endParaRPr lang="ru-RU" dirty="0"/>
          </a:p>
        </p:txBody>
      </p:sp>
    </p:spTree>
    <p:extLst>
      <p:ext uri="{BB962C8B-B14F-4D97-AF65-F5344CB8AC3E}">
        <p14:creationId xmlns:p14="http://schemas.microsoft.com/office/powerpoint/2010/main" val="1176518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6162" y="1052736"/>
            <a:ext cx="8856984" cy="2908489"/>
          </a:xfrm>
          <a:prstGeom prst="rect">
            <a:avLst/>
          </a:prstGeom>
        </p:spPr>
        <p:txBody>
          <a:bodyPr wrap="square">
            <a:spAutoFit/>
          </a:bodyPr>
          <a:lstStyle/>
          <a:p>
            <a:pPr algn="ctr"/>
            <a:r>
              <a:rPr lang="uk-UA" sz="2100" b="1" dirty="0" smtClean="0">
                <a:solidFill>
                  <a:schemeClr val="accent6">
                    <a:lumMod val="50000"/>
                  </a:schemeClr>
                </a:solidFill>
              </a:rPr>
              <a:t>Головними характеристиками, які кваліфікують вид митного режиму є: </a:t>
            </a:r>
          </a:p>
          <a:p>
            <a:pPr algn="just"/>
            <a:endParaRPr lang="uk-UA" b="1" dirty="0" smtClean="0">
              <a:solidFill>
                <a:schemeClr val="accent6">
                  <a:lumMod val="50000"/>
                </a:schemeClr>
              </a:solidFill>
            </a:endParaRPr>
          </a:p>
          <a:p>
            <a:pPr algn="just"/>
            <a:endParaRPr lang="uk-UA" b="1" dirty="0">
              <a:solidFill>
                <a:schemeClr val="accent6">
                  <a:lumMod val="50000"/>
                </a:schemeClr>
              </a:solidFill>
            </a:endParaRPr>
          </a:p>
          <a:p>
            <a:pPr indent="457200" algn="just"/>
            <a:r>
              <a:rPr lang="uk-UA" b="1" dirty="0" smtClean="0">
                <a:solidFill>
                  <a:srgbClr val="7030A0"/>
                </a:solidFill>
              </a:rPr>
              <a:t>напрям переміщення товару (ввіз, вивіз, транзит); </a:t>
            </a:r>
          </a:p>
          <a:p>
            <a:pPr indent="457200" algn="just"/>
            <a:endParaRPr lang="uk-UA" b="1" dirty="0" smtClean="0">
              <a:solidFill>
                <a:srgbClr val="7030A0"/>
              </a:solidFill>
            </a:endParaRPr>
          </a:p>
          <a:p>
            <a:pPr indent="457200" algn="just"/>
            <a:r>
              <a:rPr lang="uk-UA" b="1" dirty="0" smtClean="0">
                <a:solidFill>
                  <a:srgbClr val="7030A0"/>
                </a:solidFill>
              </a:rPr>
              <a:t>країна походження; мета переміщення; </a:t>
            </a:r>
          </a:p>
          <a:p>
            <a:pPr indent="457200" algn="just"/>
            <a:endParaRPr lang="uk-UA" b="1" dirty="0" smtClean="0">
              <a:solidFill>
                <a:srgbClr val="7030A0"/>
              </a:solidFill>
            </a:endParaRPr>
          </a:p>
          <a:p>
            <a:pPr indent="457200" algn="just"/>
            <a:r>
              <a:rPr lang="uk-UA" b="1" dirty="0" smtClean="0">
                <a:solidFill>
                  <a:srgbClr val="7030A0"/>
                </a:solidFill>
              </a:rPr>
              <a:t>правила використання, володіння та розпорядження цим товаром; </a:t>
            </a:r>
          </a:p>
          <a:p>
            <a:pPr indent="457200" algn="just"/>
            <a:endParaRPr lang="uk-UA" b="1" dirty="0" smtClean="0">
              <a:solidFill>
                <a:srgbClr val="7030A0"/>
              </a:solidFill>
            </a:endParaRPr>
          </a:p>
          <a:p>
            <a:pPr indent="457200" algn="just"/>
            <a:r>
              <a:rPr lang="uk-UA" b="1" dirty="0" smtClean="0">
                <a:solidFill>
                  <a:srgbClr val="7030A0"/>
                </a:solidFill>
              </a:rPr>
              <a:t>строк дії режиму.</a:t>
            </a:r>
            <a:endParaRPr lang="uk-UA" b="1" dirty="0">
              <a:solidFill>
                <a:srgbClr val="7030A0"/>
              </a:solidFill>
            </a:endParaRPr>
          </a:p>
        </p:txBody>
      </p:sp>
    </p:spTree>
    <p:extLst>
      <p:ext uri="{BB962C8B-B14F-4D97-AF65-F5344CB8AC3E}">
        <p14:creationId xmlns:p14="http://schemas.microsoft.com/office/powerpoint/2010/main" val="3965386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889844"/>
            <a:ext cx="8352928" cy="4524315"/>
          </a:xfrm>
          <a:prstGeom prst="rect">
            <a:avLst/>
          </a:prstGeom>
        </p:spPr>
        <p:txBody>
          <a:bodyPr wrap="square">
            <a:spAutoFit/>
          </a:bodyPr>
          <a:lstStyle/>
          <a:p>
            <a:pPr algn="ctr"/>
            <a:r>
              <a:rPr lang="uk-UA" sz="2400" b="1" dirty="0" smtClean="0">
                <a:solidFill>
                  <a:schemeClr val="accent6">
                    <a:lumMod val="50000"/>
                  </a:schemeClr>
                </a:solidFill>
              </a:rPr>
              <a:t>Вибір та зміна митного режиму</a:t>
            </a:r>
          </a:p>
          <a:p>
            <a:pPr algn="ctr"/>
            <a:endParaRPr lang="uk-UA" sz="2400" b="1" dirty="0">
              <a:solidFill>
                <a:schemeClr val="accent6">
                  <a:lumMod val="50000"/>
                </a:schemeClr>
              </a:solidFill>
            </a:endParaRPr>
          </a:p>
          <a:p>
            <a:pPr algn="ctr"/>
            <a:endParaRPr lang="uk-UA" sz="2400" b="1" dirty="0" smtClean="0">
              <a:solidFill>
                <a:schemeClr val="accent6">
                  <a:lumMod val="50000"/>
                </a:schemeClr>
              </a:solidFill>
            </a:endParaRPr>
          </a:p>
          <a:p>
            <a:pPr algn="just"/>
            <a:endParaRPr lang="uk-UA" dirty="0" smtClean="0"/>
          </a:p>
          <a:p>
            <a:pPr indent="457200" algn="just"/>
            <a:r>
              <a:rPr lang="uk-UA" dirty="0" smtClean="0"/>
              <a:t>Декларант має право обрати митний режим, у який він бажає помістити товари, з дотриманням умов такого режиму та у порядку, що визначені </a:t>
            </a:r>
            <a:r>
              <a:rPr lang="uk-UA" dirty="0" err="1" smtClean="0"/>
              <a:t>МКУ</a:t>
            </a:r>
            <a:r>
              <a:rPr lang="uk-UA" dirty="0" smtClean="0"/>
              <a:t>.</a:t>
            </a:r>
          </a:p>
          <a:p>
            <a:pPr indent="457200" algn="just"/>
            <a:endParaRPr lang="uk-UA" dirty="0"/>
          </a:p>
          <a:p>
            <a:pPr indent="457200" algn="just"/>
            <a:r>
              <a:rPr lang="uk-UA" dirty="0" smtClean="0"/>
              <a:t>Поміщення товарів у митний режим здійснюється шляхом їх декларування та виконання митних формальностей, передбачених </a:t>
            </a:r>
            <a:r>
              <a:rPr lang="uk-UA" dirty="0" err="1" smtClean="0"/>
              <a:t>МКУ</a:t>
            </a:r>
            <a:r>
              <a:rPr lang="uk-UA" dirty="0" smtClean="0"/>
              <a:t>.</a:t>
            </a:r>
          </a:p>
          <a:p>
            <a:pPr indent="457200" algn="just"/>
            <a:endParaRPr lang="uk-UA" dirty="0"/>
          </a:p>
          <a:p>
            <a:pPr indent="457200" algn="just"/>
            <a:r>
              <a:rPr lang="uk-UA" dirty="0" smtClean="0"/>
              <a:t>Митний режим, у який поміщено товари, </a:t>
            </a:r>
            <a:r>
              <a:rPr lang="uk-UA" b="1" dirty="0" smtClean="0"/>
              <a:t>може бути змінено </a:t>
            </a:r>
            <a:r>
              <a:rPr lang="uk-UA" dirty="0" smtClean="0"/>
              <a:t>на інший, обраний декларантом відповідно до частини першої цієї статті, за умови дотримання заходів тарифного та нетарифного регулювання зовнішньоекономічної діяльності, встановлених відповідно до закону для товарів, що поміщуються у такий інший митний режим.</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8049" y="260648"/>
            <a:ext cx="8280920" cy="5355312"/>
          </a:xfrm>
          <a:prstGeom prst="rect">
            <a:avLst/>
          </a:prstGeom>
        </p:spPr>
        <p:txBody>
          <a:bodyPr wrap="square">
            <a:spAutoFit/>
          </a:bodyPr>
          <a:lstStyle/>
          <a:p>
            <a:pPr algn="ctr"/>
            <a:r>
              <a:rPr lang="uk-UA" b="1" i="1" dirty="0"/>
              <a:t>При виборі </a:t>
            </a:r>
            <a:r>
              <a:rPr lang="uk-UA" b="1" i="1" dirty="0" err="1" smtClean="0"/>
              <a:t>МР</a:t>
            </a:r>
            <a:r>
              <a:rPr lang="uk-UA" b="1" i="1" dirty="0" smtClean="0"/>
              <a:t> необхідно </a:t>
            </a:r>
            <a:r>
              <a:rPr lang="uk-UA" b="1" i="1" dirty="0"/>
              <a:t>ураховувати низку положень: </a:t>
            </a:r>
            <a:endParaRPr lang="ru-RU" dirty="0"/>
          </a:p>
          <a:p>
            <a:endParaRPr lang="uk-UA" dirty="0" smtClean="0"/>
          </a:p>
          <a:p>
            <a:pPr algn="just"/>
            <a:r>
              <a:rPr lang="uk-UA" b="1" dirty="0" smtClean="0">
                <a:solidFill>
                  <a:srgbClr val="7030A0"/>
                </a:solidFill>
              </a:rPr>
              <a:t>1</a:t>
            </a:r>
            <a:r>
              <a:rPr lang="uk-UA" b="1" dirty="0">
                <a:solidFill>
                  <a:srgbClr val="7030A0"/>
                </a:solidFill>
              </a:rPr>
              <a:t>. Вибір </a:t>
            </a:r>
            <a:r>
              <a:rPr lang="uk-UA" b="1" dirty="0" err="1" smtClean="0">
                <a:solidFill>
                  <a:srgbClr val="7030A0"/>
                </a:solidFill>
              </a:rPr>
              <a:t>МР</a:t>
            </a:r>
            <a:r>
              <a:rPr lang="uk-UA" b="1" dirty="0" smtClean="0">
                <a:solidFill>
                  <a:srgbClr val="7030A0"/>
                </a:solidFill>
              </a:rPr>
              <a:t> або </a:t>
            </a:r>
            <a:r>
              <a:rPr lang="uk-UA" b="1" dirty="0">
                <a:solidFill>
                  <a:srgbClr val="7030A0"/>
                </a:solidFill>
              </a:rPr>
              <a:t>його зміна на інший здійснюється особою яка переміщує товар незалежно від характеру товару, його кількості, країни походження або його призначення. </a:t>
            </a:r>
            <a:endParaRPr lang="ru-RU" b="1" dirty="0">
              <a:solidFill>
                <a:srgbClr val="7030A0"/>
              </a:solidFill>
            </a:endParaRPr>
          </a:p>
          <a:p>
            <a:pPr algn="just"/>
            <a:r>
              <a:rPr lang="uk-UA" b="1" dirty="0">
                <a:solidFill>
                  <a:srgbClr val="7030A0"/>
                </a:solidFill>
              </a:rPr>
              <a:t>2. В деяких випадках рішення про використання конкретного режиму (обраного декларантом) приймає митний орган який має відповідні повноваження.</a:t>
            </a:r>
            <a:endParaRPr lang="ru-RU" b="1" dirty="0">
              <a:solidFill>
                <a:srgbClr val="7030A0"/>
              </a:solidFill>
            </a:endParaRPr>
          </a:p>
          <a:p>
            <a:pPr algn="just"/>
            <a:r>
              <a:rPr lang="uk-UA" b="1" dirty="0">
                <a:solidFill>
                  <a:srgbClr val="7030A0"/>
                </a:solidFill>
              </a:rPr>
              <a:t>3. Для розташування товарів у деяких режимах необхідно отримання ліцензій митних органів або інших відомств. </a:t>
            </a:r>
            <a:endParaRPr lang="ru-RU" b="1" dirty="0">
              <a:solidFill>
                <a:srgbClr val="7030A0"/>
              </a:solidFill>
            </a:endParaRPr>
          </a:p>
          <a:p>
            <a:pPr algn="just"/>
            <a:r>
              <a:rPr lang="uk-UA" b="1" dirty="0">
                <a:solidFill>
                  <a:srgbClr val="7030A0"/>
                </a:solidFill>
              </a:rPr>
              <a:t>4. Кожен режим має певні особливості нарахування митних платежів та надавання пільг по сплаті мит. </a:t>
            </a:r>
            <a:endParaRPr lang="ru-RU" b="1" dirty="0">
              <a:solidFill>
                <a:srgbClr val="7030A0"/>
              </a:solidFill>
            </a:endParaRPr>
          </a:p>
          <a:p>
            <a:pPr algn="just"/>
            <a:r>
              <a:rPr lang="uk-UA" b="1" dirty="0">
                <a:solidFill>
                  <a:srgbClr val="7030A0"/>
                </a:solidFill>
              </a:rPr>
              <a:t>5. Строк знаходження товарів у різних </a:t>
            </a:r>
            <a:r>
              <a:rPr lang="uk-UA" b="1" dirty="0" err="1" smtClean="0">
                <a:solidFill>
                  <a:srgbClr val="7030A0"/>
                </a:solidFill>
              </a:rPr>
              <a:t>МР</a:t>
            </a:r>
            <a:r>
              <a:rPr lang="uk-UA" b="1" dirty="0" smtClean="0">
                <a:solidFill>
                  <a:srgbClr val="7030A0"/>
                </a:solidFill>
              </a:rPr>
              <a:t> обмежено</a:t>
            </a:r>
            <a:r>
              <a:rPr lang="uk-UA" b="1" dirty="0">
                <a:solidFill>
                  <a:srgbClr val="7030A0"/>
                </a:solidFill>
              </a:rPr>
              <a:t>. </a:t>
            </a:r>
            <a:endParaRPr lang="ru-RU" b="1" dirty="0">
              <a:solidFill>
                <a:srgbClr val="7030A0"/>
              </a:solidFill>
            </a:endParaRPr>
          </a:p>
          <a:p>
            <a:pPr algn="just"/>
            <a:r>
              <a:rPr lang="uk-UA" b="1" dirty="0">
                <a:solidFill>
                  <a:srgbClr val="7030A0"/>
                </a:solidFill>
              </a:rPr>
              <a:t>6. Діяльність або бездіяльність митних органів та їх посадових осіб можуть бути оскаржені у випадках зачеплення прав та інтересів осіб які перемішують товар через митний кордон. </a:t>
            </a:r>
            <a:endParaRPr lang="ru-RU" b="1" dirty="0">
              <a:solidFill>
                <a:srgbClr val="7030A0"/>
              </a:solidFill>
            </a:endParaRPr>
          </a:p>
          <a:p>
            <a:pPr algn="just"/>
            <a:r>
              <a:rPr lang="uk-UA" b="1" dirty="0">
                <a:solidFill>
                  <a:srgbClr val="7030A0"/>
                </a:solidFill>
              </a:rPr>
              <a:t>7. Порушення митних правил тягне за собою відповідальність винних осіб. </a:t>
            </a:r>
            <a:endParaRPr lang="ru-RU" b="1" dirty="0">
              <a:solidFill>
                <a:srgbClr val="7030A0"/>
              </a:solidFill>
            </a:endParaRPr>
          </a:p>
          <a:p>
            <a:pPr algn="just"/>
            <a:r>
              <a:rPr lang="uk-UA" b="1" dirty="0">
                <a:solidFill>
                  <a:srgbClr val="7030A0"/>
                </a:solidFill>
              </a:rPr>
              <a:t>8. Правила, </a:t>
            </a:r>
            <a:r>
              <a:rPr lang="uk-UA" b="1" dirty="0" smtClean="0">
                <a:solidFill>
                  <a:srgbClr val="7030A0"/>
                </a:solidFill>
              </a:rPr>
              <a:t>що регламентують </a:t>
            </a:r>
            <a:r>
              <a:rPr lang="uk-UA" b="1" dirty="0" err="1" smtClean="0">
                <a:solidFill>
                  <a:srgbClr val="7030A0"/>
                </a:solidFill>
              </a:rPr>
              <a:t>МР</a:t>
            </a:r>
            <a:r>
              <a:rPr lang="uk-UA" b="1" dirty="0" smtClean="0">
                <a:solidFill>
                  <a:srgbClr val="7030A0"/>
                </a:solidFill>
              </a:rPr>
              <a:t>, </a:t>
            </a:r>
            <a:r>
              <a:rPr lang="uk-UA" b="1" dirty="0">
                <a:solidFill>
                  <a:srgbClr val="7030A0"/>
                </a:solidFill>
              </a:rPr>
              <a:t>обов’язкові для виконання як митними органами та їх посадовими особами, так і організаціями та особами, які перевозять товари.</a:t>
            </a:r>
            <a:endParaRPr lang="ru-RU" b="1" dirty="0">
              <a:solidFill>
                <a:srgbClr val="7030A0"/>
              </a:solidFill>
            </a:endParaRPr>
          </a:p>
        </p:txBody>
      </p:sp>
    </p:spTree>
    <p:extLst>
      <p:ext uri="{BB962C8B-B14F-4D97-AF65-F5344CB8AC3E}">
        <p14:creationId xmlns:p14="http://schemas.microsoft.com/office/powerpoint/2010/main" val="1431814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305342"/>
            <a:ext cx="8352928" cy="3785652"/>
          </a:xfrm>
          <a:prstGeom prst="rect">
            <a:avLst/>
          </a:prstGeom>
        </p:spPr>
        <p:txBody>
          <a:bodyPr wrap="square">
            <a:spAutoFit/>
          </a:bodyPr>
          <a:lstStyle/>
          <a:p>
            <a:pPr algn="just"/>
            <a:r>
              <a:rPr lang="uk-UA" sz="2400" b="1" dirty="0" smtClean="0">
                <a:solidFill>
                  <a:schemeClr val="accent6">
                    <a:lumMod val="50000"/>
                  </a:schemeClr>
                </a:solidFill>
              </a:rPr>
              <a:t>Митний статус товарів, що поміщуються у митний режим</a:t>
            </a:r>
          </a:p>
          <a:p>
            <a:pPr algn="just"/>
            <a:endParaRPr lang="uk-UA" dirty="0" smtClean="0"/>
          </a:p>
          <a:p>
            <a:pPr algn="just"/>
            <a:endParaRPr lang="uk-UA" dirty="0"/>
          </a:p>
          <a:p>
            <a:pPr algn="just"/>
            <a:endParaRPr lang="uk-UA" dirty="0" smtClean="0"/>
          </a:p>
          <a:p>
            <a:pPr indent="457200" algn="just"/>
            <a:r>
              <a:rPr lang="uk-UA" dirty="0" smtClean="0"/>
              <a:t>За митним статусом товари поділяються на українські та іноземні.</a:t>
            </a:r>
          </a:p>
          <a:p>
            <a:pPr indent="457200" algn="just"/>
            <a:endParaRPr lang="uk-UA" dirty="0"/>
          </a:p>
          <a:p>
            <a:pPr indent="457200" algn="just"/>
            <a:r>
              <a:rPr lang="uk-UA" dirty="0" smtClean="0"/>
              <a:t>Усі товари на митній території України (за винятком територій вільних митних зон) вважаються такими, що мають статус українських товарів, якщо відповідно до </a:t>
            </a:r>
            <a:r>
              <a:rPr lang="uk-UA" dirty="0" err="1" smtClean="0"/>
              <a:t>МКУ</a:t>
            </a:r>
            <a:r>
              <a:rPr lang="uk-UA" dirty="0" smtClean="0"/>
              <a:t> не встановлено, що такі товари не є українськими.</a:t>
            </a:r>
          </a:p>
          <a:p>
            <a:pPr indent="457200" algn="just"/>
            <a:endParaRPr lang="uk-UA" dirty="0"/>
          </a:p>
          <a:p>
            <a:pPr indent="457200" algn="just"/>
            <a:r>
              <a:rPr lang="uk-UA" dirty="0" smtClean="0"/>
              <a:t>Товари, поміщені у митний режим транзиту на умовах </a:t>
            </a:r>
            <a:r>
              <a:rPr lang="uk-UA" u="sng" dirty="0" smtClean="0">
                <a:hlinkClick r:id="rId2"/>
              </a:rPr>
              <a:t>Конвенції про процедуру спільного транзиту</a:t>
            </a:r>
            <a:r>
              <a:rPr lang="uk-UA" dirty="0" smtClean="0"/>
              <a:t>, зберігають митний статус товарів, визначений відповідно до положень Конвенції.</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136904" cy="5632311"/>
          </a:xfrm>
          <a:prstGeom prst="rect">
            <a:avLst/>
          </a:prstGeom>
          <a:noFill/>
        </p:spPr>
        <p:txBody>
          <a:bodyPr wrap="square" rtlCol="0">
            <a:spAutoFit/>
          </a:bodyPr>
          <a:lstStyle/>
          <a:p>
            <a:pPr algn="ctr"/>
            <a:r>
              <a:rPr lang="uk-UA" b="1" dirty="0" smtClean="0">
                <a:solidFill>
                  <a:srgbClr val="C00000"/>
                </a:solidFill>
              </a:rPr>
              <a:t>Перший підхід до класифікації </a:t>
            </a:r>
            <a:r>
              <a:rPr lang="uk-UA" b="1" dirty="0" err="1" smtClean="0">
                <a:solidFill>
                  <a:srgbClr val="C00000"/>
                </a:solidFill>
              </a:rPr>
              <a:t>МР</a:t>
            </a:r>
            <a:r>
              <a:rPr lang="uk-UA" b="1" dirty="0" smtClean="0">
                <a:solidFill>
                  <a:srgbClr val="C00000"/>
                </a:solidFill>
              </a:rPr>
              <a:t>: </a:t>
            </a:r>
          </a:p>
          <a:p>
            <a:endParaRPr lang="uk-UA" dirty="0"/>
          </a:p>
          <a:p>
            <a:pPr indent="457200" algn="just"/>
            <a:r>
              <a:rPr lang="uk-UA" b="1" i="1" dirty="0"/>
              <a:t>І група</a:t>
            </a:r>
            <a:r>
              <a:rPr lang="uk-UA" dirty="0"/>
              <a:t> – митні режими які застосовуються до основної маси об’єктів зовнішньоекономічних операцій – імпорт, експорт, реімпорт, реекспорт, вільна митна зона; </a:t>
            </a:r>
            <a:endParaRPr lang="ru-RU" dirty="0"/>
          </a:p>
          <a:p>
            <a:pPr indent="457200" algn="just"/>
            <a:endParaRPr lang="uk-UA" b="1" i="1" dirty="0" smtClean="0"/>
          </a:p>
          <a:p>
            <a:pPr indent="457200" algn="just"/>
            <a:r>
              <a:rPr lang="uk-UA" b="1" i="1" dirty="0" smtClean="0"/>
              <a:t>ІІ </a:t>
            </a:r>
            <a:r>
              <a:rPr lang="uk-UA" b="1" i="1" dirty="0"/>
              <a:t>група</a:t>
            </a:r>
            <a:r>
              <a:rPr lang="uk-UA" dirty="0"/>
              <a:t> – митні режими, які використовуються в межах надання цілої низки послуг у сфері </a:t>
            </a:r>
            <a:r>
              <a:rPr lang="uk-UA" dirty="0" err="1" smtClean="0"/>
              <a:t>ЗЕД</a:t>
            </a:r>
            <a:r>
              <a:rPr lang="uk-UA" dirty="0" smtClean="0"/>
              <a:t> та </a:t>
            </a:r>
            <a:r>
              <a:rPr lang="uk-UA" dirty="0"/>
              <a:t>дозволяють використовувати товари лише для певних цілей при дотриманні обмежень, встановлених законодавством – митний склад, безмитна торгівля, транзит, тимчасове ввезення, тимчасове вивезення. Також до цієї групи можна віднести митні режими, що застосовуються до товарів які переміщуються через митний кордон України в межах операцій із надання таких послуг, як переробка, монтаж, збір, ремонт та ін. – переробка на митній території України та переробка за межами митної території України; </a:t>
            </a:r>
            <a:endParaRPr lang="ru-RU" dirty="0"/>
          </a:p>
          <a:p>
            <a:pPr indent="457200" algn="just"/>
            <a:endParaRPr lang="uk-UA" b="1" i="1" dirty="0" smtClean="0"/>
          </a:p>
          <a:p>
            <a:pPr indent="457200" algn="just"/>
            <a:r>
              <a:rPr lang="uk-UA" b="1" i="1" dirty="0" smtClean="0"/>
              <a:t>ІІІ </a:t>
            </a:r>
            <a:r>
              <a:rPr lang="uk-UA" b="1" i="1" dirty="0"/>
              <a:t>група</a:t>
            </a:r>
            <a:r>
              <a:rPr lang="uk-UA" dirty="0"/>
              <a:t> – митні режими, які застосовуються при припиненні </a:t>
            </a:r>
            <a:r>
              <a:rPr lang="uk-UA" dirty="0" err="1"/>
              <a:t>ЗЕД-операцій</a:t>
            </a:r>
            <a:r>
              <a:rPr lang="uk-UA" dirty="0"/>
              <a:t> у зв’язку з неможливістю або неефективністю проведення подальших дій з товарами на внутрішньому ринку – знищення або руйнування, відмова на користь держави. </a:t>
            </a:r>
            <a:endParaRPr lang="ru-RU" dirty="0"/>
          </a:p>
          <a:p>
            <a:endParaRPr lang="ru-RU" dirty="0"/>
          </a:p>
        </p:txBody>
      </p:sp>
    </p:spTree>
    <p:extLst>
      <p:ext uri="{BB962C8B-B14F-4D97-AF65-F5344CB8AC3E}">
        <p14:creationId xmlns:p14="http://schemas.microsoft.com/office/powerpoint/2010/main" val="1176518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640960" cy="2862322"/>
          </a:xfrm>
          <a:prstGeom prst="rect">
            <a:avLst/>
          </a:prstGeom>
          <a:noFill/>
        </p:spPr>
        <p:txBody>
          <a:bodyPr wrap="square" rtlCol="0">
            <a:spAutoFit/>
          </a:bodyPr>
          <a:lstStyle/>
          <a:p>
            <a:pPr algn="ctr"/>
            <a:r>
              <a:rPr lang="uk-UA" b="1" dirty="0" smtClean="0">
                <a:solidFill>
                  <a:srgbClr val="C00000"/>
                </a:solidFill>
              </a:rPr>
              <a:t>Другий підхід до класифікації </a:t>
            </a:r>
            <a:r>
              <a:rPr lang="uk-UA" b="1" dirty="0" err="1" smtClean="0">
                <a:solidFill>
                  <a:srgbClr val="C00000"/>
                </a:solidFill>
              </a:rPr>
              <a:t>МР</a:t>
            </a:r>
            <a:r>
              <a:rPr lang="uk-UA" b="1" dirty="0" smtClean="0">
                <a:solidFill>
                  <a:srgbClr val="C00000"/>
                </a:solidFill>
              </a:rPr>
              <a:t>: </a:t>
            </a:r>
          </a:p>
          <a:p>
            <a:pPr algn="ctr"/>
            <a:endParaRPr lang="uk-UA" dirty="0"/>
          </a:p>
          <a:p>
            <a:endParaRPr lang="uk-UA" b="1" i="1" dirty="0" smtClean="0"/>
          </a:p>
          <a:p>
            <a:pPr algn="just"/>
            <a:r>
              <a:rPr lang="uk-UA" b="1" i="1" dirty="0" smtClean="0"/>
              <a:t>завершені </a:t>
            </a:r>
            <a:r>
              <a:rPr lang="uk-UA" b="1" i="1" dirty="0"/>
              <a:t>митні режими</a:t>
            </a:r>
            <a:r>
              <a:rPr lang="uk-UA" dirty="0"/>
              <a:t> – імпорт, реімпорт, експорт, реекспорт, вільна митна зона, знищення або руйнування, відмова на користь держави; </a:t>
            </a:r>
            <a:endParaRPr lang="ru-RU" dirty="0"/>
          </a:p>
          <a:p>
            <a:pPr algn="just"/>
            <a:endParaRPr lang="uk-UA" b="1" i="1" dirty="0" smtClean="0"/>
          </a:p>
          <a:p>
            <a:pPr algn="just"/>
            <a:r>
              <a:rPr lang="uk-UA" b="1" i="1" dirty="0" smtClean="0"/>
              <a:t>незавершені </a:t>
            </a:r>
            <a:r>
              <a:rPr lang="uk-UA" b="1" i="1" dirty="0"/>
              <a:t>митні режими</a:t>
            </a:r>
            <a:r>
              <a:rPr lang="uk-UA" dirty="0"/>
              <a:t> – тимчасове ввезення, тимчасове вивезення, митний склад, безмитна торгівля, переробка на митній території, переробка за межами митної території, транзит.</a:t>
            </a:r>
            <a:endParaRPr lang="ru-RU" dirty="0"/>
          </a:p>
          <a:p>
            <a:pPr algn="just"/>
            <a:endParaRPr lang="ru-RU" dirty="0"/>
          </a:p>
        </p:txBody>
      </p:sp>
    </p:spTree>
    <p:extLst>
      <p:ext uri="{BB962C8B-B14F-4D97-AF65-F5344CB8AC3E}">
        <p14:creationId xmlns:p14="http://schemas.microsoft.com/office/powerpoint/2010/main" val="11765182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TotalTime>
  <Words>1870</Words>
  <Application>Microsoft Office PowerPoint</Application>
  <PresentationFormat>Екран (4:3)</PresentationFormat>
  <Paragraphs>148</Paragraphs>
  <Slides>20</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20</vt:i4>
      </vt:variant>
    </vt:vector>
  </HeadingPairs>
  <TitlesOfParts>
    <vt:vector size="21" baseType="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Student</cp:lastModifiedBy>
  <cp:revision>31</cp:revision>
  <dcterms:created xsi:type="dcterms:W3CDTF">2023-01-04T06:34:23Z</dcterms:created>
  <dcterms:modified xsi:type="dcterms:W3CDTF">2024-02-12T15:36:10Z</dcterms:modified>
</cp:coreProperties>
</file>